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6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7D744A0F-97E0-467A-8FC6-8B4ED53F5669}" type="datetimeFigureOut">
              <a:rPr lang="ru-RU" smtClean="0"/>
              <a:t>31.03.2022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872E31BA-00E3-43A7-81F3-B0FC68D0351A}"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D744A0F-97E0-467A-8FC6-8B4ED53F5669}" type="datetimeFigureOut">
              <a:rPr lang="ru-RU" smtClean="0"/>
              <a:t>31.03.2022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72E31BA-00E3-43A7-81F3-B0FC68D0351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D744A0F-97E0-467A-8FC6-8B4ED53F5669}" type="datetimeFigureOut">
              <a:rPr lang="ru-RU" smtClean="0"/>
              <a:t>31.03.2022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72E31BA-00E3-43A7-81F3-B0FC68D0351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D744A0F-97E0-467A-8FC6-8B4ED53F5669}" type="datetimeFigureOut">
              <a:rPr lang="ru-RU" smtClean="0"/>
              <a:t>31.03.2022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72E31BA-00E3-43A7-81F3-B0FC68D0351A}"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D744A0F-97E0-467A-8FC6-8B4ED53F5669}" type="datetimeFigureOut">
              <a:rPr lang="ru-RU" smtClean="0"/>
              <a:t>31.03.2022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72E31BA-00E3-43A7-81F3-B0FC68D0351A}"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D744A0F-97E0-467A-8FC6-8B4ED53F5669}" type="datetimeFigureOut">
              <a:rPr lang="ru-RU" smtClean="0"/>
              <a:t>31.03.2022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72E31BA-00E3-43A7-81F3-B0FC68D0351A}"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D744A0F-97E0-467A-8FC6-8B4ED53F5669}" type="datetimeFigureOut">
              <a:rPr lang="ru-RU" smtClean="0"/>
              <a:t>31.03.2022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72E31BA-00E3-43A7-81F3-B0FC68D0351A}"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7D744A0F-97E0-467A-8FC6-8B4ED53F5669}" type="datetimeFigureOut">
              <a:rPr lang="ru-RU" smtClean="0"/>
              <a:t>31.03.2022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72E31BA-00E3-43A7-81F3-B0FC68D0351A}"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D744A0F-97E0-467A-8FC6-8B4ED53F5669}" type="datetimeFigureOut">
              <a:rPr lang="ru-RU" smtClean="0"/>
              <a:t>31.03.2022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72E31BA-00E3-43A7-81F3-B0FC68D0351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7D744A0F-97E0-467A-8FC6-8B4ED53F5669}" type="datetimeFigureOut">
              <a:rPr lang="ru-RU" smtClean="0"/>
              <a:t>31.03.2022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72E31BA-00E3-43A7-81F3-B0FC68D0351A}"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7D744A0F-97E0-467A-8FC6-8B4ED53F5669}" type="datetimeFigureOut">
              <a:rPr lang="ru-RU" smtClean="0"/>
              <a:t>31.03.2022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872E31BA-00E3-43A7-81F3-B0FC68D0351A}"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D744A0F-97E0-467A-8FC6-8B4ED53F5669}" type="datetimeFigureOut">
              <a:rPr lang="ru-RU" smtClean="0"/>
              <a:t>31.03.2022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72E31BA-00E3-43A7-81F3-B0FC68D0351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9"/>
            <a:ext cx="7772400" cy="3321714"/>
          </a:xfrm>
        </p:spPr>
        <p:txBody>
          <a:bodyPr>
            <a:normAutofit fontScale="90000"/>
          </a:bodyPr>
          <a:lstStyle/>
          <a:p>
            <a:pPr algn="ctr"/>
            <a:r>
              <a:rPr lang="ru-RU" dirty="0">
                <a:effectLst/>
              </a:rPr>
              <a:t>	</a:t>
            </a:r>
            <a:r>
              <a:rPr lang="ru-RU" dirty="0">
                <a:solidFill>
                  <a:schemeClr val="tx1"/>
                </a:solidFill>
                <a:effectLst/>
              </a:rPr>
              <a:t>Актуальность проектной деятельности 	</a:t>
            </a:r>
            <a:br>
              <a:rPr lang="ru-RU" dirty="0">
                <a:solidFill>
                  <a:schemeClr val="tx1"/>
                </a:solidFill>
                <a:effectLst/>
              </a:rPr>
            </a:br>
            <a:r>
              <a:rPr lang="ru-RU" dirty="0">
                <a:solidFill>
                  <a:schemeClr val="tx1"/>
                </a:solidFill>
                <a:effectLst/>
              </a:rPr>
              <a:t>в </a:t>
            </a:r>
            <a:r>
              <a:rPr lang="ru-RU" dirty="0" smtClean="0">
                <a:solidFill>
                  <a:schemeClr val="tx1"/>
                </a:solidFill>
                <a:effectLst/>
              </a:rPr>
              <a:t>ДОУ</a:t>
            </a:r>
            <a:r>
              <a:rPr lang="ru-RU" dirty="0">
                <a:effectLst/>
              </a:rPr>
              <a:t/>
            </a:r>
            <a:br>
              <a:rPr lang="ru-RU" dirty="0">
                <a:effectLst/>
              </a:rPr>
            </a:br>
            <a:endParaRPr lang="ru-RU" dirty="0"/>
          </a:p>
        </p:txBody>
      </p:sp>
      <p:sp>
        <p:nvSpPr>
          <p:cNvPr id="3" name="Подзаголовок 2"/>
          <p:cNvSpPr>
            <a:spLocks noGrp="1"/>
          </p:cNvSpPr>
          <p:nvPr>
            <p:ph type="subTitle" idx="1"/>
          </p:nvPr>
        </p:nvSpPr>
        <p:spPr>
          <a:xfrm>
            <a:off x="1359682" y="4005064"/>
            <a:ext cx="7772400" cy="1199704"/>
          </a:xfrm>
        </p:spPr>
        <p:txBody>
          <a:bodyPr/>
          <a:lstStyle/>
          <a:p>
            <a:r>
              <a:rPr lang="ru-RU" dirty="0" smtClean="0"/>
              <a:t>Воспитатель: Бородавка А. В</a:t>
            </a:r>
            <a:endParaRPr lang="ru-RU" dirty="0"/>
          </a:p>
        </p:txBody>
      </p:sp>
    </p:spTree>
    <p:extLst>
      <p:ext uri="{BB962C8B-B14F-4D97-AF65-F5344CB8AC3E}">
        <p14:creationId xmlns:p14="http://schemas.microsoft.com/office/powerpoint/2010/main" val="1010848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395536" y="274638"/>
            <a:ext cx="7834064" cy="6034682"/>
          </a:xfrm>
        </p:spPr>
        <p:txBody>
          <a:bodyPr>
            <a:normAutofit fontScale="90000"/>
          </a:bodyPr>
          <a:lstStyle/>
          <a:p>
            <a:r>
              <a:rPr lang="ru-RU" sz="2800" dirty="0" smtClean="0">
                <a:solidFill>
                  <a:schemeClr val="tx1"/>
                </a:solidFill>
                <a:effectLst/>
              </a:rPr>
              <a:t>Актуальность </a:t>
            </a:r>
            <a:r>
              <a:rPr lang="ru-RU" sz="2800" dirty="0">
                <a:solidFill>
                  <a:schemeClr val="tx1"/>
                </a:solidFill>
                <a:effectLst/>
              </a:rPr>
              <a:t>использования проектного метода в дошкольном образовательном </a:t>
            </a:r>
            <a:r>
              <a:rPr lang="ru-RU" sz="2800" dirty="0" smtClean="0">
                <a:solidFill>
                  <a:schemeClr val="tx1"/>
                </a:solidFill>
                <a:effectLst/>
              </a:rPr>
              <a:t>учреждении:</a:t>
            </a:r>
            <a:br>
              <a:rPr lang="ru-RU" sz="2800" dirty="0" smtClean="0">
                <a:solidFill>
                  <a:schemeClr val="tx1"/>
                </a:solidFill>
                <a:effectLst/>
              </a:rPr>
            </a:br>
            <a:r>
              <a:rPr lang="ru-RU" sz="2800" dirty="0" smtClean="0">
                <a:solidFill>
                  <a:schemeClr val="tx1"/>
                </a:solidFill>
                <a:effectLst/>
              </a:rPr>
              <a:t>1. Метод проектов </a:t>
            </a:r>
            <a:r>
              <a:rPr lang="ru-RU" sz="2800" dirty="0">
                <a:solidFill>
                  <a:schemeClr val="tx1"/>
                </a:solidFill>
                <a:effectLst/>
              </a:rPr>
              <a:t>основывается на интересах детей</a:t>
            </a:r>
            <a:r>
              <a:rPr lang="ru-RU" sz="2800" dirty="0" smtClean="0">
                <a:solidFill>
                  <a:schemeClr val="tx1"/>
                </a:solidFill>
                <a:effectLst/>
              </a:rPr>
              <a:t>.</a:t>
            </a:r>
            <a:br>
              <a:rPr lang="ru-RU" sz="2800" dirty="0" smtClean="0">
                <a:solidFill>
                  <a:schemeClr val="tx1"/>
                </a:solidFill>
                <a:effectLst/>
              </a:rPr>
            </a:br>
            <a:r>
              <a:rPr lang="ru-RU" sz="2800" dirty="0" smtClean="0">
                <a:solidFill>
                  <a:schemeClr val="tx1"/>
                </a:solidFill>
                <a:effectLst/>
              </a:rPr>
              <a:t>2. Использование </a:t>
            </a:r>
            <a:r>
              <a:rPr lang="ru-RU" sz="2800" dirty="0">
                <a:solidFill>
                  <a:schemeClr val="tx1"/>
                </a:solidFill>
                <a:effectLst/>
              </a:rPr>
              <a:t>метода проектов в работе с дошкольниками способствует повышению самооценки ребенка. </a:t>
            </a:r>
            <a:r>
              <a:rPr lang="ru-RU" sz="2800" dirty="0" smtClean="0">
                <a:solidFill>
                  <a:schemeClr val="tx1"/>
                </a:solidFill>
                <a:effectLst/>
              </a:rPr>
              <a:t/>
            </a:r>
            <a:br>
              <a:rPr lang="ru-RU" sz="2800" dirty="0" smtClean="0">
                <a:solidFill>
                  <a:schemeClr val="tx1"/>
                </a:solidFill>
                <a:effectLst/>
              </a:rPr>
            </a:br>
            <a:r>
              <a:rPr lang="ru-RU" sz="2800" dirty="0" smtClean="0">
                <a:solidFill>
                  <a:schemeClr val="tx1"/>
                </a:solidFill>
                <a:effectLst/>
              </a:rPr>
              <a:t>3. Происходит </a:t>
            </a:r>
            <a:r>
              <a:rPr lang="ru-RU" sz="2800" dirty="0">
                <a:solidFill>
                  <a:schemeClr val="tx1"/>
                </a:solidFill>
                <a:effectLst/>
              </a:rPr>
              <a:t>смена  стиля общения взрослого с ребенком</a:t>
            </a:r>
            <a:r>
              <a:rPr lang="ru-RU" sz="2800" dirty="0" smtClean="0">
                <a:solidFill>
                  <a:schemeClr val="tx1"/>
                </a:solidFill>
                <a:effectLst/>
              </a:rPr>
              <a:t>.</a:t>
            </a:r>
            <a:br>
              <a:rPr lang="ru-RU" sz="2800" dirty="0" smtClean="0">
                <a:solidFill>
                  <a:schemeClr val="tx1"/>
                </a:solidFill>
                <a:effectLst/>
              </a:rPr>
            </a:br>
            <a:r>
              <a:rPr lang="ru-RU" sz="2800" dirty="0" smtClean="0">
                <a:solidFill>
                  <a:schemeClr val="tx1"/>
                </a:solidFill>
                <a:effectLst/>
              </a:rPr>
              <a:t>4. Родители </a:t>
            </a:r>
            <a:r>
              <a:rPr lang="ru-RU" sz="2800" dirty="0">
                <a:solidFill>
                  <a:schemeClr val="tx1"/>
                </a:solidFill>
                <a:effectLst/>
              </a:rPr>
              <a:t>становятся  активными участниками образовательного процесса. Взаимодействие с семьей позволит добиться наибольших результатов в работе с дошкольниками.</a:t>
            </a:r>
            <a:r>
              <a:rPr lang="ru-RU" sz="2800" dirty="0">
                <a:effectLst/>
              </a:rPr>
              <a:t/>
            </a:r>
            <a:br>
              <a:rPr lang="ru-RU" sz="2800" dirty="0">
                <a:effectLst/>
              </a:rPr>
            </a:br>
            <a:endParaRPr lang="ru-RU" sz="2800" dirty="0">
              <a:solidFill>
                <a:schemeClr val="tx1"/>
              </a:solidFill>
            </a:endParaRPr>
          </a:p>
        </p:txBody>
      </p:sp>
    </p:spTree>
    <p:extLst>
      <p:ext uri="{BB962C8B-B14F-4D97-AF65-F5344CB8AC3E}">
        <p14:creationId xmlns:p14="http://schemas.microsoft.com/office/powerpoint/2010/main" val="2218979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5746650"/>
          </a:xfrm>
        </p:spPr>
        <p:txBody>
          <a:bodyPr>
            <a:noAutofit/>
          </a:bodyPr>
          <a:lstStyle/>
          <a:p>
            <a:r>
              <a:rPr lang="ru-RU" sz="2800" dirty="0">
                <a:solidFill>
                  <a:schemeClr val="tx1"/>
                </a:solidFill>
                <a:effectLst/>
              </a:rPr>
              <a:t>А</a:t>
            </a:r>
            <a:r>
              <a:rPr lang="ru-RU" sz="2800" dirty="0" smtClean="0">
                <a:solidFill>
                  <a:schemeClr val="tx1"/>
                </a:solidFill>
                <a:effectLst/>
              </a:rPr>
              <a:t>ктуальность </a:t>
            </a:r>
            <a:r>
              <a:rPr lang="ru-RU" sz="2800" dirty="0">
                <a:solidFill>
                  <a:schemeClr val="tx1"/>
                </a:solidFill>
                <a:effectLst/>
              </a:rPr>
              <a:t>метода проектов в системе ДОУ заключается в том, что этот инновационный способ организации педагогического процесса, основанный на взаимодействии педагога, родителей и воспитанников между собой, делает образовательную систему дошкольного учреждения более открытой для совместной познавательно-поисковой и исследовательской деятельности, а также для развития коммуникативных и рефлексивных навыков всех участников. </a:t>
            </a:r>
            <a:endParaRPr lang="ru-RU" sz="2800" dirty="0">
              <a:solidFill>
                <a:schemeClr val="tx1"/>
              </a:solidFill>
            </a:endParaRPr>
          </a:p>
        </p:txBody>
      </p:sp>
    </p:spTree>
    <p:extLst>
      <p:ext uri="{BB962C8B-B14F-4D97-AF65-F5344CB8AC3E}">
        <p14:creationId xmlns:p14="http://schemas.microsoft.com/office/powerpoint/2010/main" val="1201602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412776"/>
            <a:ext cx="7990656" cy="2684511"/>
          </a:xfrm>
        </p:spPr>
        <p:txBody>
          <a:bodyPr>
            <a:normAutofit/>
          </a:bodyPr>
          <a:lstStyle/>
          <a:p>
            <a:r>
              <a:rPr lang="ru-RU" sz="5400" dirty="0" smtClean="0">
                <a:solidFill>
                  <a:schemeClr val="tx1"/>
                </a:solidFill>
              </a:rPr>
              <a:t>Спасибо за внимание!</a:t>
            </a:r>
            <a:endParaRPr lang="ru-RU" sz="5400" dirty="0">
              <a:solidFill>
                <a:schemeClr val="tx1"/>
              </a:solidFill>
            </a:endParaRPr>
          </a:p>
        </p:txBody>
      </p:sp>
    </p:spTree>
    <p:extLst>
      <p:ext uri="{BB962C8B-B14F-4D97-AF65-F5344CB8AC3E}">
        <p14:creationId xmlns:p14="http://schemas.microsoft.com/office/powerpoint/2010/main" val="1475194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229600" cy="6107112"/>
          </a:xfrm>
        </p:spPr>
        <p:txBody>
          <a:bodyPr>
            <a:normAutofit/>
          </a:bodyPr>
          <a:lstStyle/>
          <a:p>
            <a:r>
              <a:rPr lang="ru-RU" sz="2700" dirty="0">
                <a:solidFill>
                  <a:schemeClr val="tx1"/>
                </a:solidFill>
                <a:effectLst/>
              </a:rPr>
              <a:t>Введение федерального государственного образовательного стандарта позволяет говорить сегодня о становлении новой системы дошкольного образования, где одним из ключевых моментов является необходимость использования всех педагогических ресурсов для эффективного развития ребенка. </a:t>
            </a:r>
            <a:r>
              <a:rPr lang="ru-RU" sz="2700" dirty="0" smtClean="0">
                <a:solidFill>
                  <a:schemeClr val="tx1"/>
                </a:solidFill>
                <a:effectLst/>
              </a:rPr>
              <a:t/>
            </a:r>
            <a:br>
              <a:rPr lang="ru-RU" sz="2700" dirty="0" smtClean="0">
                <a:solidFill>
                  <a:schemeClr val="tx1"/>
                </a:solidFill>
                <a:effectLst/>
              </a:rPr>
            </a:br>
            <a:r>
              <a:rPr lang="ru-RU" sz="2700" dirty="0">
                <a:solidFill>
                  <a:schemeClr val="tx1"/>
                </a:solidFill>
                <a:effectLst/>
              </a:rPr>
              <a:t>П</a:t>
            </a:r>
            <a:r>
              <a:rPr lang="ru-RU" sz="2700" dirty="0" smtClean="0">
                <a:solidFill>
                  <a:schemeClr val="tx1"/>
                </a:solidFill>
                <a:effectLst/>
              </a:rPr>
              <a:t>едагогическая </a:t>
            </a:r>
            <a:r>
              <a:rPr lang="ru-RU" sz="2700" dirty="0">
                <a:solidFill>
                  <a:schemeClr val="tx1"/>
                </a:solidFill>
                <a:effectLst/>
              </a:rPr>
              <a:t>деятельность, сегодня должна стать качественно новой, более гибкой, инновационной, т.е. такой, при которой происходит развитие образовательного процесса.</a:t>
            </a:r>
            <a:r>
              <a:rPr lang="ru-RU" dirty="0">
                <a:solidFill>
                  <a:schemeClr val="tx1"/>
                </a:solidFill>
                <a:effectLst/>
              </a:rPr>
              <a:t/>
            </a:r>
            <a:br>
              <a:rPr lang="ru-RU" dirty="0">
                <a:solidFill>
                  <a:schemeClr val="tx1"/>
                </a:solidFill>
                <a:effectLst/>
              </a:rPr>
            </a:br>
            <a:endParaRPr lang="ru-RU" dirty="0">
              <a:solidFill>
                <a:schemeClr val="tx1"/>
              </a:solidFill>
            </a:endParaRPr>
          </a:p>
        </p:txBody>
      </p:sp>
    </p:spTree>
    <p:extLst>
      <p:ext uri="{BB962C8B-B14F-4D97-AF65-F5344CB8AC3E}">
        <p14:creationId xmlns:p14="http://schemas.microsoft.com/office/powerpoint/2010/main" val="159594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5048" y="319323"/>
            <a:ext cx="8568952" cy="6001643"/>
          </a:xfrm>
          <a:prstGeom prst="rect">
            <a:avLst/>
          </a:prstGeom>
        </p:spPr>
        <p:txBody>
          <a:bodyPr wrap="square">
            <a:spAutoFit/>
          </a:bodyPr>
          <a:lstStyle/>
          <a:p>
            <a:r>
              <a:rPr lang="ru-RU" sz="2400" dirty="0" smtClean="0"/>
              <a:t>Образовательное </a:t>
            </a:r>
            <a:r>
              <a:rPr lang="ru-RU" sz="2400" dirty="0"/>
              <a:t>учреждение </a:t>
            </a:r>
            <a:r>
              <a:rPr lang="ru-RU" sz="2400" dirty="0" smtClean="0"/>
              <a:t>обязано:</a:t>
            </a:r>
          </a:p>
          <a:p>
            <a:pPr marL="342900" indent="-342900">
              <a:buClr>
                <a:schemeClr val="bg2">
                  <a:lumMod val="50000"/>
                </a:schemeClr>
              </a:buClr>
              <a:buFont typeface="Wingdings" pitchFamily="2" charset="2"/>
              <a:buChar char="Ø"/>
            </a:pPr>
            <a:r>
              <a:rPr lang="ru-RU" sz="2400" dirty="0" smtClean="0"/>
              <a:t>обеспечить </a:t>
            </a:r>
            <a:r>
              <a:rPr lang="ru-RU" sz="2400" dirty="0"/>
              <a:t>индивидуализацию для каждого ребенка;</a:t>
            </a:r>
          </a:p>
          <a:p>
            <a:pPr marL="342900" indent="-342900">
              <a:buClr>
                <a:schemeClr val="bg2">
                  <a:lumMod val="50000"/>
                </a:schemeClr>
              </a:buClr>
              <a:buFont typeface="Wingdings" pitchFamily="2" charset="2"/>
              <a:buChar char="Ø"/>
            </a:pPr>
            <a:r>
              <a:rPr lang="ru-RU" sz="2400" dirty="0" smtClean="0"/>
              <a:t>обеспечить </a:t>
            </a:r>
            <a:r>
              <a:rPr lang="ru-RU" sz="2400" dirty="0"/>
              <a:t>условия для самоопределения и самореализации личности;</a:t>
            </a:r>
          </a:p>
          <a:p>
            <a:pPr marL="342900" indent="-342900">
              <a:buClr>
                <a:schemeClr val="bg2">
                  <a:lumMod val="50000"/>
                </a:schemeClr>
              </a:buClr>
              <a:buFont typeface="Wingdings" pitchFamily="2" charset="2"/>
              <a:buChar char="Ø"/>
            </a:pPr>
            <a:r>
              <a:rPr lang="ru-RU" sz="2400" dirty="0" smtClean="0"/>
              <a:t>реализовать </a:t>
            </a:r>
            <a:r>
              <a:rPr lang="ru-RU" sz="2400" dirty="0"/>
              <a:t>право ребенка на свободный выбор деятельности, мнений и рассуждений;</a:t>
            </a:r>
          </a:p>
          <a:p>
            <a:pPr marL="342900" indent="-342900">
              <a:buClr>
                <a:schemeClr val="bg2">
                  <a:lumMod val="50000"/>
                </a:schemeClr>
              </a:buClr>
              <a:buFont typeface="Wingdings" pitchFamily="2" charset="2"/>
              <a:buChar char="Ø"/>
            </a:pPr>
            <a:r>
              <a:rPr lang="ru-RU" sz="2400" dirty="0" smtClean="0"/>
              <a:t>помнить</a:t>
            </a:r>
            <a:r>
              <a:rPr lang="ru-RU" sz="2400" dirty="0"/>
              <a:t>, что ребенок – активный участник педагогического процесса;</a:t>
            </a:r>
          </a:p>
          <a:p>
            <a:pPr marL="342900" indent="-342900">
              <a:buClr>
                <a:schemeClr val="bg2">
                  <a:lumMod val="50000"/>
                </a:schemeClr>
              </a:buClr>
              <a:buFont typeface="Wingdings" pitchFamily="2" charset="2"/>
              <a:buChar char="Ø"/>
            </a:pPr>
            <a:r>
              <a:rPr lang="ru-RU" sz="2400" dirty="0" smtClean="0"/>
              <a:t>привлекать </a:t>
            </a:r>
            <a:r>
              <a:rPr lang="ru-RU" sz="2400" dirty="0"/>
              <a:t>детей к занятиям без психологического принуждения, опираясь на их интерес к содержанию и формам деятельности, учитывая их социальный опыт;</a:t>
            </a:r>
          </a:p>
          <a:p>
            <a:pPr marL="342900" indent="-342900">
              <a:buClr>
                <a:schemeClr val="bg2">
                  <a:lumMod val="50000"/>
                </a:schemeClr>
              </a:buClr>
              <a:buFont typeface="Wingdings" pitchFamily="2" charset="2"/>
              <a:buChar char="Ø"/>
            </a:pPr>
            <a:r>
              <a:rPr lang="ru-RU" sz="2400" dirty="0" smtClean="0"/>
              <a:t>обеспечить </a:t>
            </a:r>
            <a:r>
              <a:rPr lang="ru-RU" sz="2400" dirty="0"/>
              <a:t>эмоционально-личностное и социально-нравственное развитие ребенка, сохранить и укрепить здоровье детей.</a:t>
            </a:r>
          </a:p>
        </p:txBody>
      </p:sp>
    </p:spTree>
    <p:extLst>
      <p:ext uri="{BB962C8B-B14F-4D97-AF65-F5344CB8AC3E}">
        <p14:creationId xmlns:p14="http://schemas.microsoft.com/office/powerpoint/2010/main" val="884442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27584" y="2852738"/>
            <a:ext cx="7200800" cy="3816622"/>
          </a:xfrm>
        </p:spPr>
      </p:pic>
      <p:sp>
        <p:nvSpPr>
          <p:cNvPr id="3" name="Заголовок 2"/>
          <p:cNvSpPr>
            <a:spLocks noGrp="1"/>
          </p:cNvSpPr>
          <p:nvPr>
            <p:ph type="title"/>
          </p:nvPr>
        </p:nvSpPr>
        <p:spPr>
          <a:xfrm>
            <a:off x="457200" y="274638"/>
            <a:ext cx="8229600" cy="2290266"/>
          </a:xfrm>
        </p:spPr>
        <p:txBody>
          <a:bodyPr>
            <a:noAutofit/>
          </a:bodyPr>
          <a:lstStyle/>
          <a:p>
            <a:r>
              <a:rPr lang="ru-RU" sz="3200" b="0" dirty="0" smtClean="0">
                <a:solidFill>
                  <a:schemeClr val="tx1"/>
                </a:solidFill>
                <a:effectLst/>
              </a:rPr>
              <a:t>Необходимо кардинально </a:t>
            </a:r>
            <a:r>
              <a:rPr lang="ru-RU" sz="3200" b="0" dirty="0">
                <a:solidFill>
                  <a:schemeClr val="tx1"/>
                </a:solidFill>
                <a:effectLst/>
              </a:rPr>
              <a:t>изменить организацию педагогического процесса в ДОУ, путем выбора наиболее эффективных средств обучения и </a:t>
            </a:r>
            <a:r>
              <a:rPr lang="ru-RU" sz="3200" b="0" dirty="0" smtClean="0">
                <a:solidFill>
                  <a:schemeClr val="tx1"/>
                </a:solidFill>
                <a:effectLst/>
              </a:rPr>
              <a:t>воспитания.</a:t>
            </a:r>
            <a:endParaRPr lang="ru-RU" sz="3200" b="0" dirty="0">
              <a:solidFill>
                <a:schemeClr val="tx1"/>
              </a:solidFill>
            </a:endParaRPr>
          </a:p>
        </p:txBody>
      </p:sp>
    </p:spTree>
    <p:extLst>
      <p:ext uri="{BB962C8B-B14F-4D97-AF65-F5344CB8AC3E}">
        <p14:creationId xmlns:p14="http://schemas.microsoft.com/office/powerpoint/2010/main" val="418532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5616" y="2348880"/>
            <a:ext cx="7325119" cy="4129127"/>
          </a:xfrm>
        </p:spPr>
      </p:pic>
      <p:sp>
        <p:nvSpPr>
          <p:cNvPr id="3" name="Заголовок 2"/>
          <p:cNvSpPr>
            <a:spLocks noGrp="1"/>
          </p:cNvSpPr>
          <p:nvPr>
            <p:ph type="title"/>
          </p:nvPr>
        </p:nvSpPr>
        <p:spPr>
          <a:xfrm>
            <a:off x="457200" y="274638"/>
            <a:ext cx="8229600" cy="2002234"/>
          </a:xfrm>
        </p:spPr>
        <p:txBody>
          <a:bodyPr>
            <a:normAutofit fontScale="90000"/>
          </a:bodyPr>
          <a:lstStyle/>
          <a:p>
            <a:r>
              <a:rPr lang="ru-RU" sz="3100" dirty="0">
                <a:solidFill>
                  <a:schemeClr val="tx1"/>
                </a:solidFill>
                <a:effectLst/>
              </a:rPr>
              <a:t>Метод проектов в работе с дошкольниками сегодня – это оптимальный, инновационный и перспективный метод, который должен занять свое достойное место в системе дошкольного образования.</a:t>
            </a:r>
            <a:r>
              <a:rPr lang="ru-RU" sz="2400" dirty="0">
                <a:solidFill>
                  <a:schemeClr val="tx1"/>
                </a:solidFill>
                <a:effectLst/>
              </a:rPr>
              <a:t/>
            </a:r>
            <a:br>
              <a:rPr lang="ru-RU" sz="2400" dirty="0">
                <a:solidFill>
                  <a:schemeClr val="tx1"/>
                </a:solidFill>
                <a:effectLst/>
              </a:rPr>
            </a:br>
            <a:endParaRPr lang="ru-RU" sz="2400" dirty="0">
              <a:solidFill>
                <a:schemeClr val="tx1"/>
              </a:solidFill>
            </a:endParaRPr>
          </a:p>
        </p:txBody>
      </p:sp>
    </p:spTree>
    <p:extLst>
      <p:ext uri="{BB962C8B-B14F-4D97-AF65-F5344CB8AC3E}">
        <p14:creationId xmlns:p14="http://schemas.microsoft.com/office/powerpoint/2010/main" val="3799324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76672"/>
            <a:ext cx="8208912" cy="5693866"/>
          </a:xfrm>
          <a:prstGeom prst="rect">
            <a:avLst/>
          </a:prstGeom>
        </p:spPr>
        <p:txBody>
          <a:bodyPr wrap="square">
            <a:spAutoFit/>
          </a:bodyPr>
          <a:lstStyle/>
          <a:p>
            <a:r>
              <a:rPr lang="ru-RU" sz="2800" dirty="0"/>
              <a:t>Метод проектов содержит разнообразные формы исследовательской работы, которые легко вписываются в совместную деятельность воспитателя с детьми дошкольного возраста. Именно этот возраст характеризуется более устойчивым вниманием, наблюдательностью, способностью к началам анализа, синтеза, самооценке, а также стремлением к совместной деятельности. </a:t>
            </a:r>
            <a:endParaRPr lang="ru-RU" sz="2800" dirty="0" smtClean="0"/>
          </a:p>
          <a:p>
            <a:r>
              <a:rPr lang="ru-RU" sz="2800" dirty="0" smtClean="0"/>
              <a:t>Проект </a:t>
            </a:r>
            <a:r>
              <a:rPr lang="ru-RU" sz="2800" dirty="0"/>
              <a:t>учитывает совместную познавательно-поисковую деятельность детей,  педагогов и родителей.</a:t>
            </a:r>
          </a:p>
        </p:txBody>
      </p:sp>
    </p:spTree>
    <p:extLst>
      <p:ext uri="{BB962C8B-B14F-4D97-AF65-F5344CB8AC3E}">
        <p14:creationId xmlns:p14="http://schemas.microsoft.com/office/powerpoint/2010/main" val="2894949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54296" y="3429000"/>
            <a:ext cx="4521960" cy="3240360"/>
          </a:xfrm>
        </p:spPr>
      </p:pic>
      <p:sp>
        <p:nvSpPr>
          <p:cNvPr id="3" name="Заголовок 2"/>
          <p:cNvSpPr>
            <a:spLocks noGrp="1"/>
          </p:cNvSpPr>
          <p:nvPr>
            <p:ph type="title"/>
          </p:nvPr>
        </p:nvSpPr>
        <p:spPr>
          <a:xfrm>
            <a:off x="539552" y="188640"/>
            <a:ext cx="8229600" cy="3168352"/>
          </a:xfrm>
        </p:spPr>
        <p:txBody>
          <a:bodyPr>
            <a:normAutofit/>
          </a:bodyPr>
          <a:lstStyle/>
          <a:p>
            <a:r>
              <a:rPr lang="ru-RU" sz="3600" dirty="0">
                <a:solidFill>
                  <a:schemeClr val="tx1"/>
                </a:solidFill>
                <a:effectLst/>
              </a:rPr>
              <a:t>Метод проектов – это способ достижения дидактической </a:t>
            </a:r>
            <a:r>
              <a:rPr lang="ru-RU" sz="3600" dirty="0" smtClean="0">
                <a:solidFill>
                  <a:schemeClr val="tx1"/>
                </a:solidFill>
                <a:effectLst/>
              </a:rPr>
              <a:t>цели, </a:t>
            </a:r>
            <a:r>
              <a:rPr lang="ru-RU" sz="3600" dirty="0">
                <a:solidFill>
                  <a:schemeClr val="tx1"/>
                </a:solidFill>
                <a:effectLst/>
              </a:rPr>
              <a:t>которая должна завершиться вполне реальным, осязаемым практическим </a:t>
            </a:r>
            <a:r>
              <a:rPr lang="ru-RU" sz="3600" dirty="0" smtClean="0">
                <a:solidFill>
                  <a:schemeClr val="tx1"/>
                </a:solidFill>
                <a:effectLst/>
              </a:rPr>
              <a:t>результатом</a:t>
            </a:r>
            <a:endParaRPr lang="ru-RU" sz="3600" dirty="0">
              <a:solidFill>
                <a:schemeClr val="tx1"/>
              </a:solidFill>
            </a:endParaRPr>
          </a:p>
        </p:txBody>
      </p:sp>
    </p:spTree>
    <p:extLst>
      <p:ext uri="{BB962C8B-B14F-4D97-AF65-F5344CB8AC3E}">
        <p14:creationId xmlns:p14="http://schemas.microsoft.com/office/powerpoint/2010/main" val="1608284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67944" y="3212976"/>
            <a:ext cx="4392488" cy="3439134"/>
          </a:xfrm>
        </p:spPr>
      </p:pic>
      <p:sp>
        <p:nvSpPr>
          <p:cNvPr id="3" name="Заголовок 2"/>
          <p:cNvSpPr>
            <a:spLocks noGrp="1"/>
          </p:cNvSpPr>
          <p:nvPr>
            <p:ph type="title"/>
          </p:nvPr>
        </p:nvSpPr>
        <p:spPr>
          <a:xfrm>
            <a:off x="395536" y="260648"/>
            <a:ext cx="8229600" cy="3528393"/>
          </a:xfrm>
        </p:spPr>
        <p:txBody>
          <a:bodyPr>
            <a:normAutofit/>
          </a:bodyPr>
          <a:lstStyle/>
          <a:p>
            <a:r>
              <a:rPr lang="ru-RU" sz="2800" dirty="0">
                <a:solidFill>
                  <a:schemeClr val="tx1"/>
                </a:solidFill>
                <a:effectLst/>
              </a:rPr>
              <a:t>Основное предназначение метода проектов – предоставление детям возможности самостоятельного приобретения знаний при решении практических задач или проблем, требующих интеграции знаний из различных образовательных областей.</a:t>
            </a:r>
            <a:br>
              <a:rPr lang="ru-RU" sz="2800" dirty="0">
                <a:solidFill>
                  <a:schemeClr val="tx1"/>
                </a:solidFill>
                <a:effectLst/>
              </a:rPr>
            </a:br>
            <a:endParaRPr lang="ru-RU" sz="2800" dirty="0">
              <a:solidFill>
                <a:schemeClr val="tx1"/>
              </a:solidFill>
            </a:endParaRPr>
          </a:p>
        </p:txBody>
      </p:sp>
    </p:spTree>
    <p:extLst>
      <p:ext uri="{BB962C8B-B14F-4D97-AF65-F5344CB8AC3E}">
        <p14:creationId xmlns:p14="http://schemas.microsoft.com/office/powerpoint/2010/main" val="444473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07904" y="3429000"/>
            <a:ext cx="4850359" cy="3210056"/>
          </a:xfrm>
        </p:spPr>
      </p:pic>
      <p:sp>
        <p:nvSpPr>
          <p:cNvPr id="3" name="Заголовок 2"/>
          <p:cNvSpPr>
            <a:spLocks noGrp="1"/>
          </p:cNvSpPr>
          <p:nvPr>
            <p:ph type="title"/>
          </p:nvPr>
        </p:nvSpPr>
        <p:spPr>
          <a:xfrm>
            <a:off x="457200" y="274638"/>
            <a:ext cx="8229600" cy="2866330"/>
          </a:xfrm>
        </p:spPr>
        <p:txBody>
          <a:bodyPr>
            <a:normAutofit fontScale="90000"/>
          </a:bodyPr>
          <a:lstStyle/>
          <a:p>
            <a:r>
              <a:rPr lang="ru-RU" dirty="0">
                <a:solidFill>
                  <a:schemeClr val="tx1"/>
                </a:solidFill>
                <a:effectLst/>
              </a:rPr>
              <a:t>Умение пользоваться методом проектов – показатель высокой квалификации педагога, его прогрессивной методики обучения и развития детей. </a:t>
            </a:r>
            <a:endParaRPr lang="ru-RU" dirty="0">
              <a:solidFill>
                <a:schemeClr val="tx1"/>
              </a:solidFill>
            </a:endParaRPr>
          </a:p>
        </p:txBody>
      </p:sp>
    </p:spTree>
    <p:extLst>
      <p:ext uri="{BB962C8B-B14F-4D97-AF65-F5344CB8AC3E}">
        <p14:creationId xmlns:p14="http://schemas.microsoft.com/office/powerpoint/2010/main" val="15810656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134</TotalTime>
  <Words>266</Words>
  <Application>Microsoft Office PowerPoint</Application>
  <PresentationFormat>Экран (4:3)</PresentationFormat>
  <Paragraphs>20</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Открытая</vt:lpstr>
      <vt:lpstr> Актуальность проектной деятельности   в ДОУ </vt:lpstr>
      <vt:lpstr>Введение федерального государственного образовательного стандарта позволяет говорить сегодня о становлении новой системы дошкольного образования, где одним из ключевых моментов является необходимость использования всех педагогических ресурсов для эффективного развития ребенка.  Педагогическая деятельность, сегодня должна стать качественно новой, более гибкой, инновационной, т.е. такой, при которой происходит развитие образовательного процесса. </vt:lpstr>
      <vt:lpstr>Презентация PowerPoint</vt:lpstr>
      <vt:lpstr>Необходимо кардинально изменить организацию педагогического процесса в ДОУ, путем выбора наиболее эффективных средств обучения и воспитания.</vt:lpstr>
      <vt:lpstr>Метод проектов в работе с дошкольниками сегодня – это оптимальный, инновационный и перспективный метод, который должен занять свое достойное место в системе дошкольного образования. </vt:lpstr>
      <vt:lpstr>Презентация PowerPoint</vt:lpstr>
      <vt:lpstr>Метод проектов – это способ достижения дидактической цели, которая должна завершиться вполне реальным, осязаемым практическим результатом</vt:lpstr>
      <vt:lpstr>Основное предназначение метода проектов – предоставление детям возможности самостоятельного приобретения знаний при решении практических задач или проблем, требующих интеграции знаний из различных образовательных областей. </vt:lpstr>
      <vt:lpstr>Умение пользоваться методом проектов – показатель высокой квалификации педагога, его прогрессивной методики обучения и развития детей. </vt:lpstr>
      <vt:lpstr>Актуальность использования проектного метода в дошкольном образовательном учреждении: 1. Метод проектов основывается на интересах детей. 2. Использование метода проектов в работе с дошкольниками способствует повышению самооценки ребенка.  3. Происходит смена  стиля общения взрослого с ребенком. 4. Родители становятся  активными участниками образовательного процесса. Взаимодействие с семьей позволит добиться наибольших результатов в работе с дошкольниками. </vt:lpstr>
      <vt:lpstr>Актуальность метода проектов в системе ДОУ заключается в том, что этот инновационный способ организации педагогического процесса, основанный на взаимодействии педагога, родителей и воспитанников между собой, делает образовательную систему дошкольного учреждения более открытой для совместной познавательно-поисковой и исследовательской деятельности, а также для развития коммуникативных и рефлексивных навыков всех участников. </vt:lpstr>
      <vt:lpstr>Спасибо за внимание!</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Актуальность проектной деятельности   в ДОУ</dc:title>
  <dc:creator>Алина Бородавка</dc:creator>
  <cp:lastModifiedBy>Алина Бородавка</cp:lastModifiedBy>
  <cp:revision>11</cp:revision>
  <dcterms:created xsi:type="dcterms:W3CDTF">2022-03-31T04:34:13Z</dcterms:created>
  <dcterms:modified xsi:type="dcterms:W3CDTF">2022-03-31T06:49:09Z</dcterms:modified>
</cp:coreProperties>
</file>