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18288000" cy="10287000"/>
  <p:notesSz cx="6858000" cy="9144000"/>
  <p:embeddedFontLst>
    <p:embeddedFont>
      <p:font typeface="Quicksand" panose="020B0604020202020204" charset="0"/>
      <p:regular r:id="rId11"/>
    </p:embeddedFont>
    <p:embeddedFont>
      <p:font typeface="Quicksand Bold" panose="020B0604020202020204" charset="0"/>
      <p:regular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3" d="100"/>
          <a:sy n="53" d="100"/>
        </p:scale>
        <p:origin x="-754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6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8.svg"/><Relationship Id="rId1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28.sv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12" Type="http://schemas.openxmlformats.org/officeDocument/2006/relationships/image" Target="../media/image14.png"/><Relationship Id="rId17" Type="http://schemas.openxmlformats.org/officeDocument/2006/relationships/image" Target="../media/image32.svg"/><Relationship Id="rId2" Type="http://schemas.openxmlformats.org/officeDocument/2006/relationships/image" Target="../media/image9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26.svg"/><Relationship Id="rId5" Type="http://schemas.openxmlformats.org/officeDocument/2006/relationships/image" Target="../media/image20.svg"/><Relationship Id="rId15" Type="http://schemas.openxmlformats.org/officeDocument/2006/relationships/image" Target="../media/image30.svg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image" Target="../media/image24.sv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38.svg"/><Relationship Id="rId18" Type="http://schemas.openxmlformats.org/officeDocument/2006/relationships/image" Target="../media/image20.jpg"/><Relationship Id="rId3" Type="http://schemas.openxmlformats.org/officeDocument/2006/relationships/image" Target="../media/image18.svg"/><Relationship Id="rId7" Type="http://schemas.openxmlformats.org/officeDocument/2006/relationships/image" Target="../media/image36.svg"/><Relationship Id="rId12" Type="http://schemas.openxmlformats.org/officeDocument/2006/relationships/image" Target="../media/image19.png"/><Relationship Id="rId17" Type="http://schemas.openxmlformats.org/officeDocument/2006/relationships/image" Target="../media/image10.svg"/><Relationship Id="rId2" Type="http://schemas.openxmlformats.org/officeDocument/2006/relationships/image" Target="../media/image9.png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4.svg"/><Relationship Id="rId5" Type="http://schemas.openxmlformats.org/officeDocument/2006/relationships/image" Target="../media/image34.svg"/><Relationship Id="rId15" Type="http://schemas.openxmlformats.org/officeDocument/2006/relationships/image" Target="../media/image8.svg"/><Relationship Id="rId10" Type="http://schemas.openxmlformats.org/officeDocument/2006/relationships/image" Target="../media/image2.png"/><Relationship Id="rId19" Type="http://schemas.openxmlformats.org/officeDocument/2006/relationships/image" Target="../media/image21.jpeg"/><Relationship Id="rId4" Type="http://schemas.openxmlformats.org/officeDocument/2006/relationships/image" Target="../media/image17.png"/><Relationship Id="rId9" Type="http://schemas.openxmlformats.org/officeDocument/2006/relationships/image" Target="../media/image2.svg"/><Relationship Id="rId1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48.svg"/><Relationship Id="rId18" Type="http://schemas.openxmlformats.org/officeDocument/2006/relationships/image" Target="../media/image29.jpg"/><Relationship Id="rId3" Type="http://schemas.openxmlformats.org/officeDocument/2006/relationships/image" Target="../media/image18.svg"/><Relationship Id="rId7" Type="http://schemas.openxmlformats.org/officeDocument/2006/relationships/image" Target="../media/image42.svg"/><Relationship Id="rId12" Type="http://schemas.openxmlformats.org/officeDocument/2006/relationships/image" Target="../media/image26.png"/><Relationship Id="rId17" Type="http://schemas.openxmlformats.org/officeDocument/2006/relationships/image" Target="../media/image52.svg"/><Relationship Id="rId2" Type="http://schemas.openxmlformats.org/officeDocument/2006/relationships/image" Target="../media/image9.png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11" Type="http://schemas.openxmlformats.org/officeDocument/2006/relationships/image" Target="../media/image46.svg"/><Relationship Id="rId5" Type="http://schemas.openxmlformats.org/officeDocument/2006/relationships/image" Target="../media/image40.svg"/><Relationship Id="rId15" Type="http://schemas.openxmlformats.org/officeDocument/2006/relationships/image" Target="../media/image50.svg"/><Relationship Id="rId10" Type="http://schemas.openxmlformats.org/officeDocument/2006/relationships/image" Target="../media/image25.png"/><Relationship Id="rId4" Type="http://schemas.openxmlformats.org/officeDocument/2006/relationships/image" Target="../media/image22.png"/><Relationship Id="rId9" Type="http://schemas.openxmlformats.org/officeDocument/2006/relationships/image" Target="../media/image44.svg"/><Relationship Id="rId1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18.svg"/><Relationship Id="rId7" Type="http://schemas.openxmlformats.org/officeDocument/2006/relationships/image" Target="../media/image4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33.jpg"/><Relationship Id="rId5" Type="http://schemas.openxmlformats.org/officeDocument/2006/relationships/image" Target="../media/image62.svg"/><Relationship Id="rId10" Type="http://schemas.openxmlformats.org/officeDocument/2006/relationships/image" Target="../media/image32.png"/><Relationship Id="rId4" Type="http://schemas.openxmlformats.org/officeDocument/2006/relationships/image" Target="../media/image30.png"/><Relationship Id="rId9" Type="http://schemas.openxmlformats.org/officeDocument/2006/relationships/image" Target="../media/image30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30.svg"/><Relationship Id="rId3" Type="http://schemas.openxmlformats.org/officeDocument/2006/relationships/image" Target="../media/image64.svg"/><Relationship Id="rId7" Type="http://schemas.openxmlformats.org/officeDocument/2006/relationships/image" Target="../media/image6.svg"/><Relationship Id="rId12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2.svg"/><Relationship Id="rId5" Type="http://schemas.openxmlformats.org/officeDocument/2006/relationships/image" Target="../media/image66.svg"/><Relationship Id="rId10" Type="http://schemas.openxmlformats.org/officeDocument/2006/relationships/image" Target="../media/image6.png"/><Relationship Id="rId4" Type="http://schemas.openxmlformats.org/officeDocument/2006/relationships/image" Target="../media/image35.png"/><Relationship Id="rId9" Type="http://schemas.openxmlformats.org/officeDocument/2006/relationships/image" Target="../media/image8.svg"/><Relationship Id="rId14" Type="http://schemas.openxmlformats.org/officeDocument/2006/relationships/image" Target="../media/image37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10.svg"/><Relationship Id="rId7" Type="http://schemas.openxmlformats.org/officeDocument/2006/relationships/image" Target="../media/image8.svg"/><Relationship Id="rId12" Type="http://schemas.openxmlformats.org/officeDocument/2006/relationships/image" Target="../media/image5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4.svg"/><Relationship Id="rId5" Type="http://schemas.openxmlformats.org/officeDocument/2006/relationships/image" Target="../media/image66.svg"/><Relationship Id="rId10" Type="http://schemas.openxmlformats.org/officeDocument/2006/relationships/image" Target="../media/image2.png"/><Relationship Id="rId9" Type="http://schemas.openxmlformats.org/officeDocument/2006/relationships/image" Target="../media/image68.svg"/><Relationship Id="rId14" Type="http://schemas.openxmlformats.org/officeDocument/2006/relationships/image" Target="../media/image39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70.svg"/><Relationship Id="rId7" Type="http://schemas.openxmlformats.org/officeDocument/2006/relationships/image" Target="../media/image4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svg"/><Relationship Id="rId4" Type="http://schemas.openxmlformats.org/officeDocument/2006/relationships/image" Target="../media/image41.png"/><Relationship Id="rId9" Type="http://schemas.openxmlformats.org/officeDocument/2006/relationships/image" Target="../media/image4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g"/><Relationship Id="rId5" Type="http://schemas.openxmlformats.org/officeDocument/2006/relationships/image" Target="../media/image66.sv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A3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b="66863"/>
          <a:stretch>
            <a:fillRect/>
          </a:stretch>
        </p:blipFill>
        <p:spPr>
          <a:xfrm>
            <a:off x="621143" y="9492218"/>
            <a:ext cx="17045713" cy="1150226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-294640" y="6483306"/>
            <a:ext cx="3968392" cy="4141586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4479972" y="6657884"/>
            <a:ext cx="2411526" cy="3674071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 flipH="1">
            <a:off x="15646494" y="8171876"/>
            <a:ext cx="3101130" cy="283048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>
            <a:off x="17197059" y="6767293"/>
            <a:ext cx="652285" cy="1002113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rcRect/>
          <a:stretch>
            <a:fillRect/>
          </a:stretch>
        </p:blipFill>
        <p:spPr>
          <a:xfrm>
            <a:off x="1028700" y="1028700"/>
            <a:ext cx="2160877" cy="1964434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rcRect/>
          <a:stretch>
            <a:fillRect/>
          </a:stretch>
        </p:blipFill>
        <p:spPr>
          <a:xfrm rot="-8100000">
            <a:off x="15457198" y="-834376"/>
            <a:ext cx="3604204" cy="3726151"/>
          </a:xfrm>
          <a:prstGeom prst="rect">
            <a:avLst/>
          </a:prstGeom>
        </p:spPr>
      </p:pic>
      <p:grpSp>
        <p:nvGrpSpPr>
          <p:cNvPr id="9" name="Group 9"/>
          <p:cNvGrpSpPr/>
          <p:nvPr/>
        </p:nvGrpSpPr>
        <p:grpSpPr>
          <a:xfrm>
            <a:off x="1028700" y="3351871"/>
            <a:ext cx="16230600" cy="3760262"/>
            <a:chOff x="0" y="247651"/>
            <a:chExt cx="21640800" cy="5013682"/>
          </a:xfrm>
        </p:grpSpPr>
        <p:sp>
          <p:nvSpPr>
            <p:cNvPr id="10" name="TextBox 10"/>
            <p:cNvSpPr txBox="1"/>
            <p:nvPr/>
          </p:nvSpPr>
          <p:spPr>
            <a:xfrm>
              <a:off x="0" y="247651"/>
              <a:ext cx="21640800" cy="276998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6218"/>
                </a:lnSpc>
              </a:pPr>
              <a:endParaRPr lang="en-US" sz="17072" dirty="0">
                <a:solidFill>
                  <a:srgbClr val="FFE7D3"/>
                </a:solidFill>
                <a:latin typeface="Jingleberry Bold"/>
              </a:endParaRPr>
            </a:p>
          </p:txBody>
        </p:sp>
        <p:pic>
          <p:nvPicPr>
            <p:cNvPr id="11" name="Picture 11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7"/>
                </a:ext>
              </a:extLst>
            </a:blip>
            <a:srcRect l="44588" r="468" b="6599"/>
            <a:stretch>
              <a:fillRect/>
            </a:stretch>
          </p:blipFill>
          <p:spPr>
            <a:xfrm>
              <a:off x="4868168" y="3531971"/>
              <a:ext cx="11904464" cy="1729362"/>
            </a:xfrm>
            <a:prstGeom prst="rect">
              <a:avLst/>
            </a:prstGeom>
          </p:spPr>
        </p:pic>
        <p:sp>
          <p:nvSpPr>
            <p:cNvPr id="12" name="TextBox 12"/>
            <p:cNvSpPr txBox="1"/>
            <p:nvPr/>
          </p:nvSpPr>
          <p:spPr>
            <a:xfrm>
              <a:off x="5357359" y="3404390"/>
              <a:ext cx="10675644" cy="176321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1300"/>
                </a:lnSpc>
              </a:pPr>
              <a:endParaRPr lang="en-US" sz="8071" dirty="0">
                <a:solidFill>
                  <a:srgbClr val="242254"/>
                </a:solidFill>
                <a:latin typeface="Jingleberry Bold"/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1028700" y="3162300"/>
            <a:ext cx="1606665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</a:t>
            </a: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90028" y="5805664"/>
            <a:ext cx="9144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правильно произносим различные звуки благодаря хорошей подвижности и дифференцированной работе органов артикуляционного аппарата: языку, нижней челюсти, мягкому небу, голосовым связкам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A3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1734607"/>
            <a:ext cx="16230600" cy="7523693"/>
            <a:chOff x="0" y="0"/>
            <a:chExt cx="21640800" cy="10031591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/>
            <a:stretch>
              <a:fillRect/>
            </a:stretch>
          </p:blipFill>
          <p:spPr>
            <a:xfrm flipH="1" flipV="1">
              <a:off x="0" y="0"/>
              <a:ext cx="12568052" cy="10031591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/>
            <a:stretch>
              <a:fillRect/>
            </a:stretch>
          </p:blipFill>
          <p:spPr>
            <a:xfrm flipV="1">
              <a:off x="9072748" y="0"/>
              <a:ext cx="12568052" cy="10031591"/>
            </a:xfrm>
            <a:prstGeom prst="rect">
              <a:avLst/>
            </a:prstGeom>
          </p:spPr>
        </p:pic>
      </p:grpSp>
      <p:grpSp>
        <p:nvGrpSpPr>
          <p:cNvPr id="5" name="Group 5"/>
          <p:cNvGrpSpPr/>
          <p:nvPr/>
        </p:nvGrpSpPr>
        <p:grpSpPr>
          <a:xfrm>
            <a:off x="2329976" y="3324121"/>
            <a:ext cx="7887316" cy="4195012"/>
            <a:chOff x="-38101" y="-47625"/>
            <a:chExt cx="10516421" cy="5593349"/>
          </a:xfrm>
        </p:grpSpPr>
        <p:sp>
          <p:nvSpPr>
            <p:cNvPr id="6" name="TextBox 6"/>
            <p:cNvSpPr txBox="1"/>
            <p:nvPr/>
          </p:nvSpPr>
          <p:spPr>
            <a:xfrm>
              <a:off x="0" y="-47625"/>
              <a:ext cx="10478320" cy="117981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6878"/>
                </a:lnSpc>
              </a:pPr>
              <a:endParaRPr lang="en-US" sz="5780" dirty="0">
                <a:solidFill>
                  <a:srgbClr val="A5A355"/>
                </a:solidFill>
                <a:latin typeface="Jingleberry Bold"/>
              </a:endParaRP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-38101" y="5011219"/>
              <a:ext cx="9663975" cy="5345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359"/>
                </a:lnSpc>
              </a:pPr>
              <a:endParaRPr lang="en-US" sz="2400" dirty="0">
                <a:solidFill>
                  <a:srgbClr val="242254"/>
                </a:solidFill>
                <a:latin typeface="Quicksand"/>
              </a:endParaRP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1136197">
            <a:off x="11311645" y="3292752"/>
            <a:ext cx="1343325" cy="2040963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2756885" y="4444693"/>
            <a:ext cx="1723787" cy="1881117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13363153" y="6613551"/>
            <a:ext cx="2566295" cy="1077844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>
            <a:off x="14978867" y="3461083"/>
            <a:ext cx="880252" cy="2864727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rcRect/>
          <a:stretch>
            <a:fillRect/>
          </a:stretch>
        </p:blipFill>
        <p:spPr>
          <a:xfrm>
            <a:off x="13363153" y="3461083"/>
            <a:ext cx="751679" cy="836890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rcRect/>
          <a:stretch>
            <a:fillRect/>
          </a:stretch>
        </p:blipFill>
        <p:spPr>
          <a:xfrm>
            <a:off x="4863374" y="644391"/>
            <a:ext cx="2181186" cy="243337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rcRect/>
          <a:stretch>
            <a:fillRect/>
          </a:stretch>
        </p:blipFill>
        <p:spPr>
          <a:xfrm>
            <a:off x="10837596" y="5707971"/>
            <a:ext cx="1817772" cy="1811162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1277401" y="3539885"/>
            <a:ext cx="9144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 –это совокупность специальных упражнений, направленных на укрепление мышц артикуляционного аппарата, развитие силы, подвижности и 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дифференцированности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движений органов, участвующих в речевом процессе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A3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flipH="1" flipV="1">
            <a:off x="2205506" y="3595118"/>
            <a:ext cx="6431663" cy="513363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flipV="1">
            <a:off x="9758299" y="3595118"/>
            <a:ext cx="6431663" cy="513363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2245454" y="266700"/>
            <a:ext cx="14224261" cy="1215528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3240562" y="1068641"/>
            <a:ext cx="11806875" cy="15559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273"/>
              </a:lnSpc>
              <a:spcBef>
                <a:spcPct val="0"/>
              </a:spcBef>
            </a:pPr>
            <a:endParaRPr lang="en-US" sz="9481" dirty="0">
              <a:solidFill>
                <a:srgbClr val="FFE7D3"/>
              </a:solidFill>
              <a:latin typeface="Jingleberry Bold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2569273" y="5023421"/>
            <a:ext cx="5489193" cy="17440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>
              <a:lnSpc>
                <a:spcPts val="3359"/>
              </a:lnSpc>
              <a:spcBef>
                <a:spcPct val="0"/>
              </a:spcBef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Бегемотик рот открыл,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ts val="3359"/>
              </a:lnSpc>
              <a:spcBef>
                <a:spcPct val="0"/>
              </a:spcBef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Подержал. Потом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закрыл.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ts val="3359"/>
              </a:lnSpc>
              <a:spcBef>
                <a:spcPct val="0"/>
              </a:spcBef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Подразним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бегемота —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ts val="3359"/>
              </a:lnSpc>
              <a:spcBef>
                <a:spcPct val="0"/>
              </a:spcBef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Подшутить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 ним охота </a:t>
            </a:r>
            <a:r>
              <a:rPr lang="en-US" sz="3600" u="none" dirty="0" smtClean="0">
                <a:solidFill>
                  <a:srgbClr val="2422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600" u="none" dirty="0">
              <a:solidFill>
                <a:srgbClr val="2422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296209" y="5023421"/>
            <a:ext cx="5489193" cy="17440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Улыбается щенок, Зубки напоказ.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3359"/>
              </a:lnSpc>
              <a:spcBef>
                <a:spcPct val="0"/>
              </a:spcBef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 точно так же смог, Вот, смотри.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Сейчас.</a:t>
            </a:r>
            <a:endParaRPr lang="en-US" sz="3600" dirty="0">
              <a:solidFill>
                <a:srgbClr val="24225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2277715" y="3238106"/>
            <a:ext cx="1392832" cy="1439958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724922" y="3238106"/>
            <a:ext cx="1392832" cy="1439958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2541369" y="3295535"/>
            <a:ext cx="830066" cy="12145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457"/>
              </a:lnSpc>
              <a:spcBef>
                <a:spcPct val="0"/>
              </a:spcBef>
            </a:pPr>
            <a:r>
              <a:rPr lang="en-US" sz="6755">
                <a:solidFill>
                  <a:srgbClr val="FFE7D3"/>
                </a:solidFill>
                <a:latin typeface="Jingleberry Bold"/>
              </a:rPr>
              <a:t>2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5027920" y="3295535"/>
            <a:ext cx="672535" cy="12145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457"/>
              </a:lnSpc>
              <a:spcBef>
                <a:spcPct val="0"/>
              </a:spcBef>
            </a:pPr>
            <a:r>
              <a:rPr lang="en-US" sz="6755">
                <a:solidFill>
                  <a:srgbClr val="FFE7D3"/>
                </a:solidFill>
                <a:latin typeface="Jingleberry Bold"/>
              </a:rPr>
              <a:t>1</a:t>
            </a:r>
          </a:p>
        </p:txBody>
      </p:sp>
      <p:pic>
        <p:nvPicPr>
          <p:cNvPr id="12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 l="270" b="74471"/>
          <a:stretch>
            <a:fillRect/>
          </a:stretch>
        </p:blipFill>
        <p:spPr>
          <a:xfrm>
            <a:off x="667268" y="9688637"/>
            <a:ext cx="16999589" cy="886129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 flipH="1">
            <a:off x="14713068" y="6355666"/>
            <a:ext cx="3968392" cy="4141586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rcRect/>
          <a:stretch>
            <a:fillRect/>
          </a:stretch>
        </p:blipFill>
        <p:spPr>
          <a:xfrm rot="-332406">
            <a:off x="355584" y="8897007"/>
            <a:ext cx="3579719" cy="1946065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rcRect/>
          <a:stretch>
            <a:fillRect/>
          </a:stretch>
        </p:blipFill>
        <p:spPr>
          <a:xfrm>
            <a:off x="-895624" y="8171876"/>
            <a:ext cx="3101130" cy="2830486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rcRect/>
          <a:stretch>
            <a:fillRect/>
          </a:stretch>
        </p:blipFill>
        <p:spPr>
          <a:xfrm flipH="1">
            <a:off x="702558" y="7169763"/>
            <a:ext cx="652285" cy="1002113"/>
          </a:xfrm>
          <a:prstGeom prst="rect">
            <a:avLst/>
          </a:prstGeom>
        </p:spPr>
      </p:pic>
      <p:sp>
        <p:nvSpPr>
          <p:cNvPr id="20" name="Заголовок 19"/>
          <p:cNvSpPr>
            <a:spLocks noGrp="1"/>
          </p:cNvSpPr>
          <p:nvPr>
            <p:ph type="ctrTitle"/>
          </p:nvPr>
        </p:nvSpPr>
        <p:spPr>
          <a:xfrm>
            <a:off x="9325953" y="1562100"/>
            <a:ext cx="7772400" cy="1470025"/>
          </a:xfrm>
        </p:spPr>
        <p:txBody>
          <a:bodyPr>
            <a:noAutofit/>
          </a:bodyPr>
          <a:lstStyle/>
          <a:p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Учимся делать упражнение «Улыбка». Широко разводим уголки губ, обнажив сжатые зубы. Возвращаем губы в спокойное положение. Даем ребенку время для отдыха и расслабления.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одзаголовок 17"/>
          <p:cNvSpPr>
            <a:spLocks noGrp="1"/>
          </p:cNvSpPr>
          <p:nvPr>
            <p:ph type="subTitle" idx="1"/>
          </p:nvPr>
        </p:nvSpPr>
        <p:spPr>
          <a:xfrm>
            <a:off x="1956498" y="1580641"/>
            <a:ext cx="6400800" cy="1752600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Учимся широко и спокойно открывать и закрывать рот. Повторяем упражнение 3—5 раз. Даем ребенку время для отдыха и расслабления 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601" y="7096566"/>
            <a:ext cx="3506306" cy="3147003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2194" y="7053136"/>
            <a:ext cx="2567393" cy="32338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CB7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19628"/>
          <a:stretch>
            <a:fillRect/>
          </a:stretch>
        </p:blipFill>
        <p:spPr>
          <a:xfrm>
            <a:off x="8458105" y="2564041"/>
            <a:ext cx="8801195" cy="564607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0681127" y="2211794"/>
            <a:ext cx="4466793" cy="70449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 flipH="1">
            <a:off x="1028700" y="1568427"/>
            <a:ext cx="10612486" cy="13244913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 t="38555" b="37313"/>
          <a:stretch>
            <a:fillRect/>
          </a:stretch>
        </p:blipFill>
        <p:spPr>
          <a:xfrm>
            <a:off x="9219201" y="6818894"/>
            <a:ext cx="7390646" cy="1524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 rot="-955850">
            <a:off x="1060694" y="4128299"/>
            <a:ext cx="2344257" cy="1802947"/>
          </a:xfrm>
          <a:prstGeom prst="rect">
            <a:avLst/>
          </a:prstGeom>
        </p:spPr>
      </p:pic>
      <p:grpSp>
        <p:nvGrpSpPr>
          <p:cNvPr id="8" name="Group 8"/>
          <p:cNvGrpSpPr/>
          <p:nvPr/>
        </p:nvGrpSpPr>
        <p:grpSpPr>
          <a:xfrm>
            <a:off x="2406860" y="2095316"/>
            <a:ext cx="1200508" cy="1258497"/>
            <a:chOff x="0" y="0"/>
            <a:chExt cx="1600678" cy="1677996"/>
          </a:xfrm>
        </p:grpSpPr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rcRect/>
            <a:stretch>
              <a:fillRect/>
            </a:stretch>
          </p:blipFill>
          <p:spPr>
            <a:xfrm>
              <a:off x="578460" y="0"/>
              <a:ext cx="1022218" cy="1003632"/>
            </a:xfrm>
            <a:prstGeom prst="rect">
              <a:avLst/>
            </a:prstGeom>
          </p:spPr>
        </p:pic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5"/>
                </a:ext>
              </a:extLst>
            </a:blip>
            <a:srcRect/>
            <a:stretch>
              <a:fillRect/>
            </a:stretch>
          </p:blipFill>
          <p:spPr>
            <a:xfrm>
              <a:off x="336370" y="1151713"/>
              <a:ext cx="484181" cy="526283"/>
            </a:xfrm>
            <a:prstGeom prst="rect">
              <a:avLst/>
            </a:prstGeom>
          </p:spPr>
        </p:pic>
        <p:pic>
          <p:nvPicPr>
            <p:cNvPr id="11" name="Picture 11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7"/>
                </a:ext>
              </a:extLst>
            </a:blip>
            <a:srcRect/>
            <a:stretch>
              <a:fillRect/>
            </a:stretch>
          </p:blipFill>
          <p:spPr>
            <a:xfrm>
              <a:off x="0" y="501816"/>
              <a:ext cx="336370" cy="311295"/>
            </a:xfrm>
            <a:prstGeom prst="rect">
              <a:avLst/>
            </a:prstGeom>
          </p:spPr>
        </p:pic>
      </p:grp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6517424" y="266700"/>
            <a:ext cx="10247524" cy="1470025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Учимся делать упражнение «Хоботок». Вытягиваем губы вперед, как для поцелуя, держим в таком положении 3—5 секунд. Возвращаем губы в спокойное положение. Даем ребенку время для отдыха и расслабления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>
          <a:xfrm>
            <a:off x="9906000" y="4392170"/>
            <a:ext cx="6400800" cy="175260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 </a:t>
            </a:r>
            <a:r>
              <a:rPr lang="ru-RU" sz="4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Хоботок слоненок тянет, </a:t>
            </a:r>
            <a:endParaRPr lang="ru-RU" sz="4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4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вот-вот банан достанет. </a:t>
            </a:r>
            <a:endParaRPr lang="ru-RU" sz="4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Губки </a:t>
            </a:r>
            <a:r>
              <a:rPr lang="ru-RU" sz="4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трубочку </a:t>
            </a:r>
            <a:r>
              <a:rPr lang="ru-RU" sz="4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сложи</a:t>
            </a:r>
          </a:p>
          <a:p>
            <a:r>
              <a:rPr lang="ru-RU" sz="4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слоненку покажи.</a:t>
            </a:r>
            <a:endParaRPr lang="ru-RU" sz="4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7562" y="6895094"/>
            <a:ext cx="4292600" cy="32194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A3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19628"/>
          <a:stretch>
            <a:fillRect/>
          </a:stretch>
        </p:blipFill>
        <p:spPr>
          <a:xfrm>
            <a:off x="1028700" y="2105806"/>
            <a:ext cx="10329531" cy="6626524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755306" y="2888176"/>
            <a:ext cx="8876320" cy="2993097"/>
            <a:chOff x="0" y="-85725"/>
            <a:chExt cx="11835093" cy="3990796"/>
          </a:xfrm>
        </p:grpSpPr>
        <p:sp>
          <p:nvSpPr>
            <p:cNvPr id="4" name="TextBox 4"/>
            <p:cNvSpPr txBox="1"/>
            <p:nvPr/>
          </p:nvSpPr>
          <p:spPr>
            <a:xfrm>
              <a:off x="0" y="-85725"/>
              <a:ext cx="11835093" cy="214603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2128"/>
                </a:lnSpc>
              </a:pPr>
              <a:endParaRPr lang="en-US" sz="10191" dirty="0">
                <a:solidFill>
                  <a:srgbClr val="A5A355"/>
                </a:solidFill>
                <a:latin typeface="Jingleberry Bold"/>
              </a:endParaRP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2368283"/>
              <a:ext cx="11835093" cy="59845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04"/>
                </a:lnSpc>
                <a:spcBef>
                  <a:spcPct val="0"/>
                </a:spcBef>
              </a:pPr>
              <a:endParaRPr lang="en-US" sz="3539" dirty="0">
                <a:solidFill>
                  <a:srgbClr val="242254"/>
                </a:solidFill>
                <a:latin typeface="Quicksand Bold"/>
              </a:endParaRP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3421862"/>
              <a:ext cx="11835093" cy="4832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2999"/>
                </a:lnSpc>
                <a:spcBef>
                  <a:spcPct val="0"/>
                </a:spcBef>
              </a:pPr>
              <a:endParaRPr lang="en-US" sz="2399" u="none" dirty="0">
                <a:solidFill>
                  <a:srgbClr val="232253"/>
                </a:solidFill>
                <a:latin typeface="Quicksand"/>
              </a:endParaRPr>
            </a:p>
          </p:txBody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1652345" y="1718118"/>
            <a:ext cx="6804160" cy="1314813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3920889" y="1718118"/>
            <a:ext cx="4916217" cy="77537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16394078" y="2981045"/>
            <a:ext cx="498646" cy="556299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12252580" y="1868447"/>
            <a:ext cx="747969" cy="834449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621465" y="2519902"/>
            <a:ext cx="9144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Учимся делать упражнение «Хомячок». Предлагаем малышу надуть щеки при закрытом рте и подержать в таком положении 3—5 секунд, а потом выдохнуть, расслабиться, сглотнуть слюну. Повторяем упражнение 3—4 раза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21466" y="4953102"/>
            <a:ext cx="9144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Хомячок надует щечки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него зерно в мешочках.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надуем щечки тоже,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Хомячку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поможем.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7601" y="4511345"/>
            <a:ext cx="4165867" cy="52861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32315" r="26868"/>
          <a:stretch>
            <a:fillRect/>
          </a:stretch>
        </p:blipFill>
        <p:spPr>
          <a:xfrm>
            <a:off x="7736442" y="1954481"/>
            <a:ext cx="7326528" cy="153394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32315" r="26868"/>
          <a:stretch>
            <a:fillRect/>
          </a:stretch>
        </p:blipFill>
        <p:spPr>
          <a:xfrm>
            <a:off x="7736442" y="3307248"/>
            <a:ext cx="9313308" cy="194991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l="2806" r="2631" b="58484"/>
          <a:stretch>
            <a:fillRect/>
          </a:stretch>
        </p:blipFill>
        <p:spPr>
          <a:xfrm>
            <a:off x="-26437" y="8881271"/>
            <a:ext cx="18374713" cy="1642735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1878366" y="2566217"/>
            <a:ext cx="4419240" cy="9803912"/>
            <a:chOff x="0" y="0"/>
            <a:chExt cx="5892320" cy="13071882"/>
          </a:xfrm>
        </p:grpSpPr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5892320" cy="8977218"/>
            </a:xfrm>
            <a:prstGeom prst="rect">
              <a:avLst/>
            </a:prstGeom>
          </p:spPr>
        </p:pic>
        <p:grpSp>
          <p:nvGrpSpPr>
            <p:cNvPr id="7" name="Group 7"/>
            <p:cNvGrpSpPr/>
            <p:nvPr/>
          </p:nvGrpSpPr>
          <p:grpSpPr>
            <a:xfrm>
              <a:off x="0" y="5528082"/>
              <a:ext cx="5892320" cy="7543800"/>
              <a:chOff x="0" y="0"/>
              <a:chExt cx="1494903" cy="191389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1494903" cy="1913890"/>
              </a:xfrm>
              <a:custGeom>
                <a:avLst/>
                <a:gdLst/>
                <a:ahLst/>
                <a:cxnLst/>
                <a:rect l="l" t="t" r="r" b="b"/>
                <a:pathLst>
                  <a:path w="1494903" h="1913890">
                    <a:moveTo>
                      <a:pt x="0" y="0"/>
                    </a:moveTo>
                    <a:lnTo>
                      <a:pt x="1494903" y="0"/>
                    </a:lnTo>
                    <a:lnTo>
                      <a:pt x="1494903" y="1913890"/>
                    </a:lnTo>
                    <a:lnTo>
                      <a:pt x="0" y="1913890"/>
                    </a:lnTo>
                    <a:close/>
                  </a:path>
                </a:pathLst>
              </a:custGeom>
              <a:solidFill>
                <a:srgbClr val="F2BCD6"/>
              </a:solidFill>
            </p:spPr>
          </p:sp>
        </p:grp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-1035351" y="5340680"/>
            <a:ext cx="5866335" cy="5354364"/>
          </a:xfrm>
          <a:prstGeom prst="rect">
            <a:avLst/>
          </a:prstGeom>
        </p:spPr>
      </p:pic>
      <p:grpSp>
        <p:nvGrpSpPr>
          <p:cNvPr id="10" name="Group 10"/>
          <p:cNvGrpSpPr/>
          <p:nvPr/>
        </p:nvGrpSpPr>
        <p:grpSpPr>
          <a:xfrm>
            <a:off x="8174135" y="1846179"/>
            <a:ext cx="8875615" cy="4176706"/>
            <a:chOff x="0" y="152400"/>
            <a:chExt cx="11834154" cy="5568942"/>
          </a:xfrm>
        </p:grpSpPr>
        <p:sp>
          <p:nvSpPr>
            <p:cNvPr id="11" name="TextBox 11"/>
            <p:cNvSpPr txBox="1"/>
            <p:nvPr/>
          </p:nvSpPr>
          <p:spPr>
            <a:xfrm>
              <a:off x="0" y="152400"/>
              <a:ext cx="11834154" cy="213733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2515"/>
                </a:lnSpc>
              </a:pPr>
              <a:endParaRPr lang="en-US" sz="12771" dirty="0">
                <a:solidFill>
                  <a:srgbClr val="242254"/>
                </a:solidFill>
                <a:latin typeface="Jingleberry Bold"/>
              </a:endParaRP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5106302"/>
              <a:ext cx="9929763" cy="6150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3920"/>
                </a:lnSpc>
                <a:spcBef>
                  <a:spcPct val="0"/>
                </a:spcBef>
              </a:pPr>
              <a:endParaRPr lang="en-US" sz="2800" u="none" dirty="0">
                <a:solidFill>
                  <a:srgbClr val="242254"/>
                </a:solidFill>
                <a:latin typeface="Quicksand"/>
              </a:endParaRPr>
            </a:p>
          </p:txBody>
        </p:sp>
      </p:grpSp>
      <p:pic>
        <p:nvPicPr>
          <p:cNvPr id="13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>
            <a:off x="601701" y="1028700"/>
            <a:ext cx="2141849" cy="1947136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rcRect/>
          <a:stretch>
            <a:fillRect/>
          </a:stretch>
        </p:blipFill>
        <p:spPr>
          <a:xfrm>
            <a:off x="601701" y="3492156"/>
            <a:ext cx="899339" cy="1003319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743550" y="109442"/>
            <a:ext cx="141321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Учимся делать упражнение «Лопата». Широко открываем рот. Кладем мягкий спокойный язычок на нижнюю губу. Задерживаем на 3—5 секунд. Убираем язычок. Даем ребенку время для отдыха и расслабления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731679" y="2295020"/>
            <a:ext cx="9144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Устала собачка и дышит устало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даже за кошкою бегать не стала.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Широкий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язык отдохнет, полежит,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снова собачка за кошкой бежит.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5143500"/>
            <a:ext cx="8373592" cy="4724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l="68" r="20091" b="73545"/>
          <a:stretch>
            <a:fillRect/>
          </a:stretch>
        </p:blipFill>
        <p:spPr>
          <a:xfrm>
            <a:off x="4118871" y="9607789"/>
            <a:ext cx="14330923" cy="966977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578783" y="8472272"/>
            <a:ext cx="2794658" cy="255076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>
            <a:fillRect/>
          </a:stretch>
        </p:blipFill>
        <p:spPr>
          <a:xfrm>
            <a:off x="1730772" y="8472272"/>
            <a:ext cx="3625127" cy="3401028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>
            <a:fillRect/>
          </a:stretch>
        </p:blipFill>
        <p:spPr>
          <a:xfrm>
            <a:off x="-277720" y="6303893"/>
            <a:ext cx="4016984" cy="4192298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rcRect/>
          <a:stretch>
            <a:fillRect/>
          </a:stretch>
        </p:blipFill>
        <p:spPr>
          <a:xfrm flipH="1">
            <a:off x="6863637" y="8049055"/>
            <a:ext cx="652285" cy="1002113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3720214" y="800100"/>
            <a:ext cx="10591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Учимся делать упражнение «Иголочка». Широко открываем рот, приподнимаем и вытягиваем вперед тонкий язычок. Фиксируем положение на 3—5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секунд . Убираем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язычок, закрываем рот. Даем ребенку время для отдыха и расслабления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3053001"/>
            <a:ext cx="9622001" cy="66946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439399" y="2347734"/>
            <a:ext cx="8041357" cy="3550334"/>
            <a:chOff x="0" y="114300"/>
            <a:chExt cx="10721809" cy="4733779"/>
          </a:xfrm>
        </p:grpSpPr>
        <p:sp>
          <p:nvSpPr>
            <p:cNvPr id="3" name="TextBox 3"/>
            <p:cNvSpPr txBox="1"/>
            <p:nvPr/>
          </p:nvSpPr>
          <p:spPr>
            <a:xfrm>
              <a:off x="0" y="114300"/>
              <a:ext cx="10721809" cy="191505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1220"/>
                </a:lnSpc>
              </a:pPr>
              <a:endParaRPr lang="en-US" sz="11334" dirty="0">
                <a:solidFill>
                  <a:srgbClr val="A5A355"/>
                </a:solidFill>
                <a:latin typeface="Jingleberry Bold"/>
              </a:endParaRP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4313574"/>
              <a:ext cx="10721809" cy="5345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359"/>
                </a:lnSpc>
                <a:spcBef>
                  <a:spcPct val="0"/>
                </a:spcBef>
              </a:pPr>
              <a:endParaRPr lang="en-US" sz="2400" dirty="0">
                <a:solidFill>
                  <a:srgbClr val="242254"/>
                </a:solidFill>
                <a:latin typeface="Quicksand"/>
              </a:endParaRPr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1458941">
            <a:off x="10349165" y="1485306"/>
            <a:ext cx="6731077" cy="7316388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/>
          </a:stretch>
        </p:blipFill>
        <p:spPr>
          <a:xfrm flipH="1">
            <a:off x="10227616" y="6179569"/>
            <a:ext cx="2142762" cy="224053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>
            <a:fillRect/>
          </a:stretch>
        </p:blipFill>
        <p:spPr>
          <a:xfrm flipH="1">
            <a:off x="15155169" y="1633549"/>
            <a:ext cx="1470804" cy="225961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415586" y="723900"/>
            <a:ext cx="9144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Учимся делать упражнение «Вкусный мед». Широко открываем рот, острым кончиком языка проводим по верхней губе слева направо и обратно. Следим за тем, чтобы не двигалась нижняя челюсть. Выполняем 6—8 раз. Убираем язычок, закрываем рот. Даем ребенку время для отдыха и расслабления. Повторяем упражнение 3—4 раза.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125200" y="3989338"/>
            <a:ext cx="5867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 это весь народ: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Любит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мишка вкусный мед.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Язычком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губу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оближет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подсядет к меду ближе.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549" y="3619500"/>
            <a:ext cx="8438026" cy="60927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7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1992337" y="1854820"/>
            <a:ext cx="14303325" cy="101423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b="58574"/>
          <a:stretch>
            <a:fillRect/>
          </a:stretch>
        </p:blipFill>
        <p:spPr>
          <a:xfrm>
            <a:off x="-968672" y="9258300"/>
            <a:ext cx="19732743" cy="1664591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b="58574"/>
          <a:stretch>
            <a:fillRect/>
          </a:stretch>
        </p:blipFill>
        <p:spPr>
          <a:xfrm flipV="1">
            <a:off x="-968672" y="-595731"/>
            <a:ext cx="19256672" cy="162443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699" y="971550"/>
            <a:ext cx="12166599" cy="8305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359</Words>
  <Application>Microsoft Office PowerPoint</Application>
  <PresentationFormat>Произвольный</PresentationFormat>
  <Paragraphs>34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Jingleberry Bold</vt:lpstr>
      <vt:lpstr>Times New Roman</vt:lpstr>
      <vt:lpstr>Quicksand</vt:lpstr>
      <vt:lpstr>Quicksand Bold</vt:lpstr>
      <vt:lpstr>Calibri</vt:lpstr>
      <vt:lpstr>Office Theme</vt:lpstr>
      <vt:lpstr>Презентация PowerPoint</vt:lpstr>
      <vt:lpstr>Презентация PowerPoint</vt:lpstr>
      <vt:lpstr>Учимся делать упражнение «Улыбка». Широко разводим уголки губ, обнажив сжатые зубы. Возвращаем губы в спокойное положение. Даем ребенку время для отдыха и расслабления.</vt:lpstr>
      <vt:lpstr>Учимся делать упражнение «Хоботок». Вытягиваем губы вперед, как для поцелуя, держим в таком положении 3—5 секунд. Возвращаем губы в спокойное положение. Даем ребенку время для отдыха и расслабления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Наташа</cp:lastModifiedBy>
  <cp:revision>5</cp:revision>
  <dcterms:created xsi:type="dcterms:W3CDTF">2006-08-16T00:00:00Z</dcterms:created>
  <dcterms:modified xsi:type="dcterms:W3CDTF">2021-10-09T10:51:17Z</dcterms:modified>
  <dc:identifier>DAEsUtmSG2E</dc:identifier>
</cp:coreProperties>
</file>