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25"/>
  </p:handoutMasterIdLst>
  <p:sldIdLst>
    <p:sldId id="256" r:id="rId2"/>
    <p:sldId id="260" r:id="rId3"/>
    <p:sldId id="258" r:id="rId4"/>
    <p:sldId id="259" r:id="rId5"/>
    <p:sldId id="265" r:id="rId6"/>
    <p:sldId id="264" r:id="rId7"/>
    <p:sldId id="257" r:id="rId8"/>
    <p:sldId id="271" r:id="rId9"/>
    <p:sldId id="261" r:id="rId10"/>
    <p:sldId id="272" r:id="rId11"/>
    <p:sldId id="262" r:id="rId12"/>
    <p:sldId id="270" r:id="rId13"/>
    <p:sldId id="267" r:id="rId14"/>
    <p:sldId id="266" r:id="rId15"/>
    <p:sldId id="263" r:id="rId16"/>
    <p:sldId id="269" r:id="rId17"/>
    <p:sldId id="273" r:id="rId18"/>
    <p:sldId id="268" r:id="rId19"/>
    <p:sldId id="275" r:id="rId20"/>
    <p:sldId id="276" r:id="rId21"/>
    <p:sldId id="274" r:id="rId22"/>
    <p:sldId id="278" r:id="rId23"/>
    <p:sldId id="27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93" cy="457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3908" y="0"/>
            <a:ext cx="2972492" cy="457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51EF0-BBB4-46F2-B80E-3E5E05B048E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8686288"/>
            <a:ext cx="2972493" cy="457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3908" y="8686288"/>
            <a:ext cx="2972492" cy="457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0EC3D-6383-4EC5-8974-0AD2E64EF3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099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4" y="618186"/>
            <a:ext cx="8791575" cy="321971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различных приёмов  </a:t>
            </a:r>
            <a:b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логического мышления младших школьников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9898" y="4443210"/>
            <a:ext cx="4262907" cy="190607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«сш№13»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.Евпатории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крым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Серёгина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Николаевна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692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60608"/>
            <a:ext cx="9905998" cy="139091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Занимательный математический  материал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983346"/>
            <a:ext cx="9905999" cy="410836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занимательности – новизна, необычность, неожиданность.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Занимательный математический материал: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активизирует умственную деятельность;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заинтересовывает математическим материалом;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увлекает и развлекает детей;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развивает ум;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расширяет и углубляет математические представления;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закрепляет полученные знания и умения.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999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 логического мышления 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школьников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8648" y="2249487"/>
            <a:ext cx="9308763" cy="3541714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родовое понятие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причины событий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следствия событий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новое слово по образцу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одним словом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новое слово из данных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 предложение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противоположные понятия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312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 приёмы  умственных действий  –  анализ  и  синтез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мысленное расчленение чего-либо на части или мысленное выделение отдельных свойств предмета.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соединение различных элементов в единое целое, а также мыслительное сочетание отдельных их свойств.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Являясь противоположными по своей сути, анализ и синтез фактически связаны между собой. Они участвуют в каждом сложном мыслительном процессе.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18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 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вероятные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причины 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событий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8045" y="2249487"/>
            <a:ext cx="8819366" cy="35417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насморк –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(замёрзли руки, продуло)             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синяк – …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авария – …      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– …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 – …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наводнение – …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драка – …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301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 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следствия 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событий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3651" y="1828800"/>
            <a:ext cx="8883760" cy="4301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засуха –…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голод)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– …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сражение – …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молния – …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– …     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опасность – …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– 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232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 родовое  понятие  </a:t>
            </a:r>
            <a:b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следующим  словам: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3499" y="1906073"/>
            <a:ext cx="8973912" cy="445609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карась – …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рыба)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дуб – …  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василёк - … 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 – …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 – …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шофёр - …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осень – …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шмель – …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 – …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320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154547"/>
            <a:ext cx="9905998" cy="146819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 на  развитие  зрительного и  пространственного  восприятия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429555"/>
            <a:ext cx="9905999" cy="4361646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поиск геометрических фигур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нужно найти круги, треугольники, прямоугольники и квадраты – подсчитать и заполнить внизу табличку)</a:t>
            </a: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015" y="2346420"/>
            <a:ext cx="3039444" cy="4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265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83336"/>
            <a:ext cx="9905998" cy="15068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приёмы умственных действий - классификация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674254"/>
            <a:ext cx="9905999" cy="411694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разделение множества на группы по какому-ибо признаку, который называют «основанием классификации»</a:t>
            </a:r>
          </a:p>
          <a:p>
            <a:pPr marL="0" indent="0">
              <a:buNone/>
            </a:pPr>
            <a:endParaRPr lang="ru-RU" sz="11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Классификацию с детьми младшего школьного возраста можно проводить: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общему названию;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размеру;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цвету; по форме;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другим признакам (не математического характера):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 можно есть и что нельзя;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летает, кто бегает, кто плавает;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живёт в доме и кто в лесу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004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09093"/>
            <a:ext cx="9905998" cy="11719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приёмы умственных действий -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481071"/>
            <a:ext cx="9905999" cy="199622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оформление в словесной форме результатов процесса сравнения.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формируется в младшем школьном возрасте, как выделение и фиксация общего признака двух или более объектов.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фрукты)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762" y="3696237"/>
            <a:ext cx="7269298" cy="283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663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</a:rPr>
              <a:t>Развитие логического мышления на уроках математики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2434" y="2249487"/>
            <a:ext cx="9604977" cy="354171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обратные задачи.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условию задачи выбрать подходящий вопрос.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схему, соответствующую условию задачи.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Числовые выражения разделить на группы разными способами.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закономерность и продолжить ряд выражений.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со спичками.</a:t>
            </a:r>
          </a:p>
        </p:txBody>
      </p:sp>
    </p:spTree>
    <p:extLst>
      <p:ext uri="{BB962C8B-B14F-4D97-AF65-F5344CB8AC3E}">
        <p14:creationId xmlns:p14="http://schemas.microsoft.com/office/powerpoint/2010/main" val="128318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96215"/>
            <a:ext cx="9905998" cy="124925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темы: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442434"/>
            <a:ext cx="9905999" cy="51257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вырастить детей людьми, умеющими думать, хорошо ориентироваться      во всём, что их окружает, правильно оценивать различные ситуации, с которыми они сталкиваются в жизни, принимать самостоятельные решения.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От ребёнка, пришедшего в 1 класс, сразу же требуется достаточно высокий уровень развития логического мышления, необходимый для успешного усвоения программы.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Овладев логическими операциями, ребёнок станет более внимательным, научится мыслить ясно и чётко, сумеет в нужный момент сконцентрироваться на сути проблемы, убедить других в своей правоте.</a:t>
            </a:r>
          </a:p>
        </p:txBody>
      </p:sp>
    </p:spTree>
    <p:extLst>
      <p:ext uri="{BB962C8B-B14F-4D97-AF65-F5344CB8AC3E}">
        <p14:creationId xmlns:p14="http://schemas.microsoft.com/office/powerpoint/2010/main" val="1236285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 требующие нестандартного  мышления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 двух зрячих один брат слепой, но у этого слепого нет зрячих братьев. Как это возможно?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Он мой дед, но я ему не внук. Как это возможно?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тебе дочь, но ты мне не мать. Как это возможно?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 меня есть сестра, а у моей сестры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сестры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нет. Как это возможно?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 у слепого зрячие сестры, у деда — внучка, у дочери — отец, в последней задаче у сестры — брат.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9167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86366"/>
            <a:ext cx="9905998" cy="74697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33341"/>
            <a:ext cx="9905999" cy="46578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логических приёмов мышления должно строиться в соответствии с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общедидактическими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принципами:</a:t>
            </a:r>
          </a:p>
          <a:p>
            <a:pPr marL="0" indent="0" defTabSz="72000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сознательности;</a:t>
            </a:r>
          </a:p>
          <a:p>
            <a:pPr marL="0" indent="0" defTabSz="72000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активности;</a:t>
            </a:r>
          </a:p>
          <a:p>
            <a:pPr marL="0" indent="0" defTabSz="72000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последовательности;</a:t>
            </a:r>
          </a:p>
          <a:p>
            <a:pPr marL="0" indent="0" defTabSz="72000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посильности и доступности;</a:t>
            </a:r>
          </a:p>
          <a:p>
            <a:pPr marL="0" indent="0" defTabSz="72000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прочности;</a:t>
            </a:r>
          </a:p>
          <a:p>
            <a:pPr marL="0" indent="0" defTabSz="72000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наглядности;</a:t>
            </a:r>
          </a:p>
          <a:p>
            <a:pPr marL="0" indent="0" defTabSz="72000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«опережающих знаний».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игрового занимательного материала ведёт к более интенсивному развитию компонентов логического мышления.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910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1" y="270455"/>
            <a:ext cx="9905999" cy="141669"/>
          </a:xfrm>
        </p:spPr>
        <p:txBody>
          <a:bodyPr>
            <a:normAutofit fontScale="90000"/>
          </a:bodyPr>
          <a:lstStyle/>
          <a:p>
            <a:endParaRPr lang="ru-RU" sz="1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695459"/>
            <a:ext cx="9905999" cy="509574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обучения учитель должен помочь младшему школьнику: 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научиться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рассуждать, анализировать;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выделять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главное;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сопоставлять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сравнивать факты, различные точки зрения;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научиться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задавать вопросы, а также пытаться самостоятельно искать ответы на них. 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способности к самостоятельному мышлению вряд ли возможно интеллектуальное развитие ребенка. Полезен не столько готовый результат, сколько сам процесс решения с его гипотезами, ошибками, сравнениями различных идей, оценками и открытиями, что, в конечном счёте, может привести к личным победам в развитии ума. </a:t>
            </a:r>
          </a:p>
        </p:txBody>
      </p:sp>
    </p:spTree>
    <p:extLst>
      <p:ext uri="{BB962C8B-B14F-4D97-AF65-F5344CB8AC3E}">
        <p14:creationId xmlns:p14="http://schemas.microsoft.com/office/powerpoint/2010/main" val="88730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86366"/>
            <a:ext cx="9905998" cy="746975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chemeClr val="bg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829" y="386366"/>
            <a:ext cx="7982875" cy="5997569"/>
          </a:xfrm>
        </p:spPr>
      </p:pic>
    </p:spTree>
    <p:extLst>
      <p:ext uri="{BB962C8B-B14F-4D97-AF65-F5344CB8AC3E}">
        <p14:creationId xmlns:p14="http://schemas.microsoft.com/office/powerpoint/2010/main" val="2454860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9"/>
            <a:ext cx="9905998" cy="106861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687133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Мыслительные способности, как и всякие другие, можно развивать, вырабатывая определенные навыки и умения, а главное – привычку думать самостоятельно, искать нестандартные  пути к верному решению 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889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73487"/>
            <a:ext cx="9905998" cy="1723601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логического 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 младших школьников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младшем  школьном  возрасте происходит  переход от наглядно-образного мышления к словесно-логическому мышлению. Поэтому ведущее значение для данного возраста приобретает развитие именно теоретического мышления. </a:t>
            </a:r>
          </a:p>
        </p:txBody>
      </p:sp>
    </p:spTree>
    <p:extLst>
      <p:ext uri="{BB962C8B-B14F-4D97-AF65-F5344CB8AC3E}">
        <p14:creationId xmlns:p14="http://schemas.microsoft.com/office/powerpoint/2010/main" val="3011339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423043"/>
            <a:ext cx="9905998" cy="13284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такое 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944710"/>
            <a:ext cx="9905999" cy="4288665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процесс опосредованного и обобщенного познания (отражения) окружающего мира.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мышления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090" y="3801720"/>
            <a:ext cx="3779848" cy="28348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667" y="3801720"/>
            <a:ext cx="3779848" cy="283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3499" y="270456"/>
            <a:ext cx="8847786" cy="1043189"/>
          </a:xfrm>
        </p:spPr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5026" y="270456"/>
            <a:ext cx="8525954" cy="639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629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83335"/>
            <a:ext cx="9905998" cy="181375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 ПЕДАГОГИЧЕСКИЕ  ТЕХНОЛОГИИ я ИСПОЛЬЗУЮ  В  СВОЕЙ  РАБОТЕ?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уровню применений:                                                                                                   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локальные или модульные ( которые используются в отдельных частях                                  учебно-воспитательного процесса)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организационным формам:                                                                                             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групповые;                                                                                                                                      - индивидуальные.</a:t>
            </a: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подходу к ребёнку:                                                                                                       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технологию сотрудничества;                                                                                                         - личностно-ориентированные;                                                                                                    - массовая ( рассчитанная на среднего ученика)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482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18942"/>
            <a:ext cx="9905998" cy="148106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приёмы умственных действий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481070"/>
            <a:ext cx="9905999" cy="43101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ериация –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упорядоченных возрастающих или убывающих рядов по величине, цвету и т.д. ( подобные приёмы развивают логику ещё с дошкольных учреждений)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076" y="2962139"/>
            <a:ext cx="8006366" cy="357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73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18941"/>
            <a:ext cx="9905998" cy="187814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определения уровня развития логического мышления учащихся  часто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 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«Четвёртый лишний».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00964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троллейбус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трамвай, автобус,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берёза, сосна,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дуб;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самолёт, телега,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корабль;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Александр, Фёдор, Семён,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метр, сантиметр,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килограмм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километр;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слесарь, водитель, врач,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дедушка,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папа, мама. </a:t>
            </a:r>
          </a:p>
        </p:txBody>
      </p:sp>
    </p:spTree>
    <p:extLst>
      <p:ext uri="{BB962C8B-B14F-4D97-AF65-F5344CB8AC3E}">
        <p14:creationId xmlns:p14="http://schemas.microsoft.com/office/powerpoint/2010/main" val="30045005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421</TotalTime>
  <Words>949</Words>
  <Application>Microsoft Office PowerPoint</Application>
  <PresentationFormat>Широкоэкранный</PresentationFormat>
  <Paragraphs>126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Times New Roman</vt:lpstr>
      <vt:lpstr>Trebuchet MS</vt:lpstr>
      <vt:lpstr>Tw Cen MT</vt:lpstr>
      <vt:lpstr>Wingdings</vt:lpstr>
      <vt:lpstr>Контур</vt:lpstr>
      <vt:lpstr>Использование различных приёмов   для развития логического мышления младших школьников</vt:lpstr>
      <vt:lpstr>Актуальность темы:</vt:lpstr>
      <vt:lpstr>Введение</vt:lpstr>
      <vt:lpstr>Особенности  логического мышления младших школьников</vt:lpstr>
      <vt:lpstr>Что же такое мышление?</vt:lpstr>
      <vt:lpstr>    </vt:lpstr>
      <vt:lpstr>КАКИЕ  ПЕДАГОГИЧЕСКИЕ  ТЕХНОЛОГИИ я ИСПОЛЬЗУЮ  В  СВОЕЙ  РАБОТЕ?</vt:lpstr>
      <vt:lpstr>Логические приёмы умственных действий</vt:lpstr>
      <vt:lpstr>Для определения уровня развития логического мышления учащихся  часто использую  методику «Четвёртый лишний». </vt:lpstr>
      <vt:lpstr>Занимательный математический  материал</vt:lpstr>
      <vt:lpstr>Приёмы  развития  логического мышления  младших  школьников</vt:lpstr>
      <vt:lpstr>Логические  приёмы  умственных действий  –  анализ  и  синтез</vt:lpstr>
      <vt:lpstr>Назови  вероятные  причины следующих  событий:</vt:lpstr>
      <vt:lpstr>Назови  возможные  следствия следующих  событий: </vt:lpstr>
      <vt:lpstr>Подбери  родовое  понятие   к следующим  словам:</vt:lpstr>
      <vt:lpstr>Задания  на  развитие  зрительного и  пространственного  восприятия</vt:lpstr>
      <vt:lpstr>Логические приёмы умственных действий - классификация</vt:lpstr>
      <vt:lpstr>Логические приёмы умственных действий - обобщение</vt:lpstr>
      <vt:lpstr>Развитие логического мышления на уроках математики</vt:lpstr>
      <vt:lpstr>Задачи, требующие нестандартного  мышления </vt:lpstr>
      <vt:lpstr>вывод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различных приёмов для развития логического мышления младших школьников</dc:title>
  <dc:creator>Asus</dc:creator>
  <cp:lastModifiedBy>Asus</cp:lastModifiedBy>
  <cp:revision>27</cp:revision>
  <cp:lastPrinted>2022-04-20T19:44:02Z</cp:lastPrinted>
  <dcterms:created xsi:type="dcterms:W3CDTF">2022-04-20T12:44:42Z</dcterms:created>
  <dcterms:modified xsi:type="dcterms:W3CDTF">2022-04-20T19:45:52Z</dcterms:modified>
</cp:coreProperties>
</file>