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dia/audio10.wav" ContentType="audio/wav"/>
  <Override PartName="/ppt/media/audio20.wav" ContentType="audio/wav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0"/>
  </p:notesMasterIdLst>
  <p:sldIdLst>
    <p:sldId id="256" r:id="rId2"/>
    <p:sldId id="261" r:id="rId3"/>
    <p:sldId id="262" r:id="rId4"/>
    <p:sldId id="265" r:id="rId5"/>
    <p:sldId id="266" r:id="rId6"/>
    <p:sldId id="268" r:id="rId7"/>
    <p:sldId id="273" r:id="rId8"/>
    <p:sldId id="269" r:id="rId9"/>
    <p:sldId id="271" r:id="rId10"/>
    <p:sldId id="275" r:id="rId11"/>
    <p:sldId id="276" r:id="rId12"/>
    <p:sldId id="278" r:id="rId13"/>
    <p:sldId id="280" r:id="rId14"/>
    <p:sldId id="283" r:id="rId15"/>
    <p:sldId id="288" r:id="rId16"/>
    <p:sldId id="290" r:id="rId17"/>
    <p:sldId id="284" r:id="rId18"/>
    <p:sldId id="287" r:id="rId1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0334" autoAdjust="0"/>
  </p:normalViewPr>
  <p:slideViewPr>
    <p:cSldViewPr>
      <p:cViewPr>
        <p:scale>
          <a:sx n="64" d="100"/>
          <a:sy n="64" d="100"/>
        </p:scale>
        <p:origin x="-1566" y="-19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40" Type="http://schemas.microsoft.com/office/2015/10/relationships/revisionInfo" Target="revisionInfo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E941E5-D61F-447E-BC90-367C092F8B49}" type="datetimeFigureOut">
              <a:rPr lang="ru-RU" smtClean="0"/>
              <a:pPr/>
              <a:t>23.08.2020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F24C675-479D-4008-9CB4-9655831C630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61074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24C675-479D-4008-9CB4-9655831C630C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732338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24C675-479D-4008-9CB4-9655831C630C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10" Type="http://schemas.openxmlformats.org/officeDocument/2006/relationships/image" Target="../media/image10.png"/><Relationship Id="rId4" Type="http://schemas.openxmlformats.org/officeDocument/2006/relationships/image" Target="../media/image4.jpeg"/><Relationship Id="rId9" Type="http://schemas.openxmlformats.org/officeDocument/2006/relationships/image" Target="../media/image9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50B810D-4191-4461-BCDC-CA28E8F150CE}" type="datetimeFigureOut">
              <a:rPr lang="ru-RU" smtClean="0"/>
              <a:pPr>
                <a:defRPr/>
              </a:pPr>
              <a:t>23.08.2020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647B22-AE34-4977-8A77-B42A4927E745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50B810D-4191-4461-BCDC-CA28E8F150CE}" type="datetimeFigureOut">
              <a:rPr lang="ru-RU" smtClean="0"/>
              <a:pPr>
                <a:defRPr/>
              </a:pPr>
              <a:t>23.08.2020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647B22-AE34-4977-8A77-B42A4927E745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50B810D-4191-4461-BCDC-CA28E8F150CE}" type="datetimeFigureOut">
              <a:rPr lang="ru-RU" smtClean="0"/>
              <a:pPr>
                <a:defRPr/>
              </a:pPr>
              <a:t>23.08.2020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647B22-AE34-4977-8A77-B42A4927E745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6" descr="lovelyanimals016.gif">
            <a:extLst>
              <a:ext uri="{FF2B5EF4-FFF2-40B4-BE49-F238E27FC236}">
                <a16:creationId xmlns:a16="http://schemas.microsoft.com/office/drawing/2014/main" xmlns="" id="{D4A89C62-F777-450B-A752-A9A78096272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26" y="4941890"/>
            <a:ext cx="1914525" cy="1296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Рисунок 7" descr="12.png">
            <a:extLst>
              <a:ext uri="{FF2B5EF4-FFF2-40B4-BE49-F238E27FC236}">
                <a16:creationId xmlns:a16="http://schemas.microsoft.com/office/drawing/2014/main" xmlns="" id="{A9B566B6-FE7D-487C-BCD0-3906B842B59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3438" y="1817688"/>
            <a:ext cx="4824412" cy="5040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Рисунок 8" descr="school21062.jpg">
            <a:extLst>
              <a:ext uri="{FF2B5EF4-FFF2-40B4-BE49-F238E27FC236}">
                <a16:creationId xmlns:a16="http://schemas.microsoft.com/office/drawing/2014/main" xmlns="" id="{E9B7C600-0A92-4BCB-AE3F-8D208425478F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6" y="4162427"/>
            <a:ext cx="1811338" cy="269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Рисунок 9" descr="lovelyanimals014.gif">
            <a:extLst>
              <a:ext uri="{FF2B5EF4-FFF2-40B4-BE49-F238E27FC236}">
                <a16:creationId xmlns:a16="http://schemas.microsoft.com/office/drawing/2014/main" xmlns="" id="{4C6CF7B3-B577-4141-897A-99B7D390F66E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6776" y="4760913"/>
            <a:ext cx="2365375" cy="191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Рисунок 10" descr="26.gif">
            <a:extLst>
              <a:ext uri="{FF2B5EF4-FFF2-40B4-BE49-F238E27FC236}">
                <a16:creationId xmlns:a16="http://schemas.microsoft.com/office/drawing/2014/main" xmlns="" id="{2A2730D6-B284-415D-B2B5-E90E0B6B087C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788" y="2781302"/>
            <a:ext cx="1076325" cy="1247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Рисунок 11" descr="0_93dc6_762b015b_XL.png">
            <a:extLst>
              <a:ext uri="{FF2B5EF4-FFF2-40B4-BE49-F238E27FC236}">
                <a16:creationId xmlns:a16="http://schemas.microsoft.com/office/drawing/2014/main" xmlns="" id="{E04C2D6E-DCEB-49ED-A138-C82F68BB62A5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364" y="5805488"/>
            <a:ext cx="4427537" cy="1250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Рисунок 12" descr="0_93dc6_762b015b_XL.png">
            <a:extLst>
              <a:ext uri="{FF2B5EF4-FFF2-40B4-BE49-F238E27FC236}">
                <a16:creationId xmlns:a16="http://schemas.microsoft.com/office/drawing/2014/main" xmlns="" id="{699117FD-48B6-4BFF-8133-731CEDA4753B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4075" y="5805488"/>
            <a:ext cx="4427538" cy="1250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Рисунок 13" descr="0_93dc6_762b015b_XL.png">
            <a:extLst>
              <a:ext uri="{FF2B5EF4-FFF2-40B4-BE49-F238E27FC236}">
                <a16:creationId xmlns:a16="http://schemas.microsoft.com/office/drawing/2014/main" xmlns="" id="{607ED8F0-1FAA-4CBE-9A7A-2B3BAE314282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0974" y="5805488"/>
            <a:ext cx="4429125" cy="1250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Рисунок 14" descr="lovelyanimals087.gif">
            <a:extLst>
              <a:ext uri="{FF2B5EF4-FFF2-40B4-BE49-F238E27FC236}">
                <a16:creationId xmlns:a16="http://schemas.microsoft.com/office/drawing/2014/main" xmlns="" id="{66E0C1E8-1244-4374-866C-946BFEDF03FD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839" y="5300665"/>
            <a:ext cx="1373187" cy="1557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Рисунок 15" descr="lovelyanimals086.gif">
            <a:extLst>
              <a:ext uri="{FF2B5EF4-FFF2-40B4-BE49-F238E27FC236}">
                <a16:creationId xmlns:a16="http://schemas.microsoft.com/office/drawing/2014/main" xmlns="" id="{4B51D235-FCB3-429B-AAAD-8B9B321A47E2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1588" y="4724400"/>
            <a:ext cx="1522412" cy="213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AutoShape 4" descr="http://allforchildren.ru/pictures/sun2/sun087.png">
            <a:extLst>
              <a:ext uri="{FF2B5EF4-FFF2-40B4-BE49-F238E27FC236}">
                <a16:creationId xmlns:a16="http://schemas.microsoft.com/office/drawing/2014/main" xmlns="" id="{77FFFA42-016A-4475-990A-B155FB44B758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  <a:cs typeface="+mn-cs"/>
            </a:endParaRPr>
          </a:p>
        </p:txBody>
      </p:sp>
      <p:pic>
        <p:nvPicPr>
          <p:cNvPr id="13" name="Рисунок 17" descr="sun087.png">
            <a:extLst>
              <a:ext uri="{FF2B5EF4-FFF2-40B4-BE49-F238E27FC236}">
                <a16:creationId xmlns:a16="http://schemas.microsoft.com/office/drawing/2014/main" xmlns="" id="{1C402735-7FCE-4734-84AC-6E46DC38589B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62764" y="-106363"/>
            <a:ext cx="2359025" cy="2405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Дата 3">
            <a:extLst>
              <a:ext uri="{FF2B5EF4-FFF2-40B4-BE49-F238E27FC236}">
                <a16:creationId xmlns:a16="http://schemas.microsoft.com/office/drawing/2014/main" xmlns="" id="{D5AFC227-E451-4268-A35E-9BFB996B64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B7FEC9-1ECC-4436-8FF3-987B0814868E}" type="datetimeFigureOut">
              <a:rPr lang="ru-RU"/>
              <a:pPr>
                <a:defRPr/>
              </a:pPr>
              <a:t>23.08.2020</a:t>
            </a:fld>
            <a:endParaRPr lang="ru-RU"/>
          </a:p>
        </p:txBody>
      </p:sp>
      <p:sp>
        <p:nvSpPr>
          <p:cNvPr id="15" name="Нижний колонтитул 4">
            <a:extLst>
              <a:ext uri="{FF2B5EF4-FFF2-40B4-BE49-F238E27FC236}">
                <a16:creationId xmlns:a16="http://schemas.microsoft.com/office/drawing/2014/main" xmlns="" id="{495AA6B2-03CA-4E84-9400-456F0D3CE8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6" name="Номер слайда 5">
            <a:extLst>
              <a:ext uri="{FF2B5EF4-FFF2-40B4-BE49-F238E27FC236}">
                <a16:creationId xmlns:a16="http://schemas.microsoft.com/office/drawing/2014/main" xmlns="" id="{F11A3C88-20CB-4BFB-BABF-50B4AC4565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5558923-82B7-4CFF-9E7B-976DEDC670F2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1536624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E027EDB-AE7A-4F88-B566-A598E8702097}" type="datetimeFigureOut">
              <a:rPr lang="ru-RU" smtClean="0"/>
              <a:pPr>
                <a:defRPr/>
              </a:pPr>
              <a:t>23.08.2020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846739-A624-4257-AA04-9456CD1ABD75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50B810D-4191-4461-BCDC-CA28E8F150CE}" type="datetimeFigureOut">
              <a:rPr lang="ru-RU" smtClean="0"/>
              <a:pPr>
                <a:defRPr/>
              </a:pPr>
              <a:t>23.08.2020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647B22-AE34-4977-8A77-B42A4927E745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50B810D-4191-4461-BCDC-CA28E8F150CE}" type="datetimeFigureOut">
              <a:rPr lang="ru-RU" smtClean="0"/>
              <a:pPr>
                <a:defRPr/>
              </a:pPr>
              <a:t>23.08.2020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647B22-AE34-4977-8A77-B42A4927E745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50B810D-4191-4461-BCDC-CA28E8F150CE}" type="datetimeFigureOut">
              <a:rPr lang="ru-RU" smtClean="0"/>
              <a:pPr>
                <a:defRPr/>
              </a:pPr>
              <a:t>23.08.2020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647B22-AE34-4977-8A77-B42A4927E745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54DBFAA-631A-4E2D-9EDE-48EE77A84315}" type="datetimeFigureOut">
              <a:rPr lang="ru-RU" smtClean="0"/>
              <a:pPr>
                <a:defRPr/>
              </a:pPr>
              <a:t>23.08.2020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D272AF-04D7-4E69-9B77-26751E5AFE3A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50936C7-1E97-41AA-A81A-D1D487A304CB}" type="datetimeFigureOut">
              <a:rPr lang="ru-RU" smtClean="0"/>
              <a:pPr>
                <a:defRPr/>
              </a:pPr>
              <a:t>23.08.2020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97090D-B573-445C-9ECE-84499673D7BA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50B810D-4191-4461-BCDC-CA28E8F150CE}" type="datetimeFigureOut">
              <a:rPr lang="ru-RU" smtClean="0"/>
              <a:pPr>
                <a:defRPr/>
              </a:pPr>
              <a:t>23.08.2020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647B22-AE34-4977-8A77-B42A4927E745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50B810D-4191-4461-BCDC-CA28E8F150CE}" type="datetimeFigureOut">
              <a:rPr lang="ru-RU" smtClean="0"/>
              <a:pPr>
                <a:defRPr/>
              </a:pPr>
              <a:t>23.08.2020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F7647B22-AE34-4977-8A77-B42A4927E745}" type="slidenum">
              <a:rPr lang="ru-RU" altLang="ru-RU" smtClean="0"/>
              <a:pPr/>
              <a:t>‹#›</a:t>
            </a:fld>
            <a:endParaRPr lang="ru-RU" alt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fld id="{F50B810D-4191-4461-BCDC-CA28E8F150CE}" type="datetimeFigureOut">
              <a:rPr lang="ru-RU" smtClean="0"/>
              <a:pPr>
                <a:defRPr/>
              </a:pPr>
              <a:t>23.08.2020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F7647B22-AE34-4977-8A77-B42A4927E745}" type="slidenum">
              <a:rPr lang="ru-RU" altLang="ru-RU" smtClean="0"/>
              <a:pPr/>
              <a:t>‹#›</a:t>
            </a:fld>
            <a:endParaRPr lang="ru-RU" alt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6.xml"/><Relationship Id="rId4" Type="http://schemas.openxmlformats.org/officeDocument/2006/relationships/audio" Target="../media/audio20.wav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0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Прямоугольник 5">
            <a:extLst>
              <a:ext uri="{FF2B5EF4-FFF2-40B4-BE49-F238E27FC236}">
                <a16:creationId xmlns:a16="http://schemas.microsoft.com/office/drawing/2014/main" xmlns="" id="{BBA33C14-47AB-42A3-9498-73361959180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52406" y="3437447"/>
            <a:ext cx="3590925" cy="3359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just" eaLnBrk="1" hangingPunct="1">
              <a:lnSpc>
                <a:spcPts val="1875"/>
              </a:lnSpc>
            </a:pPr>
            <a:endParaRPr lang="ru-RU" altLang="ru-RU" sz="1500" b="1" dirty="0">
              <a:solidFill>
                <a:srgbClr val="002060"/>
              </a:solidFill>
              <a:latin typeface="Times New Roman" panose="02020603050405020304" pitchFamily="18" charset="0"/>
            </a:endParaRPr>
          </a:p>
        </p:txBody>
      </p:sp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B57BC894-1EAD-45A3-A1AB-C253EA518B74}"/>
              </a:ext>
            </a:extLst>
          </p:cNvPr>
          <p:cNvSpPr/>
          <p:nvPr/>
        </p:nvSpPr>
        <p:spPr>
          <a:xfrm>
            <a:off x="44116" y="75884"/>
            <a:ext cx="6984776" cy="193899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3200" b="1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Использование    </a:t>
            </a:r>
          </a:p>
          <a:p>
            <a:pPr algn="ctr"/>
            <a:r>
              <a:rPr lang="ru-RU" sz="3200" b="1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Су </a:t>
            </a:r>
            <a:r>
              <a:rPr lang="ru-RU" sz="3200" b="1" dirty="0" err="1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Джок</a:t>
            </a:r>
            <a:r>
              <a:rPr lang="ru-RU" sz="3200" b="1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 терапии в работе с детьми ТНР (ОНР)</a:t>
            </a:r>
            <a:br>
              <a:rPr lang="ru-RU" sz="3200" b="1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</a:br>
            <a:r>
              <a:rPr lang="ru-RU" sz="2400" b="1" dirty="0">
                <a:ln w="12700">
                  <a:solidFill>
                    <a:schemeClr val="accent3">
                      <a:lumMod val="75000"/>
                    </a:schemeClr>
                  </a:solidFill>
                </a:ln>
                <a:solidFill>
                  <a:srgbClr val="00CC00"/>
                </a:solidFill>
              </a:rPr>
              <a:t> </a:t>
            </a:r>
            <a:endParaRPr lang="ru-RU" sz="2400" b="1" spc="225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rgbClr val="00CC00"/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xmlns="" id="{6A0B423A-4559-4DE3-BFEF-515FC2584BD8}"/>
              </a:ext>
            </a:extLst>
          </p:cNvPr>
          <p:cNvSpPr/>
          <p:nvPr/>
        </p:nvSpPr>
        <p:spPr>
          <a:xfrm>
            <a:off x="107504" y="3127105"/>
            <a:ext cx="3429000" cy="64633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 fontAlgn="auto">
              <a:spcAft>
                <a:spcPts val="0"/>
              </a:spcAft>
              <a:defRPr/>
            </a:pPr>
            <a:r>
              <a:rPr lang="ru-RU" b="1" dirty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Подготовила:</a:t>
            </a:r>
          </a:p>
          <a:p>
            <a:pPr algn="just" fontAlgn="auto">
              <a:spcAft>
                <a:spcPts val="0"/>
              </a:spcAft>
              <a:defRPr/>
            </a:pPr>
            <a:r>
              <a:rPr lang="ru-RU" b="1" dirty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 учитель-логопед Рогачева С.В.</a:t>
            </a:r>
            <a:endParaRPr lang="ru-RU" b="1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  <a:latin typeface="Bookman Old Style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A3AF8C4B-18E0-4DD4-A4E6-3F18424C44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3508" y="188640"/>
            <a:ext cx="8856984" cy="994122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ru-RU" sz="2400" b="1" dirty="0">
                <a:ln w="12700">
                  <a:solidFill>
                    <a:schemeClr val="accent5"/>
                  </a:solidFill>
                  <a:prstDash val="solid"/>
                </a:ln>
                <a:pattFill prst="ltDnDiag">
                  <a:fgClr>
                    <a:schemeClr val="accent5">
                      <a:lumMod val="60000"/>
                      <a:lumOff val="40000"/>
                    </a:schemeClr>
                  </a:fgClr>
                  <a:bgClr>
                    <a:schemeClr val="bg1"/>
                  </a:bgClr>
                </a:pattFill>
              </a:rPr>
              <a:t>Игры , направленные на обобщение и расширение словаря, развитие лексико-грамматического строя речи</a:t>
            </a: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xmlns="" id="{F152DA40-026E-4D5C-AF74-1E6F291A3A72}"/>
              </a:ext>
            </a:extLst>
          </p:cNvPr>
          <p:cNvSpPr/>
          <p:nvPr/>
        </p:nvSpPr>
        <p:spPr>
          <a:xfrm>
            <a:off x="1187624" y="1305341"/>
            <a:ext cx="6120680" cy="4247317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>
              <a:buFont typeface="Wingdings" pitchFamily="2" charset="2"/>
              <a:buChar char="§"/>
            </a:pPr>
            <a:r>
              <a:rPr lang="ru-RU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«Шарик кати – слово говори» </a:t>
            </a:r>
          </a:p>
          <a:p>
            <a:pPr algn="just">
              <a:buFont typeface="Wingdings" pitchFamily="2" charset="2"/>
              <a:buChar char="§"/>
            </a:pPr>
            <a:endParaRPr lang="ru-RU" b="1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just">
              <a:buFont typeface="Wingdings" pitchFamily="2" charset="2"/>
              <a:buChar char="§"/>
            </a:pPr>
            <a:r>
              <a:rPr lang="ru-RU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«Шарик мне назад верни, слово (слоги) верно повтори»</a:t>
            </a:r>
          </a:p>
          <a:p>
            <a:pPr algn="just">
              <a:buFont typeface="Wingdings" pitchFamily="2" charset="2"/>
              <a:buChar char="§"/>
            </a:pPr>
            <a:endParaRPr lang="ru-RU" b="1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just">
              <a:buFont typeface="Wingdings" pitchFamily="2" charset="2"/>
              <a:buChar char="§"/>
            </a:pPr>
            <a:r>
              <a:rPr lang="ru-RU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«Шар обратно прокати, слово (слоги, фразу) измени»</a:t>
            </a:r>
          </a:p>
          <a:p>
            <a:pPr algn="just">
              <a:buFont typeface="Wingdings" pitchFamily="2" charset="2"/>
              <a:buChar char="§"/>
            </a:pPr>
            <a:endParaRPr lang="ru-RU" b="1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just">
              <a:buFont typeface="Wingdings" pitchFamily="2" charset="2"/>
              <a:buChar char="§"/>
            </a:pPr>
            <a:r>
              <a:rPr lang="ru-RU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Упражнение «Один-много»</a:t>
            </a:r>
          </a:p>
          <a:p>
            <a:pPr algn="just">
              <a:buFont typeface="Wingdings" pitchFamily="2" charset="2"/>
              <a:buChar char="§"/>
            </a:pPr>
            <a:endParaRPr lang="ru-RU" b="1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just">
              <a:buFont typeface="Wingdings" pitchFamily="2" charset="2"/>
              <a:buChar char="§"/>
            </a:pPr>
            <a:r>
              <a:rPr lang="ru-RU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«Назови ласково»</a:t>
            </a:r>
          </a:p>
          <a:p>
            <a:pPr lvl="1" algn="just">
              <a:buFont typeface="Wingdings" pitchFamily="2" charset="2"/>
              <a:buChar char="§"/>
            </a:pPr>
            <a:endParaRPr lang="ru-RU" b="1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just">
              <a:buFont typeface="Wingdings" pitchFamily="2" charset="2"/>
              <a:buChar char="§"/>
            </a:pPr>
            <a:r>
              <a:rPr lang="ru-RU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«Скажи наоборот»</a:t>
            </a:r>
          </a:p>
          <a:p>
            <a:pPr algn="just">
              <a:buFont typeface="Wingdings" pitchFamily="2" charset="2"/>
              <a:buChar char="§"/>
            </a:pPr>
            <a:endParaRPr lang="ru-RU" b="1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just">
              <a:buFont typeface="Wingdings" pitchFamily="2" charset="2"/>
              <a:buChar char="§"/>
            </a:pPr>
            <a:r>
              <a:rPr lang="ru-RU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«По ладошке мяч катаю и животных называю»</a:t>
            </a:r>
          </a:p>
          <a:p>
            <a:pPr algn="just">
              <a:buFont typeface="Wingdings" pitchFamily="2" charset="2"/>
              <a:buChar char="§"/>
            </a:pPr>
            <a:endParaRPr lang="ru-RU" b="1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just">
              <a:buFont typeface="Wingdings" pitchFamily="2" charset="2"/>
              <a:buChar char="§"/>
            </a:pPr>
            <a:r>
              <a:rPr lang="ru-RU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«Я знаю пять названий…»</a:t>
            </a:r>
          </a:p>
        </p:txBody>
      </p:sp>
    </p:spTree>
    <p:extLst>
      <p:ext uri="{BB962C8B-B14F-4D97-AF65-F5344CB8AC3E}">
        <p14:creationId xmlns:p14="http://schemas.microsoft.com/office/powerpoint/2010/main" val="15937073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3A92B20B-C365-42EC-AB69-15056E4549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500" y="174708"/>
            <a:ext cx="8784976" cy="792088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sz="2800" b="1" dirty="0">
                <a:ln w="12700">
                  <a:solidFill>
                    <a:schemeClr val="accent5"/>
                  </a:solidFill>
                  <a:prstDash val="solid"/>
                </a:ln>
                <a:pattFill prst="ltDnDiag">
                  <a:fgClr>
                    <a:schemeClr val="accent5">
                      <a:lumMod val="60000"/>
                      <a:lumOff val="40000"/>
                    </a:schemeClr>
                  </a:fgClr>
                  <a:bgClr>
                    <a:schemeClr val="bg1"/>
                  </a:bgClr>
                </a:pattFill>
              </a:rPr>
              <a:t>Игры, направленные на развитие ориентировки в пространстве и времени</a:t>
            </a: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xmlns="" id="{8162B776-56B2-4CE8-9E90-208B19F2CF2D}"/>
              </a:ext>
            </a:extLst>
          </p:cNvPr>
          <p:cNvSpPr/>
          <p:nvPr/>
        </p:nvSpPr>
        <p:spPr>
          <a:xfrm>
            <a:off x="44034" y="2038855"/>
            <a:ext cx="5832648" cy="4801314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just">
              <a:buFont typeface="Wingdings" pitchFamily="2" charset="2"/>
              <a:buChar char="§"/>
            </a:pPr>
            <a:endParaRPr lang="ru-RU" b="1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just">
              <a:buFont typeface="Wingdings" pitchFamily="2" charset="2"/>
              <a:buChar char="§"/>
            </a:pPr>
            <a:r>
              <a:rPr lang="ru-RU" b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«Лево – право различаю, каждый свой я</a:t>
            </a:r>
          </a:p>
          <a:p>
            <a:pPr algn="just"/>
            <a:r>
              <a:rPr lang="ru-RU" b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    пальчик знаю» </a:t>
            </a:r>
          </a:p>
          <a:p>
            <a:pPr algn="just"/>
            <a:endParaRPr lang="ru-RU" b="1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just">
              <a:buFont typeface="Wingdings" pitchFamily="2" charset="2"/>
              <a:buChar char="§"/>
            </a:pPr>
            <a:r>
              <a:rPr lang="ru-RU" b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 «Слушай и запоминай, повторяй и выполняй» </a:t>
            </a:r>
          </a:p>
          <a:p>
            <a:pPr algn="just">
              <a:buFont typeface="Wingdings" pitchFamily="2" charset="2"/>
              <a:buChar char="§"/>
            </a:pPr>
            <a:r>
              <a:rPr lang="ru-RU" b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 «Справа, слева я стучу - перепутать не хочу» </a:t>
            </a:r>
          </a:p>
          <a:p>
            <a:pPr algn="just">
              <a:buFont typeface="Wingdings" pitchFamily="2" charset="2"/>
              <a:buChar char="§"/>
            </a:pPr>
            <a:endParaRPr lang="ru-RU" b="1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just">
              <a:buFont typeface="Wingdings" pitchFamily="2" charset="2"/>
              <a:buChar char="§"/>
            </a:pPr>
            <a:r>
              <a:rPr lang="ru-RU" b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Влево, вправо прокати, только мяч не упусти»</a:t>
            </a:r>
          </a:p>
          <a:p>
            <a:pPr algn="just">
              <a:buFont typeface="Wingdings" pitchFamily="2" charset="2"/>
              <a:buChar char="§"/>
            </a:pPr>
            <a:endParaRPr lang="ru-RU" b="1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just">
              <a:buFont typeface="Wingdings" pitchFamily="2" charset="2"/>
              <a:buChar char="§"/>
            </a:pPr>
            <a:r>
              <a:rPr lang="ru-RU" b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 «Глазки закрывай, на каком колечко пальце, угадай»</a:t>
            </a:r>
          </a:p>
          <a:p>
            <a:pPr algn="just">
              <a:buFont typeface="Wingdings" pitchFamily="2" charset="2"/>
              <a:buChar char="§"/>
            </a:pPr>
            <a:endParaRPr lang="ru-RU" b="1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just">
              <a:buFont typeface="Wingdings" pitchFamily="2" charset="2"/>
              <a:buChar char="§"/>
            </a:pPr>
            <a:r>
              <a:rPr lang="ru-RU" b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«Мячик ты быстрей катай, дни недели называй»</a:t>
            </a:r>
          </a:p>
          <a:p>
            <a:pPr algn="just">
              <a:buFont typeface="Wingdings" pitchFamily="2" charset="2"/>
              <a:buChar char="§"/>
            </a:pPr>
            <a:endParaRPr lang="ru-RU" b="1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just">
              <a:buFont typeface="Wingdings" pitchFamily="2" charset="2"/>
              <a:buChar char="§"/>
            </a:pPr>
            <a:r>
              <a:rPr lang="ru-RU" b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«Части суток», «Времена года»</a:t>
            </a:r>
          </a:p>
          <a:p>
            <a:pPr algn="just">
              <a:buFont typeface="Wingdings" pitchFamily="2" charset="2"/>
              <a:buChar char="§"/>
            </a:pPr>
            <a:endParaRPr lang="ru-RU" b="1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just">
              <a:buFont typeface="Wingdings" pitchFamily="2" charset="2"/>
              <a:buChar char="§"/>
            </a:pPr>
            <a:r>
              <a:rPr lang="ru-RU" b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«Путешествие черепахи»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F735CFF7-4D68-412C-B7A0-0CB8724358F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6682" y="966796"/>
            <a:ext cx="3223284" cy="31102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67521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9543A7F0-7513-4144-97F7-AFD83BF03A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9756" y="24125"/>
            <a:ext cx="8964488" cy="706090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sz="2400" b="1" dirty="0">
                <a:ln w="12700">
                  <a:solidFill>
                    <a:schemeClr val="accent5"/>
                  </a:solidFill>
                  <a:prstDash val="solid"/>
                </a:ln>
                <a:pattFill prst="ltDnDiag">
                  <a:fgClr>
                    <a:schemeClr val="accent5">
                      <a:lumMod val="60000"/>
                      <a:lumOff val="40000"/>
                    </a:schemeClr>
                  </a:fgClr>
                  <a:bgClr>
                    <a:schemeClr val="bg1"/>
                  </a:bgClr>
                </a:pattFill>
                <a:latin typeface="Candara" pitchFamily="34" charset="0"/>
              </a:rPr>
              <a:t>Использование Су – </a:t>
            </a:r>
            <a:r>
              <a:rPr lang="ru-RU" sz="2400" b="1" dirty="0" err="1">
                <a:ln w="12700">
                  <a:solidFill>
                    <a:schemeClr val="accent5"/>
                  </a:solidFill>
                  <a:prstDash val="solid"/>
                </a:ln>
                <a:pattFill prst="ltDnDiag">
                  <a:fgClr>
                    <a:schemeClr val="accent5">
                      <a:lumMod val="60000"/>
                      <a:lumOff val="40000"/>
                    </a:schemeClr>
                  </a:fgClr>
                  <a:bgClr>
                    <a:schemeClr val="bg1"/>
                  </a:bgClr>
                </a:pattFill>
                <a:latin typeface="Candara" pitchFamily="34" charset="0"/>
              </a:rPr>
              <a:t>Джок</a:t>
            </a:r>
            <a:r>
              <a:rPr lang="ru-RU" sz="2400" b="1" dirty="0">
                <a:ln w="12700">
                  <a:solidFill>
                    <a:schemeClr val="accent5"/>
                  </a:solidFill>
                  <a:prstDash val="solid"/>
                </a:ln>
                <a:pattFill prst="ltDnDiag">
                  <a:fgClr>
                    <a:schemeClr val="accent5">
                      <a:lumMod val="60000"/>
                      <a:lumOff val="40000"/>
                    </a:schemeClr>
                  </a:fgClr>
                  <a:bgClr>
                    <a:schemeClr val="bg1"/>
                  </a:bgClr>
                </a:pattFill>
                <a:latin typeface="Candara" pitchFamily="34" charset="0"/>
              </a:rPr>
              <a:t> шаров при совершенствовании</a:t>
            </a:r>
            <a:br>
              <a:rPr lang="ru-RU" sz="2400" b="1" dirty="0">
                <a:ln w="12700">
                  <a:solidFill>
                    <a:schemeClr val="accent5"/>
                  </a:solidFill>
                  <a:prstDash val="solid"/>
                </a:ln>
                <a:pattFill prst="ltDnDiag">
                  <a:fgClr>
                    <a:schemeClr val="accent5">
                      <a:lumMod val="60000"/>
                      <a:lumOff val="40000"/>
                    </a:schemeClr>
                  </a:fgClr>
                  <a:bgClr>
                    <a:schemeClr val="bg1"/>
                  </a:bgClr>
                </a:pattFill>
                <a:latin typeface="Candara" pitchFamily="34" charset="0"/>
              </a:rPr>
            </a:br>
            <a:r>
              <a:rPr lang="ru-RU" sz="2400" b="1" i="1" dirty="0">
                <a:ln w="12700">
                  <a:solidFill>
                    <a:schemeClr val="accent5"/>
                  </a:solidFill>
                  <a:prstDash val="solid"/>
                </a:ln>
                <a:pattFill prst="ltDnDiag">
                  <a:fgClr>
                    <a:schemeClr val="accent5">
                      <a:lumMod val="60000"/>
                      <a:lumOff val="40000"/>
                    </a:schemeClr>
                  </a:fgClr>
                  <a:bgClr>
                    <a:schemeClr val="bg1"/>
                  </a:bgClr>
                </a:pattFill>
                <a:latin typeface="Candara" pitchFamily="34" charset="0"/>
              </a:rPr>
              <a:t>навыков употребления предлогов</a:t>
            </a:r>
            <a:endParaRPr lang="ru-RU" sz="2400" b="1" dirty="0">
              <a:ln w="12700">
                <a:solidFill>
                  <a:schemeClr val="accent5"/>
                </a:solidFill>
                <a:prstDash val="solid"/>
              </a:ln>
              <a:pattFill prst="ltDnDiag">
                <a:fgClr>
                  <a:schemeClr val="accent5">
                    <a:lumMod val="60000"/>
                    <a:lumOff val="40000"/>
                  </a:schemeClr>
                </a:fgClr>
                <a:bgClr>
                  <a:schemeClr val="bg1"/>
                </a:bgClr>
              </a:pattFill>
            </a:endParaRP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xmlns="" id="{E70E106D-3530-48C1-A7D5-203E8CCCDBC3}"/>
              </a:ext>
            </a:extLst>
          </p:cNvPr>
          <p:cNvSpPr/>
          <p:nvPr/>
        </p:nvSpPr>
        <p:spPr>
          <a:xfrm>
            <a:off x="89756" y="980728"/>
            <a:ext cx="8964488" cy="2246769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000" b="1" dirty="0">
                <a:ln w="12700">
                  <a:solidFill>
                    <a:schemeClr val="accent5"/>
                  </a:solidFill>
                  <a:prstDash val="solid"/>
                </a:ln>
                <a:pattFill prst="ltDnDiag">
                  <a:fgClr>
                    <a:schemeClr val="accent5">
                      <a:lumMod val="60000"/>
                      <a:lumOff val="40000"/>
                    </a:schemeClr>
                  </a:fgClr>
                  <a:bgClr>
                    <a:schemeClr val="bg1"/>
                  </a:bgClr>
                </a:pattFill>
                <a:latin typeface="Candara" pitchFamily="34" charset="0"/>
              </a:rPr>
              <a:t>«Ловко с шариком играем и предлоги называем»</a:t>
            </a:r>
            <a:endParaRPr lang="ru-RU" b="1" dirty="0">
              <a:ln w="12700">
                <a:solidFill>
                  <a:schemeClr val="accent5"/>
                </a:solidFill>
                <a:prstDash val="solid"/>
              </a:ln>
              <a:pattFill prst="ltDnDiag">
                <a:fgClr>
                  <a:schemeClr val="accent5">
                    <a:lumMod val="60000"/>
                    <a:lumOff val="40000"/>
                  </a:schemeClr>
                </a:fgClr>
                <a:bgClr>
                  <a:schemeClr val="bg1"/>
                </a:bgClr>
              </a:pattFill>
              <a:latin typeface="Candara" pitchFamily="34" charset="0"/>
            </a:endParaRPr>
          </a:p>
          <a:p>
            <a:pPr algn="just"/>
            <a:r>
              <a:rPr lang="ru-RU" sz="2000" b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На столе коробка, по инструкции логопеда ребенок кладет шарики соответственно:</a:t>
            </a:r>
          </a:p>
          <a:p>
            <a:pPr algn="just"/>
            <a:r>
              <a:rPr lang="ru-RU" sz="2000" b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красный шарик - в коробку; </a:t>
            </a:r>
          </a:p>
          <a:p>
            <a:pPr algn="just"/>
            <a:r>
              <a:rPr lang="ru-RU" sz="2000" b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синий – под коробку;</a:t>
            </a:r>
          </a:p>
          <a:p>
            <a:pPr algn="just"/>
            <a:r>
              <a:rPr lang="ru-RU" sz="2000" b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зеленый – около коробки;</a:t>
            </a:r>
          </a:p>
          <a:p>
            <a:pPr algn="just"/>
            <a:r>
              <a:rPr lang="ru-RU" sz="2000" b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Затем наоборот, ребенок должен описать действие взрослого.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 descr="DSC_0575.JPG">
            <a:extLst>
              <a:ext uri="{FF2B5EF4-FFF2-40B4-BE49-F238E27FC236}">
                <a16:creationId xmlns:a16="http://schemas.microsoft.com/office/drawing/2014/main" xmlns="" id="{DE9A5C49-CDD0-4CF0-BE24-21DB43CB9961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547664" y="3429000"/>
            <a:ext cx="3024336" cy="331236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672361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  <p:sndAc>
          <p:stSnd>
            <p:snd r:embed="rId2" name="coin.wav"/>
          </p:stSnd>
        </p:sndAc>
      </p:transition>
    </mc:Choice>
    <mc:Fallback xmlns="">
      <p:transition spd="slow">
        <p:circle/>
        <p:sndAc>
          <p:stSnd>
            <p:snd r:embed="rId4" name="coin.wav"/>
          </p:stSnd>
        </p:sndAc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0E48AE17-6FB7-497D-968F-0AC7BDF9DE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99592" y="116632"/>
            <a:ext cx="7704856" cy="936104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ru-RU" sz="2800" b="1" dirty="0">
                <a:ln w="12700">
                  <a:solidFill>
                    <a:schemeClr val="accent5"/>
                  </a:solidFill>
                  <a:prstDash val="solid"/>
                </a:ln>
                <a:pattFill prst="ltDnDiag">
                  <a:fgClr>
                    <a:schemeClr val="accent5">
                      <a:lumMod val="60000"/>
                      <a:lumOff val="40000"/>
                    </a:schemeClr>
                  </a:fgClr>
                  <a:bgClr>
                    <a:schemeClr val="bg1"/>
                  </a:bgClr>
                </a:pattFill>
                <a:latin typeface="Candara" pitchFamily="34" charset="0"/>
              </a:rPr>
              <a:t>Использование Су </a:t>
            </a:r>
            <a:r>
              <a:rPr lang="ru-RU" sz="2800" b="1" dirty="0" err="1">
                <a:ln w="12700">
                  <a:solidFill>
                    <a:schemeClr val="accent5"/>
                  </a:solidFill>
                  <a:prstDash val="solid"/>
                </a:ln>
                <a:pattFill prst="ltDnDiag">
                  <a:fgClr>
                    <a:schemeClr val="accent5">
                      <a:lumMod val="60000"/>
                      <a:lumOff val="40000"/>
                    </a:schemeClr>
                  </a:fgClr>
                  <a:bgClr>
                    <a:schemeClr val="bg1"/>
                  </a:bgClr>
                </a:pattFill>
                <a:latin typeface="Candara" pitchFamily="34" charset="0"/>
              </a:rPr>
              <a:t>Джок</a:t>
            </a:r>
            <a:r>
              <a:rPr lang="ru-RU" sz="2800" b="1" dirty="0">
                <a:ln w="12700">
                  <a:solidFill>
                    <a:schemeClr val="accent5"/>
                  </a:solidFill>
                  <a:prstDash val="solid"/>
                </a:ln>
                <a:pattFill prst="ltDnDiag">
                  <a:fgClr>
                    <a:schemeClr val="accent5">
                      <a:lumMod val="60000"/>
                      <a:lumOff val="40000"/>
                    </a:schemeClr>
                  </a:fgClr>
                  <a:bgClr>
                    <a:schemeClr val="bg1"/>
                  </a:bgClr>
                </a:pattFill>
                <a:latin typeface="Candara" pitchFamily="34" charset="0"/>
              </a:rPr>
              <a:t> </a:t>
            </a:r>
            <a:r>
              <a:rPr lang="ru-RU" sz="2800" b="1" dirty="0" err="1">
                <a:ln w="12700">
                  <a:solidFill>
                    <a:schemeClr val="accent5"/>
                  </a:solidFill>
                  <a:prstDash val="solid"/>
                </a:ln>
                <a:pattFill prst="ltDnDiag">
                  <a:fgClr>
                    <a:schemeClr val="accent5">
                      <a:lumMod val="60000"/>
                      <a:lumOff val="40000"/>
                    </a:schemeClr>
                  </a:fgClr>
                  <a:bgClr>
                    <a:schemeClr val="bg1"/>
                  </a:bgClr>
                </a:pattFill>
                <a:latin typeface="Candara" pitchFamily="34" charset="0"/>
              </a:rPr>
              <a:t>массажёров</a:t>
            </a:r>
            <a:r>
              <a:rPr lang="ru-RU" sz="2800" b="1" dirty="0">
                <a:ln w="12700">
                  <a:solidFill>
                    <a:schemeClr val="accent5"/>
                  </a:solidFill>
                  <a:prstDash val="solid"/>
                </a:ln>
                <a:pattFill prst="ltDnDiag">
                  <a:fgClr>
                    <a:schemeClr val="accent5">
                      <a:lumMod val="60000"/>
                      <a:lumOff val="40000"/>
                    </a:schemeClr>
                  </a:fgClr>
                  <a:bgClr>
                    <a:schemeClr val="bg1"/>
                  </a:bgClr>
                </a:pattFill>
                <a:latin typeface="Candara" pitchFamily="34" charset="0"/>
              </a:rPr>
              <a:t> при совершенствовании звукового анализа слов</a:t>
            </a:r>
            <a:endParaRPr lang="ru-RU" sz="2800" b="1" dirty="0">
              <a:ln w="12700">
                <a:solidFill>
                  <a:schemeClr val="accent5"/>
                </a:solidFill>
                <a:prstDash val="solid"/>
              </a:ln>
              <a:pattFill prst="ltDnDiag">
                <a:fgClr>
                  <a:schemeClr val="accent5">
                    <a:lumMod val="60000"/>
                    <a:lumOff val="40000"/>
                  </a:schemeClr>
                </a:fgClr>
                <a:bgClr>
                  <a:schemeClr val="bg1"/>
                </a:bgClr>
              </a:pattFill>
            </a:endParaRP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xmlns="" id="{32D909C8-08BA-4C14-AC7F-891F68F12016}"/>
              </a:ext>
            </a:extLst>
          </p:cNvPr>
          <p:cNvSpPr/>
          <p:nvPr/>
        </p:nvSpPr>
        <p:spPr>
          <a:xfrm>
            <a:off x="1619672" y="1305342"/>
            <a:ext cx="5616624" cy="4708981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just"/>
            <a:r>
              <a:rPr lang="ru-RU" sz="20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ndara" pitchFamily="34" charset="0"/>
              </a:rPr>
              <a:t>«Ты про звук нам расскажи, нужный шарик подбери»</a:t>
            </a:r>
          </a:p>
          <a:p>
            <a:pPr algn="just"/>
            <a:r>
              <a:rPr lang="ru-RU" sz="20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ndara" pitchFamily="34" charset="0"/>
              </a:rPr>
              <a:t>«Я на шарик погляжу, всё про звук вам расскажу». </a:t>
            </a:r>
          </a:p>
          <a:p>
            <a:pPr algn="just"/>
            <a:r>
              <a:rPr lang="ru-RU" sz="20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ndara" pitchFamily="34" charset="0"/>
              </a:rPr>
              <a:t>Шарик подбирается в соответствии с характеристикой звука:</a:t>
            </a:r>
          </a:p>
          <a:p>
            <a:pPr lvl="0" algn="just"/>
            <a:r>
              <a:rPr lang="ru-RU" sz="20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ndara" pitchFamily="34" charset="0"/>
              </a:rPr>
              <a:t>Красный – для гласных</a:t>
            </a:r>
          </a:p>
          <a:p>
            <a:pPr lvl="0" algn="just"/>
            <a:r>
              <a:rPr lang="ru-RU" sz="20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ndara" pitchFamily="34" charset="0"/>
              </a:rPr>
              <a:t>Синий с колечком – для звонких твёрдых согласных</a:t>
            </a:r>
          </a:p>
          <a:p>
            <a:pPr lvl="0" algn="just"/>
            <a:r>
              <a:rPr lang="ru-RU" sz="20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ndara" pitchFamily="34" charset="0"/>
              </a:rPr>
              <a:t>Синий без колечек – для глухих твёрдых согласных</a:t>
            </a:r>
          </a:p>
          <a:p>
            <a:pPr lvl="0" algn="just"/>
            <a:r>
              <a:rPr lang="ru-RU" sz="20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ndara" pitchFamily="34" charset="0"/>
              </a:rPr>
              <a:t>Зелёный с колечком – для звонких мягких согласных</a:t>
            </a:r>
          </a:p>
          <a:p>
            <a:pPr lvl="0" algn="just"/>
            <a:r>
              <a:rPr lang="ru-RU" sz="20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ndara" pitchFamily="34" charset="0"/>
              </a:rPr>
              <a:t>Зелёный без колечка – для глухих мягких согласных</a:t>
            </a:r>
          </a:p>
        </p:txBody>
      </p:sp>
    </p:spTree>
    <p:extLst>
      <p:ext uri="{BB962C8B-B14F-4D97-AF65-F5344CB8AC3E}">
        <p14:creationId xmlns:p14="http://schemas.microsoft.com/office/powerpoint/2010/main" val="1180561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FE42714F-6A24-4DC0-B6B1-AD465ED120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9532" y="116632"/>
            <a:ext cx="8424936" cy="778098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ru-RU" sz="2400" b="1" dirty="0">
                <a:ln w="12700">
                  <a:solidFill>
                    <a:schemeClr val="accent5"/>
                  </a:solidFill>
                  <a:prstDash val="solid"/>
                </a:ln>
                <a:pattFill prst="ltDnDiag">
                  <a:fgClr>
                    <a:schemeClr val="accent5">
                      <a:lumMod val="60000"/>
                      <a:lumOff val="40000"/>
                    </a:schemeClr>
                  </a:fgClr>
                  <a:bgClr>
                    <a:schemeClr val="bg1"/>
                  </a:bgClr>
                </a:pattFill>
                <a:latin typeface="Candara" pitchFamily="34" charset="0"/>
              </a:rPr>
              <a:t>Использование Су – </a:t>
            </a:r>
            <a:r>
              <a:rPr lang="ru-RU" sz="2400" b="1" dirty="0" err="1">
                <a:ln w="12700">
                  <a:solidFill>
                    <a:schemeClr val="accent5"/>
                  </a:solidFill>
                  <a:prstDash val="solid"/>
                </a:ln>
                <a:pattFill prst="ltDnDiag">
                  <a:fgClr>
                    <a:schemeClr val="accent5">
                      <a:lumMod val="60000"/>
                      <a:lumOff val="40000"/>
                    </a:schemeClr>
                  </a:fgClr>
                  <a:bgClr>
                    <a:schemeClr val="bg1"/>
                  </a:bgClr>
                </a:pattFill>
                <a:latin typeface="Candara" pitchFamily="34" charset="0"/>
              </a:rPr>
              <a:t>Джок</a:t>
            </a:r>
            <a:r>
              <a:rPr lang="ru-RU" sz="2400" b="1" dirty="0">
                <a:ln w="12700">
                  <a:solidFill>
                    <a:schemeClr val="accent5"/>
                  </a:solidFill>
                  <a:prstDash val="solid"/>
                </a:ln>
                <a:pattFill prst="ltDnDiag">
                  <a:fgClr>
                    <a:schemeClr val="accent5">
                      <a:lumMod val="60000"/>
                      <a:lumOff val="40000"/>
                    </a:schemeClr>
                  </a:fgClr>
                  <a:bgClr>
                    <a:schemeClr val="bg1"/>
                  </a:bgClr>
                </a:pattFill>
                <a:latin typeface="Candara" pitchFamily="34" charset="0"/>
              </a:rPr>
              <a:t> шаров для слогового анализа слов</a:t>
            </a:r>
            <a:endParaRPr lang="ru-RU" sz="2400" b="1" dirty="0">
              <a:ln w="12700">
                <a:solidFill>
                  <a:schemeClr val="accent5"/>
                </a:solidFill>
                <a:prstDash val="solid"/>
              </a:ln>
              <a:pattFill prst="ltDnDiag">
                <a:fgClr>
                  <a:schemeClr val="accent5">
                    <a:lumMod val="60000"/>
                    <a:lumOff val="40000"/>
                  </a:schemeClr>
                </a:fgClr>
                <a:bgClr>
                  <a:schemeClr val="bg1"/>
                </a:bgClr>
              </a:pattFill>
            </a:endParaRP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xmlns="" id="{193CB626-91EE-4F24-9006-79DFC30EDC37}"/>
              </a:ext>
            </a:extLst>
          </p:cNvPr>
          <p:cNvSpPr/>
          <p:nvPr/>
        </p:nvSpPr>
        <p:spPr>
          <a:xfrm>
            <a:off x="647564" y="980728"/>
            <a:ext cx="7848872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  <a:latin typeface="Candara" pitchFamily="34" charset="0"/>
              </a:rPr>
              <a:t>Упражнение «Раздели слова на слоги»</a:t>
            </a:r>
          </a:p>
          <a:p>
            <a:pPr algn="ctr"/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«По слогам словечко называй и на каждый слог шарик доставай»</a:t>
            </a:r>
          </a:p>
        </p:txBody>
      </p:sp>
      <p:pic>
        <p:nvPicPr>
          <p:cNvPr id="4" name="Рисунок 3" descr="DSC_0499.JPG">
            <a:extLst>
              <a:ext uri="{FF2B5EF4-FFF2-40B4-BE49-F238E27FC236}">
                <a16:creationId xmlns:a16="http://schemas.microsoft.com/office/drawing/2014/main" xmlns="" id="{655E4C82-D132-4F53-B577-2053F8D8E856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91680" y="2078351"/>
            <a:ext cx="2303876" cy="3071834"/>
          </a:xfrm>
          <a:prstGeom prst="rect">
            <a:avLst/>
          </a:prstGeom>
        </p:spPr>
      </p:pic>
      <p:pic>
        <p:nvPicPr>
          <p:cNvPr id="5" name="Рисунок 4" descr="DSC_0525.JPG">
            <a:extLst>
              <a:ext uri="{FF2B5EF4-FFF2-40B4-BE49-F238E27FC236}">
                <a16:creationId xmlns:a16="http://schemas.microsoft.com/office/drawing/2014/main" xmlns="" id="{CA3C83CC-ECBA-4C4B-927A-8DA7F6E46A9E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10800000">
            <a:off x="4860032" y="2078351"/>
            <a:ext cx="2268158" cy="30242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348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29CCD69F-1BE2-4E4D-A3E4-369830F958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9512" y="274638"/>
            <a:ext cx="8784976" cy="994122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ru-RU" sz="2800" b="1" dirty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  <a:latin typeface="Candara" pitchFamily="34" charset="0"/>
              </a:rPr>
              <a:t>Использование Су </a:t>
            </a:r>
            <a:r>
              <a:rPr lang="ru-RU" sz="2800" b="1" dirty="0" err="1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  <a:latin typeface="Candara" pitchFamily="34" charset="0"/>
              </a:rPr>
              <a:t>Джок</a:t>
            </a:r>
            <a:r>
              <a:rPr lang="ru-RU" sz="2800" b="1" dirty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  <a:latin typeface="Candara" pitchFamily="34" charset="0"/>
              </a:rPr>
              <a:t> шаров при автоматизации звуков</a:t>
            </a:r>
            <a:endParaRPr lang="ru-RU" sz="2800" b="1" dirty="0">
              <a:ln w="12700">
                <a:solidFill>
                  <a:schemeClr val="tx2">
                    <a:lumMod val="75000"/>
                  </a:schemeClr>
                </a:solidFill>
                <a:prstDash val="solid"/>
              </a:ln>
              <a:pattFill prst="dkUpDiag">
                <a:fgClr>
                  <a:schemeClr val="tx2"/>
                </a:fgClr>
                <a:bgClr>
                  <a:schemeClr val="tx2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tx2">
                    <a:lumMod val="75000"/>
                  </a:schemeClr>
                </a:outerShdw>
              </a:effectLst>
            </a:endParaRP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xmlns="" id="{E926CDED-6152-4BCC-A4FA-FD01019D0F77}"/>
              </a:ext>
            </a:extLst>
          </p:cNvPr>
          <p:cNvSpPr/>
          <p:nvPr/>
        </p:nvSpPr>
        <p:spPr>
          <a:xfrm>
            <a:off x="1907704" y="1700808"/>
            <a:ext cx="4968552" cy="466281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ru-RU" b="1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ЗВУК </a:t>
            </a:r>
            <a:r>
              <a:rPr lang="en-US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[</a:t>
            </a: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Ш</a:t>
            </a:r>
            <a:r>
              <a:rPr lang="en-US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]</a:t>
            </a:r>
            <a:endParaRPr lang="ru-RU" b="1" dirty="0">
              <a:solidFill>
                <a:srgbClr val="00206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Правая рука</a:t>
            </a:r>
          </a:p>
          <a:p>
            <a:pPr algn="just">
              <a:spcAft>
                <a:spcPts val="0"/>
              </a:spcAft>
            </a:pPr>
            <a:r>
              <a:rPr lang="ru-RU" b="1" dirty="0">
                <a:solidFill>
                  <a:srgbClr val="333333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Этот малыш-Илюша, </a:t>
            </a:r>
            <a:r>
              <a:rPr lang="ru-RU" b="1" i="1" dirty="0">
                <a:solidFill>
                  <a:srgbClr val="333333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(на большой палец)</a:t>
            </a:r>
            <a:endParaRPr lang="ru-RU" b="1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ru-RU" b="1" dirty="0">
                <a:solidFill>
                  <a:srgbClr val="333333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Этот малыш-Ванюша, </a:t>
            </a:r>
            <a:r>
              <a:rPr lang="ru-RU" b="1" i="1" dirty="0">
                <a:solidFill>
                  <a:srgbClr val="333333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(указательный)</a:t>
            </a:r>
            <a:endParaRPr lang="ru-RU" b="1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ru-RU" b="1" dirty="0">
                <a:solidFill>
                  <a:srgbClr val="333333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Этот малыш-Алеша, </a:t>
            </a:r>
            <a:r>
              <a:rPr lang="ru-RU" b="1" i="1" dirty="0">
                <a:solidFill>
                  <a:srgbClr val="333333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(средний)</a:t>
            </a:r>
            <a:endParaRPr lang="ru-RU" b="1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ru-RU" b="1" dirty="0">
                <a:solidFill>
                  <a:srgbClr val="333333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Этот малыш-Антоша, </a:t>
            </a:r>
            <a:r>
              <a:rPr lang="ru-RU" b="1" i="1" dirty="0">
                <a:solidFill>
                  <a:srgbClr val="333333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(безымянный)</a:t>
            </a:r>
            <a:endParaRPr lang="ru-RU" b="1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ru-RU" b="1" dirty="0">
                <a:solidFill>
                  <a:srgbClr val="333333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А меньшего малыша зовут </a:t>
            </a:r>
            <a:r>
              <a:rPr lang="ru-RU" b="1" dirty="0" err="1">
                <a:solidFill>
                  <a:srgbClr val="333333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Мишуткою</a:t>
            </a:r>
            <a:r>
              <a:rPr lang="ru-RU" b="1" dirty="0">
                <a:solidFill>
                  <a:srgbClr val="333333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друзья </a:t>
            </a:r>
            <a:r>
              <a:rPr lang="ru-RU" b="1" i="1" dirty="0">
                <a:solidFill>
                  <a:srgbClr val="333333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(мизинец)</a:t>
            </a:r>
            <a:r>
              <a:rPr lang="ru-RU" b="1" dirty="0">
                <a:solidFill>
                  <a:srgbClr val="333333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ru-RU" b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Левая р</a:t>
            </a: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ука</a:t>
            </a:r>
          </a:p>
          <a:p>
            <a:r>
              <a:rPr lang="ru-RU" b="1" dirty="0">
                <a:solidFill>
                  <a:schemeClr val="accent4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Эта малышка-Танюша, </a:t>
            </a:r>
            <a:r>
              <a:rPr lang="ru-RU" b="1" i="1" dirty="0">
                <a:solidFill>
                  <a:schemeClr val="accent4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(на большой палец)</a:t>
            </a:r>
          </a:p>
          <a:p>
            <a:r>
              <a:rPr lang="ru-RU" b="1" dirty="0">
                <a:solidFill>
                  <a:schemeClr val="accent4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Эта малышка-Ксюша, </a:t>
            </a:r>
            <a:r>
              <a:rPr lang="ru-RU" b="1" i="1" dirty="0">
                <a:solidFill>
                  <a:schemeClr val="accent4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(указательный)</a:t>
            </a:r>
          </a:p>
          <a:p>
            <a:r>
              <a:rPr lang="ru-RU" b="1" dirty="0">
                <a:solidFill>
                  <a:schemeClr val="accent4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Эта малышка-Маша, </a:t>
            </a:r>
            <a:r>
              <a:rPr lang="ru-RU" b="1" i="1" dirty="0">
                <a:solidFill>
                  <a:schemeClr val="accent4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(средний)</a:t>
            </a:r>
          </a:p>
          <a:p>
            <a:r>
              <a:rPr lang="ru-RU" b="1" dirty="0">
                <a:solidFill>
                  <a:schemeClr val="accent4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Эта малышка-Даша, </a:t>
            </a:r>
            <a:r>
              <a:rPr lang="ru-RU" b="1" i="1" dirty="0">
                <a:solidFill>
                  <a:schemeClr val="accent4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(безымянный)</a:t>
            </a:r>
          </a:p>
          <a:p>
            <a:r>
              <a:rPr lang="ru-RU" b="1" dirty="0">
                <a:solidFill>
                  <a:schemeClr val="accent4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А меньшую зовут Наташа. </a:t>
            </a:r>
            <a:r>
              <a:rPr lang="ru-RU" b="1" i="1" dirty="0">
                <a:solidFill>
                  <a:schemeClr val="accent4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(мизинец)</a:t>
            </a:r>
          </a:p>
          <a:p>
            <a:r>
              <a:rPr lang="ru-RU" dirty="0"/>
              <a:t> </a:t>
            </a:r>
            <a:endParaRPr lang="ru-RU" b="1" dirty="0">
              <a:solidFill>
                <a:srgbClr val="00206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4118728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xmlns="" id="{CBC224C1-1DBB-4094-A0BF-4E56D83A0C99}"/>
              </a:ext>
            </a:extLst>
          </p:cNvPr>
          <p:cNvSpPr/>
          <p:nvPr/>
        </p:nvSpPr>
        <p:spPr>
          <a:xfrm>
            <a:off x="2051720" y="13925"/>
            <a:ext cx="2880320" cy="5893408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800"/>
              </a:spcAft>
            </a:pPr>
            <a:r>
              <a:rPr lang="ru-RU" sz="1600" b="1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ЗВУК </a:t>
            </a:r>
            <a:r>
              <a:rPr lang="en-US" sz="1600" b="1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[</a:t>
            </a:r>
            <a:r>
              <a:rPr lang="ru-RU" sz="1600" b="1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</a:t>
            </a:r>
            <a:r>
              <a:rPr lang="en-US" sz="1600" b="1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]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800"/>
              </a:spcAft>
            </a:pPr>
            <a:r>
              <a:rPr lang="ru-RU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Ёжик шёл, шёл, шёл,</a:t>
            </a:r>
            <a:br>
              <a:rPr lang="ru-RU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Ёжик шёл, шёл, шёл</a:t>
            </a:r>
            <a:br>
              <a:rPr lang="ru-RU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 до ёлочки дошёл.</a:t>
            </a:r>
            <a:br>
              <a:rPr lang="ru-RU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err="1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Ол-ол-ол</a:t>
            </a:r>
            <a:r>
              <a:rPr lang="ru-RU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ол-ол-ол</a:t>
            </a:r>
            <a:r>
              <a:rPr lang="ru-RU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br>
              <a:rPr lang="ru-RU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 до ёлочки дошёл.</a:t>
            </a:r>
            <a:br>
              <a:rPr lang="ru-RU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Что за чудо ёлка-</a:t>
            </a:r>
            <a:br>
              <a:rPr lang="ru-RU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Колкая иголка.</a:t>
            </a:r>
            <a:br>
              <a:rPr lang="ru-RU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Ла-ла-ла, Ла-ла-ла,</a:t>
            </a:r>
            <a:br>
              <a:rPr lang="ru-RU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Как ты ёлочка мила.</a:t>
            </a:r>
            <a:br>
              <a:rPr lang="ru-RU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err="1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Ол-ол-ол</a:t>
            </a:r>
            <a:r>
              <a:rPr lang="ru-RU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ол-ол-ол</a:t>
            </a:r>
            <a:r>
              <a:rPr lang="ru-RU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br>
              <a:rPr lang="ru-RU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Ёжик ёлку обошёл.</a:t>
            </a:r>
            <a:br>
              <a:rPr lang="ru-RU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err="1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Ол-ол-ол</a:t>
            </a:r>
            <a:r>
              <a:rPr lang="ru-RU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ол-ол-ол</a:t>
            </a:r>
            <a:r>
              <a:rPr lang="ru-RU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br>
              <a:rPr lang="ru-RU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Снова ёлку обошёл.</a:t>
            </a:r>
            <a:br>
              <a:rPr lang="ru-RU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Ил-ил-ил, ил-ил-ил,</a:t>
            </a:r>
            <a:br>
              <a:rPr lang="ru-RU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Долго ёжик так ходил.</a:t>
            </a:r>
            <a:br>
              <a:rPr lang="ru-RU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err="1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Ул-ул-ул</a:t>
            </a:r>
            <a:r>
              <a:rPr lang="ru-RU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ул-ул-ул</a:t>
            </a:r>
            <a:r>
              <a:rPr lang="ru-RU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br>
              <a:rPr lang="ru-RU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 под ёлочкой заснул.</a:t>
            </a:r>
            <a:endParaRPr lang="ru-RU" dirty="0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62573111-605B-4D0C-ACD1-60B285D0DE5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3467" y="40748"/>
            <a:ext cx="3857625" cy="68172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104542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75BB3F70-E0E2-4FE3-9778-A227C7B792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5516" y="116632"/>
            <a:ext cx="8712968" cy="1080120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ru-RU" sz="2400" b="1" i="1" dirty="0">
                <a:ln w="12700">
                  <a:solidFill>
                    <a:schemeClr val="accent5"/>
                  </a:solidFill>
                  <a:prstDash val="solid"/>
                </a:ln>
                <a:pattFill prst="ltDnDiag">
                  <a:fgClr>
                    <a:schemeClr val="accent5">
                      <a:lumMod val="60000"/>
                      <a:lumOff val="40000"/>
                    </a:schemeClr>
                  </a:fgClr>
                  <a:bgClr>
                    <a:schemeClr val="bg1"/>
                  </a:bgClr>
                </a:pattFill>
              </a:rPr>
              <a:t> </a:t>
            </a:r>
            <a:r>
              <a:rPr lang="ru-RU" sz="2800" b="1" dirty="0">
                <a:ln w="12700">
                  <a:solidFill>
                    <a:schemeClr val="accent5"/>
                  </a:solidFill>
                  <a:prstDash val="solid"/>
                </a:ln>
                <a:pattFill prst="ltDnDiag">
                  <a:fgClr>
                    <a:schemeClr val="accent5">
                      <a:lumMod val="60000"/>
                      <a:lumOff val="40000"/>
                    </a:schemeClr>
                  </a:fgClr>
                  <a:bgClr>
                    <a:schemeClr val="bg1"/>
                  </a:bgClr>
                </a:pattFill>
                <a:latin typeface="Candara" pitchFamily="34" charset="0"/>
              </a:rPr>
              <a:t>Использование Су – </a:t>
            </a:r>
            <a:r>
              <a:rPr lang="ru-RU" sz="2800" b="1" dirty="0" err="1">
                <a:ln w="12700">
                  <a:solidFill>
                    <a:schemeClr val="accent5"/>
                  </a:solidFill>
                  <a:prstDash val="solid"/>
                </a:ln>
                <a:pattFill prst="ltDnDiag">
                  <a:fgClr>
                    <a:schemeClr val="accent5">
                      <a:lumMod val="60000"/>
                      <a:lumOff val="40000"/>
                    </a:schemeClr>
                  </a:fgClr>
                  <a:bgClr>
                    <a:schemeClr val="bg1"/>
                  </a:bgClr>
                </a:pattFill>
                <a:latin typeface="Candara" pitchFamily="34" charset="0"/>
              </a:rPr>
              <a:t>Джок</a:t>
            </a:r>
            <a:r>
              <a:rPr lang="ru-RU" sz="2800" b="1" dirty="0">
                <a:ln w="12700">
                  <a:solidFill>
                    <a:schemeClr val="accent5"/>
                  </a:solidFill>
                  <a:prstDash val="solid"/>
                </a:ln>
                <a:pattFill prst="ltDnDiag">
                  <a:fgClr>
                    <a:schemeClr val="accent5">
                      <a:lumMod val="60000"/>
                      <a:lumOff val="40000"/>
                    </a:schemeClr>
                  </a:fgClr>
                  <a:bgClr>
                    <a:schemeClr val="bg1"/>
                  </a:bgClr>
                </a:pattFill>
                <a:latin typeface="Candara" pitchFamily="34" charset="0"/>
              </a:rPr>
              <a:t> шаров для развития фонематического слуха и восприятия</a:t>
            </a:r>
            <a:endParaRPr lang="ru-RU" sz="2800" b="1" dirty="0">
              <a:ln w="12700">
                <a:solidFill>
                  <a:schemeClr val="accent5"/>
                </a:solidFill>
                <a:prstDash val="solid"/>
              </a:ln>
              <a:pattFill prst="ltDnDiag">
                <a:fgClr>
                  <a:schemeClr val="accent5">
                    <a:lumMod val="60000"/>
                    <a:lumOff val="40000"/>
                  </a:schemeClr>
                </a:fgClr>
                <a:bgClr>
                  <a:schemeClr val="bg1"/>
                </a:bgClr>
              </a:pattFill>
            </a:endParaRPr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xmlns="" id="{263C101A-F524-44D4-B5EB-82FD5F2EB3F7}"/>
              </a:ext>
            </a:extLst>
          </p:cNvPr>
          <p:cNvSpPr/>
          <p:nvPr/>
        </p:nvSpPr>
        <p:spPr>
          <a:xfrm>
            <a:off x="215516" y="1397675"/>
            <a:ext cx="8712968" cy="295465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ru-RU" sz="24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«Покажи соответствующий заданному звуку шарик, услышав этот звук среди других звуков, услышав слог или слово с ним»</a:t>
            </a:r>
          </a:p>
          <a:p>
            <a:pPr algn="just"/>
            <a:r>
              <a:rPr lang="ru-RU" sz="24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«Спрячь шарик в ладонях, если звука там нет»</a:t>
            </a:r>
          </a:p>
          <a:p>
            <a:pPr algn="just"/>
            <a:r>
              <a:rPr lang="ru-RU" sz="24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«Если звук услышат ушки – подними шар над макушкой»</a:t>
            </a:r>
          </a:p>
          <a:p>
            <a:pPr algn="just"/>
            <a:r>
              <a:rPr lang="ru-RU" sz="24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«Шарик мы ладошкой «стук», если слышим нужный звук»</a:t>
            </a:r>
          </a:p>
          <a:p>
            <a:pPr algn="just"/>
            <a:r>
              <a:rPr lang="ru-RU" sz="24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«Ты про звук нам расскажи, нужный шарик подбери»</a:t>
            </a:r>
          </a:p>
          <a:p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13702340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CCB17413-C4B0-4C16-B5CE-0D891180AC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504" y="274638"/>
            <a:ext cx="8928992" cy="706090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just"/>
            <a:r>
              <a:rPr lang="ru-RU" sz="3600" b="1" i="1" dirty="0">
                <a:solidFill>
                  <a:srgbClr val="006600"/>
                </a:solidFill>
                <a:latin typeface="Candara" pitchFamily="34" charset="0"/>
              </a:rPr>
              <a:t> </a:t>
            </a:r>
            <a:r>
              <a:rPr lang="ru-RU" sz="2400" b="1" dirty="0">
                <a:ln w="12700">
                  <a:solidFill>
                    <a:schemeClr val="accent5"/>
                  </a:solidFill>
                  <a:prstDash val="solid"/>
                </a:ln>
                <a:pattFill prst="ltDnDiag">
                  <a:fgClr>
                    <a:schemeClr val="accent5">
                      <a:lumMod val="60000"/>
                      <a:lumOff val="40000"/>
                    </a:schemeClr>
                  </a:fgClr>
                  <a:bgClr>
                    <a:schemeClr val="bg1"/>
                  </a:bgClr>
                </a:pattFill>
                <a:latin typeface="Candara" pitchFamily="34" charset="0"/>
              </a:rPr>
              <a:t>Составление цветовых комбинаций из шариков разного цвета</a:t>
            </a:r>
            <a:endParaRPr lang="ru-RU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xmlns="" id="{6D25451A-CDF5-4316-8CA2-A3A07E0837E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1918090"/>
            <a:ext cx="3024336" cy="30147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" name="Рисунок 3" descr="DSC_0527.JPG">
            <a:extLst>
              <a:ext uri="{FF2B5EF4-FFF2-40B4-BE49-F238E27FC236}">
                <a16:creationId xmlns:a16="http://schemas.microsoft.com/office/drawing/2014/main" xmlns="" id="{5E6669E5-8EB7-4CBF-91F1-D2342840596E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211960" y="1921607"/>
            <a:ext cx="3024336" cy="3014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60287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659E93C1-008D-42C8-A507-F795870A319B}"/>
              </a:ext>
            </a:extLst>
          </p:cNvPr>
          <p:cNvSpPr/>
          <p:nvPr/>
        </p:nvSpPr>
        <p:spPr>
          <a:xfrm>
            <a:off x="971600" y="188640"/>
            <a:ext cx="7488832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37661" algn="just">
              <a:lnSpc>
                <a:spcPct val="150000"/>
              </a:lnSpc>
              <a:spcAft>
                <a:spcPts val="0"/>
              </a:spcAft>
            </a:pPr>
            <a:r>
              <a:rPr lang="ru-RU" sz="1600" b="1" dirty="0">
                <a:solidFill>
                  <a:srgbClr val="FF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Хорошо развитая речь </a:t>
            </a:r>
            <a:r>
              <a:rPr lang="ru-RU" sz="1600" b="1" dirty="0">
                <a:solidFill>
                  <a:srgbClr val="333333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– важнейшее условие всестороннего полноценного развития детей. Чем богаче и правильнее у ребенка речь, тем легче ему высказывать свои мысли, тем шире его возможности в познании окружающей действительности, содержательнее и полноценнее отношения со сверстниками и взрослыми, тем активнее осуществляется его психическое развитие. </a:t>
            </a:r>
            <a:endParaRPr lang="ru-RU" sz="1600" b="1" dirty="0">
              <a:latin typeface="+mn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337661" algn="just">
              <a:lnSpc>
                <a:spcPct val="150000"/>
              </a:lnSpc>
              <a:spcAft>
                <a:spcPts val="0"/>
              </a:spcAft>
            </a:pPr>
            <a:r>
              <a:rPr lang="ru-RU" sz="1600" b="1" dirty="0">
                <a:solidFill>
                  <a:srgbClr val="333333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Но в последнее время наблюдается рост числа детей, имеющих нарушения общей, мелкой моторики и речевого развития. Поэтому так важно заботиться о формировании речи детей, о ее чистоте и правильности, предупреждая и исправляя различные нарушения, которыми считаются любые отклонения от общепринятых норм языка. </a:t>
            </a:r>
            <a:endParaRPr lang="ru-RU" sz="1600" b="1" dirty="0">
              <a:latin typeface="+mn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337661" algn="just">
              <a:lnSpc>
                <a:spcPct val="150000"/>
              </a:lnSpc>
              <a:spcAft>
                <a:spcPts val="0"/>
              </a:spcAft>
            </a:pPr>
            <a:r>
              <a:rPr lang="ru-RU" sz="1600" b="1" dirty="0">
                <a:solidFill>
                  <a:srgbClr val="333333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Весь практический материал можно условно разделить на две </a:t>
            </a:r>
            <a:r>
              <a:rPr lang="ru-RU" sz="1600" b="1" u="sng" dirty="0">
                <a:solidFill>
                  <a:srgbClr val="333333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группы</a:t>
            </a:r>
            <a:r>
              <a:rPr lang="ru-RU" sz="1600" b="1" dirty="0">
                <a:solidFill>
                  <a:srgbClr val="333333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 во-первых, помогающий непосредственному речевому развитию ребенка и, во-вторых, опосредованный, к которому относятся нетрадиционные технологии.</a:t>
            </a:r>
            <a:endParaRPr lang="ru-RU" sz="1600" b="1" dirty="0">
              <a:latin typeface="+mn-lt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887373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095783BD-2BA4-4607-ABF6-081BF20F01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97791" y="81238"/>
            <a:ext cx="5786400" cy="810090"/>
          </a:xfrm>
        </p:spPr>
        <p:txBody>
          <a:bodyPr/>
          <a:lstStyle/>
          <a:p>
            <a:pPr algn="just"/>
            <a:r>
              <a:rPr lang="ru-RU" altLang="ru-RU" sz="2700" b="1" dirty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ЧТО ТАКОЕ СУ ДЖОК ТЕРАПИЯ?</a:t>
            </a:r>
            <a:endParaRPr lang="ru-RU" sz="2700" dirty="0"/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xmlns="" id="{C944AC95-3CEB-42FF-8902-5CD3AFDED98B}"/>
              </a:ext>
            </a:extLst>
          </p:cNvPr>
          <p:cNvSpPr/>
          <p:nvPr/>
        </p:nvSpPr>
        <p:spPr>
          <a:xfrm>
            <a:off x="1169622" y="923089"/>
            <a:ext cx="6642738" cy="78483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algn="just"/>
            <a:r>
              <a:rPr lang="ru-RU" sz="15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(в переводе с корейского </a:t>
            </a:r>
            <a:r>
              <a:rPr lang="en-US" sz="15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Su – </a:t>
            </a:r>
            <a:r>
              <a:rPr lang="ru-RU" sz="15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кисть, </a:t>
            </a:r>
            <a:r>
              <a:rPr lang="en-US" sz="1500" b="1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Jok</a:t>
            </a:r>
            <a:r>
              <a:rPr lang="en-US" sz="15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ru-RU" sz="15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нога) – способ лечения, основанный на проекции всех частей, систем и органов тела кисть и стопу.  </a:t>
            </a:r>
          </a:p>
        </p:txBody>
      </p:sp>
      <p:pic>
        <p:nvPicPr>
          <p:cNvPr id="4" name="Объект 4">
            <a:extLst>
              <a:ext uri="{FF2B5EF4-FFF2-40B4-BE49-F238E27FC236}">
                <a16:creationId xmlns:a16="http://schemas.microsoft.com/office/drawing/2014/main" xmlns="" id="{8FCB4355-2206-41D2-ABD7-0EC1B4BBEA0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5736" y="2060848"/>
            <a:ext cx="4536504" cy="47159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60065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05511510-46C3-44D3-8D04-766ED9F1A58E}"/>
              </a:ext>
            </a:extLst>
          </p:cNvPr>
          <p:cNvSpPr/>
          <p:nvPr/>
        </p:nvSpPr>
        <p:spPr>
          <a:xfrm>
            <a:off x="1331321" y="404664"/>
            <a:ext cx="6534726" cy="707886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ru-RU" b="1" dirty="0">
                <a:ln w="12700">
                  <a:solidFill>
                    <a:schemeClr val="accent5"/>
                  </a:solidFill>
                  <a:prstDash val="solid"/>
                </a:ln>
                <a:pattFill prst="ltDnDiag">
                  <a:fgClr>
                    <a:schemeClr val="accent5">
                      <a:lumMod val="60000"/>
                      <a:lumOff val="40000"/>
                    </a:schemeClr>
                  </a:fgClr>
                  <a:bgClr>
                    <a:schemeClr val="bg1"/>
                  </a:bgClr>
                </a:pattFill>
              </a:rPr>
              <a:t>ЦЕЛЬ:</a:t>
            </a:r>
            <a:r>
              <a:rPr lang="en-US" b="1" dirty="0">
                <a:ln w="12700">
                  <a:solidFill>
                    <a:schemeClr val="accent5"/>
                  </a:solidFill>
                  <a:prstDash val="solid"/>
                </a:ln>
                <a:pattFill prst="ltDnDiag">
                  <a:fgClr>
                    <a:schemeClr val="accent5">
                      <a:lumMod val="60000"/>
                      <a:lumOff val="40000"/>
                    </a:schemeClr>
                  </a:fgClr>
                  <a:bgClr>
                    <a:schemeClr val="bg1"/>
                  </a:bgClr>
                </a:pattFill>
              </a:rPr>
              <a:t> </a:t>
            </a:r>
            <a:r>
              <a:rPr lang="ru-RU" sz="2000" b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скорректировать речевые нарушения с помощью использования элементов Су </a:t>
            </a:r>
            <a:r>
              <a:rPr lang="ru-RU" sz="2000" b="1" dirty="0" err="1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Джок</a:t>
            </a:r>
            <a:r>
              <a:rPr lang="ru-RU" sz="2000" b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терапии</a:t>
            </a:r>
            <a:endParaRPr lang="ru-RU" sz="2000" b="1" dirty="0"/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xmlns="" id="{2AEEAAA8-0C17-47FA-B6F6-3E866CA9FA91}"/>
              </a:ext>
            </a:extLst>
          </p:cNvPr>
          <p:cNvSpPr/>
          <p:nvPr/>
        </p:nvSpPr>
        <p:spPr>
          <a:xfrm>
            <a:off x="1475656" y="1502688"/>
            <a:ext cx="6534726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ln w="12700">
                  <a:solidFill>
                    <a:schemeClr val="accent5"/>
                  </a:solidFill>
                  <a:prstDash val="solid"/>
                </a:ln>
                <a:pattFill prst="ltDnDiag">
                  <a:fgClr>
                    <a:schemeClr val="accent5">
                      <a:lumMod val="60000"/>
                      <a:lumOff val="40000"/>
                    </a:schemeClr>
                  </a:fgClr>
                  <a:bgClr>
                    <a:schemeClr val="bg1"/>
                  </a:bgClr>
                </a:pattFill>
              </a:rPr>
              <a:t>ЗАДАЧИ: </a:t>
            </a:r>
          </a:p>
          <a:p>
            <a:pPr marL="214313" indent="-214313" algn="just">
              <a:buFont typeface="Wingdings" panose="05000000000000000000" pitchFamily="2" charset="2"/>
              <a:buChar char="v"/>
            </a:pPr>
            <a:r>
              <a:rPr lang="ru-RU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нормализовать мышечный тонус, развивать координацию движений и мелкую моторику;</a:t>
            </a:r>
          </a:p>
          <a:p>
            <a:pPr marL="214313" indent="-214313" algn="just">
              <a:buFont typeface="Wingdings" panose="05000000000000000000" pitchFamily="2" charset="2"/>
              <a:buChar char="v"/>
            </a:pPr>
            <a:r>
              <a:rPr lang="ru-RU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воздействовать </a:t>
            </a:r>
            <a:r>
              <a:rPr lang="ru-RU" b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на биологические </a:t>
            </a:r>
            <a:r>
              <a:rPr lang="ru-RU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активные точки по системе Су </a:t>
            </a:r>
            <a:r>
              <a:rPr lang="ru-RU" b="1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Джок</a:t>
            </a:r>
            <a:r>
              <a:rPr lang="ru-RU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;</a:t>
            </a:r>
          </a:p>
          <a:p>
            <a:pPr marL="214313" indent="-214313" algn="just">
              <a:buFont typeface="Wingdings" panose="05000000000000000000" pitchFamily="2" charset="2"/>
              <a:buChar char="v"/>
            </a:pPr>
            <a:r>
              <a:rPr lang="ru-RU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стимулировать речевые зоны коры головного мозга;</a:t>
            </a:r>
          </a:p>
          <a:p>
            <a:pPr marL="214313" indent="-214313" algn="just">
              <a:buFont typeface="Wingdings" panose="05000000000000000000" pitchFamily="2" charset="2"/>
              <a:buChar char="v"/>
            </a:pPr>
            <a:r>
              <a:rPr lang="ru-RU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совершенствовать навыки пространственной ориентации, развивать внимание и память;</a:t>
            </a:r>
          </a:p>
          <a:p>
            <a:pPr marL="214313" indent="-214313" algn="just">
              <a:buFont typeface="Wingdings" panose="05000000000000000000" pitchFamily="2" charset="2"/>
              <a:buChar char="v"/>
            </a:pPr>
            <a:r>
              <a:rPr lang="ru-RU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содействовать снижению двигательной и эмоциональной расторможенности;</a:t>
            </a:r>
          </a:p>
          <a:p>
            <a:pPr marL="214313" indent="-214313" algn="just">
              <a:buFont typeface="Wingdings" panose="05000000000000000000" pitchFamily="2" charset="2"/>
              <a:buChar char="v"/>
            </a:pPr>
            <a:r>
              <a:rPr lang="ru-RU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использовать элементы Су </a:t>
            </a:r>
            <a:r>
              <a:rPr lang="ru-RU" b="1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Джок</a:t>
            </a:r>
            <a:r>
              <a:rPr lang="ru-RU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терапии в различных видах деятельности на различных этапах;</a:t>
            </a:r>
          </a:p>
          <a:p>
            <a:pPr marL="214313" indent="-214313" algn="just">
              <a:buFont typeface="Wingdings" panose="05000000000000000000" pitchFamily="2" charset="2"/>
              <a:buChar char="v"/>
            </a:pPr>
            <a:r>
              <a:rPr lang="ru-RU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повысить уровень компетентности педагогов и родителей в вопросах коррекции речевых нарушений.</a:t>
            </a:r>
          </a:p>
          <a:p>
            <a:pPr marL="214313" indent="-214313">
              <a:buFont typeface="Wingdings" panose="05000000000000000000" pitchFamily="2" charset="2"/>
              <a:buChar char="v"/>
            </a:pPr>
            <a:endParaRPr lang="ru-RU" b="1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marL="214313" indent="-214313">
              <a:buFont typeface="Wingdings" panose="05000000000000000000" pitchFamily="2" charset="2"/>
              <a:buChar char="v"/>
            </a:pPr>
            <a:endParaRPr lang="ru-RU" b="1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marL="214313" indent="-214313">
              <a:buFont typeface="Wingdings" panose="05000000000000000000" pitchFamily="2" charset="2"/>
              <a:buChar char="v"/>
            </a:pPr>
            <a:endParaRPr lang="ru-RU" b="1" dirty="0">
              <a:ln w="12700">
                <a:solidFill>
                  <a:schemeClr val="accent5"/>
                </a:solidFill>
                <a:prstDash val="solid"/>
              </a:ln>
              <a:pattFill prst="ltDnDiag">
                <a:fgClr>
                  <a:schemeClr val="accent5">
                    <a:lumMod val="60000"/>
                    <a:lumOff val="40000"/>
                  </a:schemeClr>
                </a:fgClr>
                <a:bgClr>
                  <a:schemeClr val="bg1"/>
                </a:bgClr>
              </a:pattFill>
            </a:endParaRPr>
          </a:p>
        </p:txBody>
      </p:sp>
    </p:spTree>
    <p:extLst>
      <p:ext uri="{BB962C8B-B14F-4D97-AF65-F5344CB8AC3E}">
        <p14:creationId xmlns:p14="http://schemas.microsoft.com/office/powerpoint/2010/main" val="37357236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  <p:sndAc>
          <p:stSnd>
            <p:snd r:embed="rId2" name="camera.wav"/>
          </p:stSnd>
        </p:sndAc>
      </p:transition>
    </mc:Choice>
    <mc:Fallback xmlns="">
      <p:transition spd="slow">
        <p:circle/>
        <p:sndAc>
          <p:stSnd>
            <p:snd r:embed="rId3" name="camera.wav"/>
          </p:stSnd>
        </p:sndAc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18A30970-DA4D-4D56-96CB-C36F537C5C2E}"/>
              </a:ext>
            </a:extLst>
          </p:cNvPr>
          <p:cNvSpPr>
            <a:spLocks noGrp="1"/>
          </p:cNvSpPr>
          <p:nvPr>
            <p:ph type="title"/>
          </p:nvPr>
        </p:nvSpPr>
        <p:spPr/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ru-RU" sz="4000" b="1" dirty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Пути реализации: </a:t>
            </a:r>
            <a:endParaRPr lang="ru-RU" sz="3600" b="1" dirty="0">
              <a:ln w="12700">
                <a:solidFill>
                  <a:schemeClr val="tx2">
                    <a:lumMod val="75000"/>
                  </a:schemeClr>
                </a:solidFill>
                <a:prstDash val="solid"/>
              </a:ln>
              <a:pattFill prst="dkUpDiag">
                <a:fgClr>
                  <a:schemeClr val="tx2"/>
                </a:fgClr>
                <a:bgClr>
                  <a:schemeClr val="tx2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tx2">
                    <a:lumMod val="75000"/>
                  </a:schemeClr>
                </a:outerShdw>
              </a:effectLst>
            </a:endParaRP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xmlns="" id="{F5AD0D8C-4E69-497A-8A54-065C919D255F}"/>
              </a:ext>
            </a:extLst>
          </p:cNvPr>
          <p:cNvSpPr/>
          <p:nvPr/>
        </p:nvSpPr>
        <p:spPr>
          <a:xfrm>
            <a:off x="1187624" y="2132856"/>
            <a:ext cx="6419056" cy="440120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>
              <a:buFont typeface="Wingdings" pitchFamily="2" charset="2"/>
              <a:buChar char="§"/>
            </a:pPr>
            <a:r>
              <a:rPr lang="ru-RU" sz="20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Работа в педагогами по знакомству с шариками</a:t>
            </a:r>
          </a:p>
          <a:p>
            <a:pPr algn="just"/>
            <a:r>
              <a:rPr lang="ru-RU" sz="20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 Су–</a:t>
            </a:r>
            <a:r>
              <a:rPr lang="ru-RU" sz="2000" b="1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Джок</a:t>
            </a:r>
            <a:r>
              <a:rPr lang="ru-RU" sz="20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, приёмами работы по их использованию</a:t>
            </a:r>
          </a:p>
          <a:p>
            <a:pPr algn="just"/>
            <a:endParaRPr lang="ru-RU" sz="2000" b="1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just">
              <a:buFont typeface="Wingdings" pitchFamily="2" charset="2"/>
              <a:buChar char="§"/>
            </a:pPr>
            <a:r>
              <a:rPr lang="ru-RU" sz="20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 Работа с детьми (организация деятельности на </a:t>
            </a:r>
          </a:p>
          <a:p>
            <a:pPr algn="just"/>
            <a:r>
              <a:rPr lang="ru-RU" sz="20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  занятиях, в индивидуальной деятельности, в </a:t>
            </a:r>
          </a:p>
          <a:p>
            <a:pPr algn="just"/>
            <a:r>
              <a:rPr lang="ru-RU" sz="20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  повседневной жизни)</a:t>
            </a:r>
          </a:p>
          <a:p>
            <a:pPr algn="just"/>
            <a:endParaRPr lang="ru-RU" sz="2000" b="1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just">
              <a:buFont typeface="Wingdings" pitchFamily="2" charset="2"/>
              <a:buChar char="§"/>
            </a:pPr>
            <a:r>
              <a:rPr lang="ru-RU" sz="20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  Работа с родителями (практикум по </a:t>
            </a:r>
          </a:p>
          <a:p>
            <a:pPr algn="just"/>
            <a:r>
              <a:rPr lang="ru-RU" sz="20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    использованию элементов Су–</a:t>
            </a:r>
            <a:r>
              <a:rPr lang="ru-RU" sz="2000" b="1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Джок</a:t>
            </a:r>
            <a:r>
              <a:rPr lang="ru-RU" sz="20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терапии)</a:t>
            </a:r>
          </a:p>
          <a:p>
            <a:pPr algn="just"/>
            <a:endParaRPr lang="ru-RU" sz="2000" b="1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just">
              <a:buFont typeface="Wingdings" pitchFamily="2" charset="2"/>
              <a:buChar char="§"/>
            </a:pPr>
            <a:r>
              <a:rPr lang="ru-RU" sz="20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  Создание развивающей среды (приобретение </a:t>
            </a:r>
          </a:p>
          <a:p>
            <a:pPr algn="just"/>
            <a:r>
              <a:rPr lang="ru-RU" sz="20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    массажных шариков, составление картотек игр</a:t>
            </a:r>
            <a:r>
              <a:rPr lang="ru-RU" sz="2000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, упражнений</a:t>
            </a:r>
            <a:r>
              <a:rPr lang="ru-RU" sz="20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4161984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8B692483-04DA-446C-BE7C-C563E4DFCE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7283152" cy="1030704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sz="4400" b="1" dirty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Приемы Су </a:t>
            </a:r>
            <a:r>
              <a:rPr lang="ru-RU" sz="4400" b="1" dirty="0" err="1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Джок</a:t>
            </a:r>
            <a:r>
              <a:rPr lang="ru-RU" sz="4400" b="1" dirty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 терапии:</a:t>
            </a:r>
            <a:r>
              <a:rPr lang="ru-RU" sz="4400" b="1" i="1" dirty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xmlns="" id="{00F597FE-A239-43E2-ABE9-317423B58551}"/>
              </a:ext>
            </a:extLst>
          </p:cNvPr>
          <p:cNvSpPr/>
          <p:nvPr/>
        </p:nvSpPr>
        <p:spPr>
          <a:xfrm>
            <a:off x="323528" y="1767006"/>
            <a:ext cx="7499176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ts val="1830"/>
              </a:lnSpc>
              <a:spcAft>
                <a:spcPts val="0"/>
              </a:spcAft>
            </a:pPr>
            <a:r>
              <a:rPr lang="ru-RU" sz="2800" b="1" i="1" dirty="0">
                <a:ln w="12700">
                  <a:solidFill>
                    <a:schemeClr val="accent5"/>
                  </a:solidFill>
                  <a:prstDash val="solid"/>
                </a:ln>
                <a:pattFill prst="ltDnDiag">
                  <a:fgClr>
                    <a:schemeClr val="accent5">
                      <a:lumMod val="60000"/>
                      <a:lumOff val="40000"/>
                    </a:schemeClr>
                  </a:fgClr>
                  <a:bgClr>
                    <a:schemeClr val="bg1"/>
                  </a:bgClr>
                </a:patt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Массаж специальным шариком</a:t>
            </a:r>
            <a:r>
              <a:rPr lang="ru-RU" sz="2800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pPr algn="just">
              <a:lnSpc>
                <a:spcPts val="1830"/>
              </a:lnSpc>
              <a:spcAft>
                <a:spcPts val="0"/>
              </a:spcAft>
            </a:pPr>
            <a:r>
              <a:rPr lang="ru-RU" sz="20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Поскольку на ладони находится множество биологически активных точек, эффективным способом их стимуляции является массаж специальным шариком. Прокатывая шарик между ладошками, дети массируют </a:t>
            </a:r>
            <a:r>
              <a:rPr lang="ru-RU" sz="2000" b="1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мыщцы</a:t>
            </a:r>
            <a:r>
              <a:rPr lang="ru-RU" sz="20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рук. В каждом шарике есть «волшебное» колечко.</a:t>
            </a:r>
          </a:p>
          <a:p>
            <a:pPr algn="just">
              <a:lnSpc>
                <a:spcPts val="1830"/>
              </a:lnSpc>
              <a:spcAft>
                <a:spcPts val="0"/>
              </a:spcAft>
            </a:pPr>
            <a:endParaRPr lang="ru-RU" sz="28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ts val="1830"/>
              </a:lnSpc>
              <a:spcAft>
                <a:spcPts val="0"/>
              </a:spcAft>
            </a:pPr>
            <a:r>
              <a:rPr lang="ru-RU" sz="2800" i="1" dirty="0">
                <a:ln w="12700">
                  <a:solidFill>
                    <a:schemeClr val="accent5"/>
                  </a:solidFill>
                  <a:prstDash val="solid"/>
                </a:ln>
                <a:pattFill prst="ltDnDiag">
                  <a:fgClr>
                    <a:schemeClr val="accent5">
                      <a:lumMod val="60000"/>
                      <a:lumOff val="40000"/>
                    </a:schemeClr>
                  </a:fgClr>
                  <a:bgClr>
                    <a:schemeClr val="bg1"/>
                  </a:bgClr>
                </a:patt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Массаж эластичным кольцом</a:t>
            </a:r>
            <a:r>
              <a:rPr lang="ru-RU" sz="2800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которое помогает стимулировать работу внутренних органов. Так как все тело человека проецируется на кисть и стопу, а также на каждый палец кисти и стопы, эффективным способом профилактики и лечения болезней является массаж пальцев, кистей и стоп эластичным кольцом. Кольцо нужно надеть на палец и провести массаж зоны соответствующей пораженной части тела, до ее покраснения и появлении ощущения тепла. Эту процедуру необходимо повторять несколько раз в день.</a:t>
            </a:r>
            <a:endParaRPr lang="ru-RU" sz="20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094898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30CF22C6-89C5-44E7-A387-592E33FA5C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1520" y="274638"/>
            <a:ext cx="8892480" cy="778098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just"/>
            <a:r>
              <a:rPr lang="ru-RU" sz="2800" b="1" dirty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Игры и упражнения по развитию мелкой моторики</a:t>
            </a: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xmlns="" id="{7B509C06-E510-4B41-92FB-2462ED455A78}"/>
              </a:ext>
            </a:extLst>
          </p:cNvPr>
          <p:cNvSpPr/>
          <p:nvPr/>
        </p:nvSpPr>
        <p:spPr>
          <a:xfrm>
            <a:off x="467544" y="1052736"/>
            <a:ext cx="867645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rgbClr val="0070C0"/>
                </a:solidFill>
              </a:rPr>
              <a:t>Проведение шарика по дорожкам различной конфигурации</a:t>
            </a:r>
            <a:r>
              <a:rPr lang="ru-RU" sz="2000" b="1" dirty="0">
                <a:solidFill>
                  <a:srgbClr val="00B0F0"/>
                </a:solidFill>
              </a:rPr>
              <a:t> </a:t>
            </a:r>
            <a:endParaRPr lang="ru-RU" dirty="0"/>
          </a:p>
        </p:txBody>
      </p:sp>
      <p:pic>
        <p:nvPicPr>
          <p:cNvPr id="4" name="Объект 4">
            <a:extLst>
              <a:ext uri="{FF2B5EF4-FFF2-40B4-BE49-F238E27FC236}">
                <a16:creationId xmlns:a16="http://schemas.microsoft.com/office/drawing/2014/main" xmlns="" id="{982114CB-295F-4C53-9C26-DBB469483D0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07" y="2060848"/>
            <a:ext cx="4740500" cy="3189740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C3256802-C5E9-4274-80F3-83F74F3632E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7548" y="1452846"/>
            <a:ext cx="4346452" cy="31282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9230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95113782-808A-4BD0-A65D-518934FD45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9512" y="274638"/>
            <a:ext cx="8784976" cy="1066130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ru-RU" sz="2800" b="1" dirty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Массаж, самомассаж «ёжиком» в соответствии с текстом стихотворения</a:t>
            </a:r>
          </a:p>
        </p:txBody>
      </p:sp>
      <p:pic>
        <p:nvPicPr>
          <p:cNvPr id="3" name="Рисунок 2" descr="C:\Users\Анастасия\Desktop\комплекс упражнений с массажным мячом\z_db20718c.jpg">
            <a:extLst>
              <a:ext uri="{FF2B5EF4-FFF2-40B4-BE49-F238E27FC236}">
                <a16:creationId xmlns:a16="http://schemas.microsoft.com/office/drawing/2014/main" xmlns="" id="{25732E61-A77E-4109-9877-10F6D23449C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1628800"/>
            <a:ext cx="2921735" cy="44505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Рисунок 6" descr="C:\Users\Анастасия\Desktop\комплекс упражнений с массажным мячом\z_8eddace6.jpg">
            <a:extLst>
              <a:ext uri="{FF2B5EF4-FFF2-40B4-BE49-F238E27FC236}">
                <a16:creationId xmlns:a16="http://schemas.microsoft.com/office/drawing/2014/main" xmlns="" id="{2F32E910-ED3C-4F03-B76D-B131AE375EE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640774"/>
            <a:ext cx="2921735" cy="43064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663882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00C0F2F4-067B-4365-A6DF-2230B75BB5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4360" y="188640"/>
            <a:ext cx="8435280" cy="792088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just"/>
            <a:r>
              <a:rPr lang="ru-RU" sz="3600" b="1" dirty="0">
                <a:ln w="12700">
                  <a:solidFill>
                    <a:schemeClr val="accent5"/>
                  </a:solidFill>
                  <a:prstDash val="solid"/>
                </a:ln>
                <a:pattFill prst="ltDnDiag">
                  <a:fgClr>
                    <a:schemeClr val="accent5">
                      <a:lumMod val="60000"/>
                      <a:lumOff val="40000"/>
                    </a:schemeClr>
                  </a:fgClr>
                  <a:bgClr>
                    <a:schemeClr val="bg1"/>
                  </a:bgClr>
                </a:pattFill>
              </a:rPr>
              <a:t>Массаж  эластичным кольцом Су </a:t>
            </a:r>
            <a:r>
              <a:rPr lang="ru-RU" sz="3600" b="1" dirty="0" err="1">
                <a:ln w="12700">
                  <a:solidFill>
                    <a:schemeClr val="accent5"/>
                  </a:solidFill>
                  <a:prstDash val="solid"/>
                </a:ln>
                <a:pattFill prst="ltDnDiag">
                  <a:fgClr>
                    <a:schemeClr val="accent5">
                      <a:lumMod val="60000"/>
                      <a:lumOff val="40000"/>
                    </a:schemeClr>
                  </a:fgClr>
                  <a:bgClr>
                    <a:schemeClr val="bg1"/>
                  </a:bgClr>
                </a:pattFill>
              </a:rPr>
              <a:t>Джок</a:t>
            </a:r>
            <a:r>
              <a:rPr lang="ru-RU" sz="3600" b="1" dirty="0">
                <a:ln w="12700">
                  <a:solidFill>
                    <a:schemeClr val="accent5"/>
                  </a:solidFill>
                  <a:prstDash val="solid"/>
                </a:ln>
                <a:pattFill prst="ltDnDiag">
                  <a:fgClr>
                    <a:schemeClr val="accent5">
                      <a:lumMod val="60000"/>
                      <a:lumOff val="40000"/>
                    </a:schemeClr>
                  </a:fgClr>
                  <a:bgClr>
                    <a:schemeClr val="bg1"/>
                  </a:bgClr>
                </a:pattFill>
              </a:rPr>
              <a:t> </a:t>
            </a:r>
            <a:endParaRPr lang="ru-RU" b="1" dirty="0">
              <a:ln w="12700">
                <a:solidFill>
                  <a:schemeClr val="accent5"/>
                </a:solidFill>
                <a:prstDash val="solid"/>
              </a:ln>
              <a:pattFill prst="ltDnDiag">
                <a:fgClr>
                  <a:schemeClr val="accent5">
                    <a:lumMod val="60000"/>
                    <a:lumOff val="40000"/>
                  </a:schemeClr>
                </a:fgClr>
                <a:bgClr>
                  <a:schemeClr val="bg1"/>
                </a:bgClr>
              </a:pattFill>
            </a:endParaRP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xmlns="" id="{7FE95C21-E1CD-4D7D-BA09-F8332AFBD386}"/>
              </a:ext>
            </a:extLst>
          </p:cNvPr>
          <p:cNvSpPr/>
          <p:nvPr/>
        </p:nvSpPr>
        <p:spPr>
          <a:xfrm>
            <a:off x="180332" y="1186300"/>
            <a:ext cx="4374232" cy="4093428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marL="435610" algn="just">
              <a:spcAft>
                <a:spcPts val="0"/>
              </a:spcAft>
            </a:pPr>
            <a:r>
              <a:rPr lang="ru-RU" sz="2000" b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ea typeface="Times New Roman" panose="02020603050405020304" pitchFamily="18" charset="0"/>
                <a:cs typeface="Times New Roman" panose="02020603050405020304" pitchFamily="18" charset="0"/>
              </a:rPr>
              <a:t>Раз – два – три – четыре – пять, </a:t>
            </a:r>
            <a:r>
              <a:rPr lang="ru-RU" sz="2000" b="1" i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ea typeface="Times New Roman" panose="02020603050405020304" pitchFamily="18" charset="0"/>
                <a:cs typeface="Times New Roman" panose="02020603050405020304" pitchFamily="18" charset="0"/>
              </a:rPr>
              <a:t>/разгибать пальцы по одному/</a:t>
            </a:r>
            <a:endParaRPr lang="ru-RU" sz="2000" b="1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35610" algn="just">
              <a:spcAft>
                <a:spcPts val="0"/>
              </a:spcAft>
            </a:pPr>
            <a:r>
              <a:rPr lang="ru-RU" sz="2000" b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ea typeface="Times New Roman" panose="02020603050405020304" pitchFamily="18" charset="0"/>
                <a:cs typeface="Times New Roman" panose="02020603050405020304" pitchFamily="18" charset="0"/>
              </a:rPr>
              <a:t>Вышли пальцы погулять,</a:t>
            </a:r>
            <a:endParaRPr lang="ru-RU" sz="2000" b="1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35610" algn="just">
              <a:spcAft>
                <a:spcPts val="0"/>
              </a:spcAft>
            </a:pPr>
            <a:r>
              <a:rPr lang="ru-RU" sz="2000" b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ea typeface="Times New Roman" panose="02020603050405020304" pitchFamily="18" charset="0"/>
                <a:cs typeface="Times New Roman" panose="02020603050405020304" pitchFamily="18" charset="0"/>
              </a:rPr>
              <a:t>Этот пальчик самый сильный, самый толстый и большой.</a:t>
            </a:r>
            <a:endParaRPr lang="ru-RU" sz="2000" b="1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35610" algn="just">
              <a:spcAft>
                <a:spcPts val="0"/>
              </a:spcAft>
            </a:pPr>
            <a:r>
              <a:rPr lang="ru-RU" sz="2000" b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ea typeface="Times New Roman" panose="02020603050405020304" pitchFamily="18" charset="0"/>
                <a:cs typeface="Times New Roman" panose="02020603050405020304" pitchFamily="18" charset="0"/>
              </a:rPr>
              <a:t>Этот пальчик для того, чтоб показывать его.</a:t>
            </a:r>
            <a:endParaRPr lang="ru-RU" sz="2000" b="1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35610" algn="just">
              <a:spcAft>
                <a:spcPts val="0"/>
              </a:spcAft>
            </a:pPr>
            <a:r>
              <a:rPr lang="ru-RU" sz="2000" b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ea typeface="Times New Roman" panose="02020603050405020304" pitchFamily="18" charset="0"/>
                <a:cs typeface="Times New Roman" panose="02020603050405020304" pitchFamily="18" charset="0"/>
              </a:rPr>
              <a:t>Этот пальчик самый длинный и стоит он в середине.</a:t>
            </a:r>
            <a:endParaRPr lang="ru-RU" sz="2000" b="1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35610" algn="just">
              <a:spcAft>
                <a:spcPts val="0"/>
              </a:spcAft>
            </a:pPr>
            <a:r>
              <a:rPr lang="ru-RU" sz="2000" b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ea typeface="Times New Roman" panose="02020603050405020304" pitchFamily="18" charset="0"/>
                <a:cs typeface="Times New Roman" panose="02020603050405020304" pitchFamily="18" charset="0"/>
              </a:rPr>
              <a:t>Этот пальчик безымянный, он избалованный самый.</a:t>
            </a:r>
            <a:endParaRPr lang="ru-RU" sz="2000" b="1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35610" algn="just">
              <a:spcAft>
                <a:spcPts val="0"/>
              </a:spcAft>
            </a:pPr>
            <a:r>
              <a:rPr lang="ru-RU" sz="2000" b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ea typeface="Times New Roman" panose="02020603050405020304" pitchFamily="18" charset="0"/>
                <a:cs typeface="Times New Roman" panose="02020603050405020304" pitchFamily="18" charset="0"/>
              </a:rPr>
              <a:t>А мизинчик, хоть и мал, очень ловок и удал.</a:t>
            </a:r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xmlns="" id="{FD93FFAD-98DF-4F04-965F-57F470D1F0D6}"/>
              </a:ext>
            </a:extLst>
          </p:cNvPr>
          <p:cNvSpPr/>
          <p:nvPr/>
        </p:nvSpPr>
        <p:spPr>
          <a:xfrm>
            <a:off x="4788024" y="1124744"/>
            <a:ext cx="2502024" cy="4154984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ru-RU" sz="2400" b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«Семья»</a:t>
            </a:r>
          </a:p>
          <a:p>
            <a:r>
              <a:rPr lang="ru-RU" sz="2000" b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Этот пальчик — дедушка,</a:t>
            </a:r>
          </a:p>
          <a:p>
            <a:r>
              <a:rPr lang="ru-RU" sz="2000" b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Этот пальчик — бабушка,</a:t>
            </a:r>
          </a:p>
          <a:p>
            <a:r>
              <a:rPr lang="ru-RU" sz="2000" b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Этот пальчик — папочка,</a:t>
            </a:r>
          </a:p>
          <a:p>
            <a:r>
              <a:rPr lang="ru-RU" sz="2000" b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Этот пальчик — мамочка,</a:t>
            </a:r>
          </a:p>
          <a:p>
            <a:r>
              <a:rPr lang="ru-RU" sz="2000" b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Этот пальчик — я!</a:t>
            </a:r>
          </a:p>
          <a:p>
            <a:r>
              <a:rPr lang="ru-RU" sz="2000" b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Вот и вся моя семья!</a:t>
            </a:r>
          </a:p>
          <a:p>
            <a:endParaRPr lang="ru-RU" sz="2000" b="1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1008270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486</TotalTime>
  <Words>909</Words>
  <Application>Microsoft Office PowerPoint</Application>
  <PresentationFormat>Экран (4:3)</PresentationFormat>
  <Paragraphs>133</Paragraphs>
  <Slides>18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Поток</vt:lpstr>
      <vt:lpstr>Презентация PowerPoint</vt:lpstr>
      <vt:lpstr>Презентация PowerPoint</vt:lpstr>
      <vt:lpstr>ЧТО ТАКОЕ СУ ДЖОК ТЕРАПИЯ?</vt:lpstr>
      <vt:lpstr>Презентация PowerPoint</vt:lpstr>
      <vt:lpstr>Пути реализации: </vt:lpstr>
      <vt:lpstr>Приемы Су Джок терапии:  </vt:lpstr>
      <vt:lpstr>Игры и упражнения по развитию мелкой моторики</vt:lpstr>
      <vt:lpstr>Массаж, самомассаж «ёжиком» в соответствии с текстом стихотворения</vt:lpstr>
      <vt:lpstr>Массаж  эластичным кольцом Су Джок </vt:lpstr>
      <vt:lpstr>Игры , направленные на обобщение и расширение словаря, развитие лексико-грамматического строя речи</vt:lpstr>
      <vt:lpstr>Игры, направленные на развитие ориентировки в пространстве и времени</vt:lpstr>
      <vt:lpstr>Использование Су – Джок шаров при совершенствовании навыков употребления предлогов</vt:lpstr>
      <vt:lpstr>Использование Су Джок массажёров при совершенствовании звукового анализа слов</vt:lpstr>
      <vt:lpstr>Использование Су – Джок шаров для слогового анализа слов</vt:lpstr>
      <vt:lpstr>Использование Су Джок шаров при автоматизации звуков</vt:lpstr>
      <vt:lpstr>Презентация PowerPoint</vt:lpstr>
      <vt:lpstr> Использование Су – Джок шаров для развития фонематического слуха и восприятия</vt:lpstr>
      <vt:lpstr> Составление цветовых комбинаций из шариков разного цвета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Света</dc:creator>
  <cp:lastModifiedBy>Инна</cp:lastModifiedBy>
  <cp:revision>52</cp:revision>
  <dcterms:created xsi:type="dcterms:W3CDTF">2017-12-04T11:00:19Z</dcterms:created>
  <dcterms:modified xsi:type="dcterms:W3CDTF">2020-08-23T13:09:21Z</dcterms:modified>
</cp:coreProperties>
</file>