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57" r:id="rId6"/>
    <p:sldId id="258" r:id="rId7"/>
    <p:sldId id="263" r:id="rId8"/>
    <p:sldId id="265" r:id="rId9"/>
    <p:sldId id="269" r:id="rId10"/>
    <p:sldId id="293" r:id="rId11"/>
    <p:sldId id="271" r:id="rId12"/>
    <p:sldId id="290" r:id="rId13"/>
    <p:sldId id="272" r:id="rId14"/>
    <p:sldId id="274" r:id="rId15"/>
    <p:sldId id="298" r:id="rId16"/>
    <p:sldId id="279" r:id="rId17"/>
    <p:sldId id="275" r:id="rId18"/>
    <p:sldId id="276" r:id="rId19"/>
    <p:sldId id="262" r:id="rId20"/>
    <p:sldId id="268" r:id="rId21"/>
    <p:sldId id="280" r:id="rId22"/>
    <p:sldId id="284" r:id="rId23"/>
    <p:sldId id="283" r:id="rId24"/>
    <p:sldId id="277" r:id="rId25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0"/>
            <a:ext cx="777240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155679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94956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9780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11340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09012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15079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886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65314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60483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588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0291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14678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5608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447D1-813D-4C7E-9B21-60DCC985709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A96A5-D4BC-4F44-9ADF-737D69DC8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116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5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624936" cy="309634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Компьютерные игры и упражнения как современное средство коррекции звукопроизношения.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509120"/>
            <a:ext cx="5032648" cy="19442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Подготовила: 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err="1" smtClean="0">
                <a:solidFill>
                  <a:srgbClr val="FFC000"/>
                </a:solidFill>
              </a:rPr>
              <a:t>Качинская</a:t>
            </a:r>
            <a:r>
              <a:rPr lang="ru-RU" dirty="0" smtClean="0">
                <a:solidFill>
                  <a:srgbClr val="FFC000"/>
                </a:solidFill>
              </a:rPr>
              <a:t> Е.А.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логопед школы-сад № 124</a:t>
            </a:r>
          </a:p>
        </p:txBody>
      </p:sp>
    </p:spTree>
    <p:extLst>
      <p:ext uri="{BB962C8B-B14F-4D97-AF65-F5344CB8AC3E}">
        <p14:creationId xmlns="" xmlns:p14="http://schemas.microsoft.com/office/powerpoint/2010/main" val="1728995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AD1C">
                    <a:lumMod val="20000"/>
                    <a:lumOff val="80000"/>
                  </a:srgbClr>
                </a:solidFill>
              </a:rPr>
              <a:t>                       «</a:t>
            </a:r>
            <a:r>
              <a:rPr lang="ru-RU" dirty="0">
                <a:solidFill>
                  <a:srgbClr val="FFAD1C">
                    <a:lumMod val="20000"/>
                    <a:lumOff val="80000"/>
                  </a:srgbClr>
                </a:solidFill>
              </a:rPr>
              <a:t>Дети-зрители»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8640960" cy="459143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solidFill>
                  <a:srgbClr val="00B050"/>
                </a:solidFill>
              </a:rPr>
              <a:t>Клиповое мышление  </a:t>
            </a:r>
            <a:r>
              <a:rPr lang="ru-RU" sz="2800" dirty="0"/>
              <a:t>– это  не  вина, не </a:t>
            </a:r>
            <a:r>
              <a:rPr lang="ru-RU" sz="2800" dirty="0" smtClean="0"/>
              <a:t>диагноз </a:t>
            </a:r>
            <a:br>
              <a:rPr lang="ru-RU" sz="2800" dirty="0" smtClean="0"/>
            </a:br>
            <a:r>
              <a:rPr lang="ru-RU" sz="2800" dirty="0" smtClean="0"/>
              <a:t>современных </a:t>
            </a:r>
            <a:r>
              <a:rPr lang="ru-RU" sz="2800" dirty="0"/>
              <a:t>школьников и дошкольников  - это </a:t>
            </a:r>
            <a:r>
              <a:rPr lang="ru-RU" sz="2800" dirty="0" smtClean="0"/>
              <a:t>их </a:t>
            </a:r>
            <a:r>
              <a:rPr lang="ru-RU" sz="2800" b="1" dirty="0" smtClean="0">
                <a:solidFill>
                  <a:srgbClr val="00B050"/>
                </a:solidFill>
              </a:rPr>
              <a:t>существенная </a:t>
            </a:r>
            <a:r>
              <a:rPr lang="ru-RU" sz="2800" b="1" dirty="0">
                <a:solidFill>
                  <a:srgbClr val="00B050"/>
                </a:solidFill>
              </a:rPr>
              <a:t>особенность</a:t>
            </a:r>
            <a:r>
              <a:rPr lang="ru-RU" sz="2800" dirty="0"/>
              <a:t>, у которой есть свои плюсы и </a:t>
            </a:r>
            <a:r>
              <a:rPr lang="ru-RU" sz="2800" dirty="0" smtClean="0"/>
              <a:t>минусы.</a:t>
            </a:r>
            <a:r>
              <a:rPr lang="en-US" sz="2800" dirty="0" smtClean="0"/>
              <a:t> </a:t>
            </a:r>
            <a:r>
              <a:rPr lang="ru-RU" sz="2800" dirty="0" smtClean="0"/>
              <a:t>Это сработавший механизм адаптации мозга в условиях цифровой реальности и информационной перенасыщенности.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0322161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0"/>
            <a:ext cx="5292080" cy="290237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780928"/>
            <a:ext cx="8208912" cy="394335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/>
              <a:t>Педагогам </a:t>
            </a:r>
            <a:r>
              <a:rPr lang="ru-RU" sz="2800" dirty="0"/>
              <a:t>необходимо учитывать  этот  факт и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не </a:t>
            </a:r>
            <a:r>
              <a:rPr lang="ru-RU" sz="2800" dirty="0"/>
              <a:t>бороться с клиповым мышлением,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 </a:t>
            </a:r>
            <a:r>
              <a:rPr lang="ru-RU" sz="2800" dirty="0"/>
              <a:t>использовать его особенности для организации эффективного процесса обучения.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938887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Плюсы клипового мышления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Защищает мозг от перегрузки, фильтруя интенсивный поток информации и разбивая ее на небольшие фрагменты.</a:t>
            </a:r>
          </a:p>
          <a:p>
            <a:r>
              <a:rPr lang="ru-RU" dirty="0" smtClean="0"/>
              <a:t>Развивает многозадачность: одновременное вовлечение в различные </a:t>
            </a:r>
            <a:r>
              <a:rPr lang="ru-RU" smtClean="0"/>
              <a:t>виды деятельности. </a:t>
            </a:r>
            <a:endParaRPr lang="ru-RU" dirty="0" smtClean="0"/>
          </a:p>
          <a:p>
            <a:r>
              <a:rPr lang="ru-RU" dirty="0" smtClean="0"/>
              <a:t>Ускоряет реакцию: люди с клиповым мышлением быстрее реагируют на любые внешние стимулы.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</a:t>
            </a:r>
            <a:r>
              <a:rPr lang="ru-RU" dirty="0"/>
              <a:t>эффективного процесса обучения.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179512" y="2348880"/>
            <a:ext cx="4118992" cy="3777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ерестраивать </a:t>
            </a:r>
            <a:r>
              <a:rPr lang="ru-RU" dirty="0"/>
              <a:t>учебный материал так, чтобы он цеплял внимание детей и удерживал его — за счет интересных видео, ярких иллюстраций и интерактивных игр. 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648200" y="2348880"/>
            <a:ext cx="4244280" cy="3777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</a:t>
            </a:r>
            <a:r>
              <a:rPr lang="ru-RU" dirty="0" smtClean="0"/>
              <a:t>спользовать </a:t>
            </a:r>
            <a:r>
              <a:rPr lang="ru-RU" dirty="0"/>
              <a:t>склонность к многозадачности: переключаться между разными форматами подачи материала и видами </a:t>
            </a:r>
            <a:r>
              <a:rPr lang="ru-RU" dirty="0" smtClean="0"/>
              <a:t>деятельности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6419329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</a:t>
            </a:r>
            <a:r>
              <a:rPr lang="ru-RU" dirty="0" smtClean="0"/>
              <a:t>риёмы</a:t>
            </a:r>
            <a:endParaRPr lang="ru-RU" dirty="0"/>
          </a:p>
        </p:txBody>
      </p:sp>
      <p:sp>
        <p:nvSpPr>
          <p:cNvPr id="5" name="Line 253"/>
          <p:cNvSpPr>
            <a:spLocks noChangeShapeType="1"/>
          </p:cNvSpPr>
          <p:nvPr/>
        </p:nvSpPr>
        <p:spPr bwMode="gray">
          <a:xfrm>
            <a:off x="2362200" y="5133921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254"/>
          <p:cNvSpPr>
            <a:spLocks noChangeArrowheads="1"/>
          </p:cNvSpPr>
          <p:nvPr/>
        </p:nvSpPr>
        <p:spPr bwMode="gray">
          <a:xfrm rot="3419336">
            <a:off x="2078037" y="4557659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Text Box 255"/>
          <p:cNvSpPr txBox="1">
            <a:spLocks noChangeArrowheads="1"/>
          </p:cNvSpPr>
          <p:nvPr/>
        </p:nvSpPr>
        <p:spPr bwMode="gray">
          <a:xfrm>
            <a:off x="2133600" y="46005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8" name="Line 256"/>
          <p:cNvSpPr>
            <a:spLocks noChangeShapeType="1"/>
          </p:cNvSpPr>
          <p:nvPr/>
        </p:nvSpPr>
        <p:spPr bwMode="gray">
          <a:xfrm>
            <a:off x="2362200" y="2619321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257"/>
          <p:cNvSpPr>
            <a:spLocks noChangeArrowheads="1"/>
          </p:cNvSpPr>
          <p:nvPr/>
        </p:nvSpPr>
        <p:spPr bwMode="gray">
          <a:xfrm rot="3419336">
            <a:off x="2078037" y="2043059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" name="Text Box 258"/>
          <p:cNvSpPr txBox="1">
            <a:spLocks noChangeArrowheads="1"/>
          </p:cNvSpPr>
          <p:nvPr/>
        </p:nvSpPr>
        <p:spPr bwMode="gray">
          <a:xfrm>
            <a:off x="2666666" y="2166648"/>
            <a:ext cx="562076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latin typeface="Arial" charset="0"/>
              </a:rPr>
              <a:t> </a:t>
            </a:r>
            <a:r>
              <a:rPr lang="ru-RU" sz="2000" dirty="0">
                <a:latin typeface="Arial" charset="0"/>
              </a:rPr>
              <a:t>фрагментарное представление информации</a:t>
            </a:r>
            <a:endParaRPr lang="en-US" sz="2000" dirty="0">
              <a:latin typeface="Arial" charset="0"/>
            </a:endParaRPr>
          </a:p>
        </p:txBody>
      </p:sp>
      <p:sp>
        <p:nvSpPr>
          <p:cNvPr id="11" name="Text Box 259"/>
          <p:cNvSpPr txBox="1">
            <a:spLocks noChangeArrowheads="1"/>
          </p:cNvSpPr>
          <p:nvPr/>
        </p:nvSpPr>
        <p:spPr bwMode="gray">
          <a:xfrm>
            <a:off x="2133600" y="20859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12" name="Line 260"/>
          <p:cNvSpPr>
            <a:spLocks noChangeShapeType="1"/>
          </p:cNvSpPr>
          <p:nvPr/>
        </p:nvSpPr>
        <p:spPr bwMode="gray">
          <a:xfrm>
            <a:off x="2362200" y="3457521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261"/>
          <p:cNvSpPr>
            <a:spLocks noChangeArrowheads="1"/>
          </p:cNvSpPr>
          <p:nvPr/>
        </p:nvSpPr>
        <p:spPr bwMode="gray">
          <a:xfrm rot="3419336">
            <a:off x="2078037" y="2881259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4" name="Text Box 262"/>
          <p:cNvSpPr txBox="1">
            <a:spLocks noChangeArrowheads="1"/>
          </p:cNvSpPr>
          <p:nvPr/>
        </p:nvSpPr>
        <p:spPr bwMode="gray">
          <a:xfrm>
            <a:off x="2133600" y="29241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15" name="Line 263"/>
          <p:cNvSpPr>
            <a:spLocks noChangeShapeType="1"/>
          </p:cNvSpPr>
          <p:nvPr/>
        </p:nvSpPr>
        <p:spPr bwMode="gray">
          <a:xfrm>
            <a:off x="2363788" y="4294134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264"/>
          <p:cNvSpPr>
            <a:spLocks noChangeArrowheads="1"/>
          </p:cNvSpPr>
          <p:nvPr/>
        </p:nvSpPr>
        <p:spPr bwMode="gray">
          <a:xfrm rot="3419336">
            <a:off x="2078037" y="3719459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7" name="Text Box 265"/>
          <p:cNvSpPr txBox="1">
            <a:spLocks noChangeArrowheads="1"/>
          </p:cNvSpPr>
          <p:nvPr/>
        </p:nvSpPr>
        <p:spPr bwMode="gray">
          <a:xfrm>
            <a:off x="2133600" y="37623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18" name="Line 266"/>
          <p:cNvSpPr>
            <a:spLocks noChangeShapeType="1"/>
          </p:cNvSpPr>
          <p:nvPr/>
        </p:nvSpPr>
        <p:spPr bwMode="gray">
          <a:xfrm>
            <a:off x="2362200" y="5994346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67"/>
          <p:cNvSpPr>
            <a:spLocks noChangeArrowheads="1"/>
          </p:cNvSpPr>
          <p:nvPr/>
        </p:nvSpPr>
        <p:spPr bwMode="ltGray">
          <a:xfrm rot="3419336">
            <a:off x="2078037" y="5418084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" name="Text Box 268"/>
          <p:cNvSpPr txBox="1">
            <a:spLocks noChangeArrowheads="1"/>
          </p:cNvSpPr>
          <p:nvPr/>
        </p:nvSpPr>
        <p:spPr bwMode="gray">
          <a:xfrm>
            <a:off x="2133600" y="546094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21" name="Text Box 269"/>
          <p:cNvSpPr txBox="1">
            <a:spLocks noChangeArrowheads="1"/>
          </p:cNvSpPr>
          <p:nvPr/>
        </p:nvSpPr>
        <p:spPr bwMode="gray">
          <a:xfrm>
            <a:off x="2777529" y="2955524"/>
            <a:ext cx="182678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dirty="0" smtClean="0">
                <a:latin typeface="Arial" charset="0"/>
              </a:rPr>
              <a:t>визуализация</a:t>
            </a:r>
            <a:endParaRPr lang="en-US" sz="2000" dirty="0">
              <a:latin typeface="Arial" charset="0"/>
            </a:endParaRPr>
          </a:p>
        </p:txBody>
      </p:sp>
      <p:sp>
        <p:nvSpPr>
          <p:cNvPr id="22" name="Text Box 270"/>
          <p:cNvSpPr txBox="1">
            <a:spLocks noChangeArrowheads="1"/>
          </p:cNvSpPr>
          <p:nvPr/>
        </p:nvSpPr>
        <p:spPr bwMode="gray">
          <a:xfrm>
            <a:off x="2810398" y="3798031"/>
            <a:ext cx="577301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dirty="0">
                <a:latin typeface="Arial" charset="0"/>
              </a:rPr>
              <a:t>э</a:t>
            </a:r>
            <a:r>
              <a:rPr lang="ru-RU" sz="2000" dirty="0" smtClean="0">
                <a:latin typeface="Arial" charset="0"/>
              </a:rPr>
              <a:t>моциональное насыщение</a:t>
            </a:r>
            <a:endParaRPr lang="en-US" sz="2000" dirty="0">
              <a:latin typeface="Arial" charset="0"/>
            </a:endParaRPr>
          </a:p>
        </p:txBody>
      </p:sp>
      <p:sp>
        <p:nvSpPr>
          <p:cNvPr id="23" name="Text Box 271"/>
          <p:cNvSpPr txBox="1">
            <a:spLocks noChangeArrowheads="1"/>
          </p:cNvSpPr>
          <p:nvPr/>
        </p:nvSpPr>
        <p:spPr bwMode="gray">
          <a:xfrm>
            <a:off x="2787756" y="4664020"/>
            <a:ext cx="262443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 eaLnBrk="0" hangingPunct="0"/>
            <a:r>
              <a:rPr lang="ru-RU" sz="2000" dirty="0">
                <a:solidFill>
                  <a:prstClr val="black"/>
                </a:solidFill>
                <a:latin typeface="Arial" charset="0"/>
              </a:rPr>
              <a:t>сюрпризный момент</a:t>
            </a:r>
            <a:endParaRPr lang="en-US" sz="20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31433" y="5522841"/>
            <a:ext cx="15327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поощрение</a:t>
            </a:r>
            <a:endParaRPr lang="en-US" sz="20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29819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496944" cy="2262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Оптимальное сочетание этих приёмов </a:t>
            </a:r>
          </a:p>
          <a:p>
            <a:pPr marL="0" indent="0" algn="ctr">
              <a:buNone/>
            </a:pPr>
            <a:r>
              <a:rPr lang="ru-RU" b="1" dirty="0" smtClean="0"/>
              <a:t>представлено в учебных компьютерных играх</a:t>
            </a:r>
          </a:p>
          <a:p>
            <a:pPr marL="0" indent="0" algn="ctr">
              <a:buNone/>
            </a:pPr>
            <a:r>
              <a:rPr lang="ru-RU" b="1" dirty="0" smtClean="0"/>
              <a:t>и упражнениях.</a:t>
            </a:r>
            <a:endParaRPr lang="ru-RU" b="1" dirty="0"/>
          </a:p>
        </p:txBody>
      </p:sp>
      <p:pic>
        <p:nvPicPr>
          <p:cNvPr id="6" name="Рисунок 5" descr="https://psy.systems/images/posts/6c3fd236a83b89d4161b351742d85622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96" y="3933056"/>
            <a:ext cx="5354024" cy="2744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0162407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Преимущества компьютерных коррекционных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16832"/>
            <a:ext cx="8964488" cy="4680520"/>
          </a:xfrm>
        </p:spPr>
        <p:txBody>
          <a:bodyPr>
            <a:normAutofit fontScale="62500" lnSpcReduction="20000"/>
          </a:bodyPr>
          <a:lstStyle/>
          <a:p>
            <a:r>
              <a:rPr lang="ru-RU" sz="4200" dirty="0" smtClean="0"/>
              <a:t>Длительность игры 2-3 минуты</a:t>
            </a:r>
          </a:p>
          <a:p>
            <a:r>
              <a:rPr lang="ru-RU" sz="4200" dirty="0"/>
              <a:t>Р</a:t>
            </a:r>
            <a:r>
              <a:rPr lang="ru-RU" sz="4200" dirty="0" smtClean="0"/>
              <a:t>ешение конкретной</a:t>
            </a:r>
            <a:r>
              <a:rPr lang="en-US" sz="4200" dirty="0" smtClean="0"/>
              <a:t> </a:t>
            </a:r>
            <a:r>
              <a:rPr lang="ru-RU" sz="4200" dirty="0" err="1" smtClean="0"/>
              <a:t>коррекционно</a:t>
            </a:r>
            <a:r>
              <a:rPr lang="ru-RU" sz="4200" dirty="0" smtClean="0"/>
              <a:t>- педагогической задачи</a:t>
            </a:r>
          </a:p>
          <a:p>
            <a:r>
              <a:rPr lang="ru-RU" sz="4200" dirty="0" smtClean="0"/>
              <a:t>Удерживает внимание детей </a:t>
            </a:r>
          </a:p>
          <a:p>
            <a:r>
              <a:rPr lang="ru-RU" sz="4200" dirty="0" smtClean="0"/>
              <a:t>Использование анимации делает коррекционный процесс эмоциональным и выразительным</a:t>
            </a:r>
          </a:p>
          <a:p>
            <a:r>
              <a:rPr lang="ru-RU" sz="4200" dirty="0" smtClean="0"/>
              <a:t>Дети получают одобрение не только от логопеда, но и со стороны компьютера в виде картинок-призов, сопровождающихся звуковым оформлением</a:t>
            </a:r>
          </a:p>
          <a:p>
            <a:r>
              <a:rPr lang="ru-RU" sz="4200" dirty="0" smtClean="0"/>
              <a:t>Использование при дистанционной работе, а также  в качестве домашнего задания.</a:t>
            </a:r>
          </a:p>
          <a:p>
            <a:pPr marL="0" indent="0">
              <a:buNone/>
            </a:pPr>
            <a:r>
              <a:rPr lang="ru-RU" dirty="0" smtClean="0"/>
              <a:t>       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5203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</a:t>
            </a:r>
            <a:r>
              <a:rPr lang="ru-RU" dirty="0"/>
              <a:t>компьютерных игр и упражнений.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96855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    </a:t>
            </a:r>
            <a:r>
              <a:rPr lang="ru-RU" sz="2800" dirty="0"/>
              <a:t>П</a:t>
            </a:r>
            <a:r>
              <a:rPr lang="ru-RU" sz="2800" dirty="0" smtClean="0"/>
              <a:t>ри </a:t>
            </a:r>
            <a:r>
              <a:rPr lang="ru-RU" sz="2800" dirty="0"/>
              <a:t>выполнении заданий компьютерной </a:t>
            </a:r>
            <a:r>
              <a:rPr lang="ru-RU" sz="2800" dirty="0" smtClean="0"/>
              <a:t>программы открываются </a:t>
            </a:r>
            <a:r>
              <a:rPr lang="ru-RU" sz="2800" dirty="0"/>
              <a:t>широкие возможности </a:t>
            </a:r>
            <a:r>
              <a:rPr lang="ru-RU" sz="2800" dirty="0" smtClean="0"/>
              <a:t>для координации работы </a:t>
            </a:r>
            <a:r>
              <a:rPr lang="ru-RU" sz="2800" dirty="0"/>
              <a:t>моторного, слухового и зрительного </a:t>
            </a:r>
            <a:r>
              <a:rPr lang="ru-RU" sz="2800" dirty="0" smtClean="0"/>
              <a:t>анализаторов.  В </a:t>
            </a:r>
            <a:r>
              <a:rPr lang="ru-RU" sz="2800" dirty="0"/>
              <a:t>частности, </a:t>
            </a:r>
            <a:r>
              <a:rPr lang="ru-RU" sz="2800" b="1" dirty="0">
                <a:solidFill>
                  <a:srgbClr val="00B050"/>
                </a:solidFill>
              </a:rPr>
              <a:t>визуализация</a:t>
            </a:r>
            <a:r>
              <a:rPr lang="ru-RU" sz="2800" dirty="0"/>
              <a:t> основных компонентов устной речи в виде доступных для ребёнка образов позволяет активизировать компенсаторные механизмы на основе зрительного восприятия.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12677840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</a:t>
            </a:r>
            <a:r>
              <a:rPr lang="ru-RU" dirty="0"/>
              <a:t>компьютерных игр и упражнений.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060848"/>
            <a:ext cx="8712968" cy="475252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/>
              <a:t>   </a:t>
            </a:r>
            <a:r>
              <a:rPr lang="ru-RU" sz="2800" dirty="0" smtClean="0"/>
              <a:t>Применение </a:t>
            </a:r>
            <a:r>
              <a:rPr lang="ru-RU" sz="2800" b="1" dirty="0">
                <a:solidFill>
                  <a:srgbClr val="00B050"/>
                </a:solidFill>
              </a:rPr>
              <a:t>компьютерных </a:t>
            </a:r>
            <a:r>
              <a:rPr lang="ru-RU" sz="2800" b="1" dirty="0" smtClean="0">
                <a:solidFill>
                  <a:srgbClr val="00B050"/>
                </a:solidFill>
              </a:rPr>
              <a:t>технологий</a:t>
            </a:r>
            <a:r>
              <a:rPr lang="ru-RU" sz="2800" dirty="0" smtClean="0"/>
              <a:t>, с </a:t>
            </a:r>
            <a:r>
              <a:rPr lang="ru-RU" sz="2800" dirty="0"/>
              <a:t>учётом </a:t>
            </a:r>
            <a:r>
              <a:rPr lang="ru-RU" sz="2800" dirty="0" smtClean="0"/>
              <a:t> хорошо развитого непроизвольного внимания школьников,  </a:t>
            </a:r>
            <a:r>
              <a:rPr lang="ru-RU" sz="2800" dirty="0"/>
              <a:t>становится особенно целесообразным, так как представляет информацию в привлекательной </a:t>
            </a:r>
            <a:r>
              <a:rPr lang="ru-RU" sz="2800" dirty="0" smtClean="0"/>
              <a:t>форме, </a:t>
            </a:r>
            <a:r>
              <a:rPr lang="ru-RU" sz="2800" dirty="0"/>
              <a:t>что не только ускоряет запоминание, но и делает его осмысленным и долговременным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6108438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488832" cy="1325764"/>
          </a:xfrm>
        </p:spPr>
        <p:txBody>
          <a:bodyPr>
            <a:noAutofit/>
          </a:bodyPr>
          <a:lstStyle/>
          <a:p>
            <a:r>
              <a:rPr lang="ru-RU" sz="2800" dirty="0"/>
              <a:t>Компьютер – это </a:t>
            </a:r>
            <a:r>
              <a:rPr lang="ru-RU" sz="2800" dirty="0" smtClean="0"/>
              <a:t>инструмент. </a:t>
            </a:r>
            <a:br>
              <a:rPr lang="ru-RU" sz="2800" dirty="0" smtClean="0"/>
            </a:br>
            <a:r>
              <a:rPr lang="ru-RU" sz="2800" dirty="0" smtClean="0"/>
              <a:t>Необходимо  </a:t>
            </a:r>
            <a:r>
              <a:rPr lang="ru-RU" sz="2800" dirty="0"/>
              <a:t>выполнять правила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по </a:t>
            </a:r>
            <a:r>
              <a:rPr lang="ru-RU" sz="2800" dirty="0"/>
              <a:t>его использованию.</a:t>
            </a:r>
          </a:p>
        </p:txBody>
      </p:sp>
      <p:sp>
        <p:nvSpPr>
          <p:cNvPr id="5" name="Oval 30"/>
          <p:cNvSpPr>
            <a:spLocks noChangeArrowheads="1"/>
          </p:cNvSpPr>
          <p:nvPr/>
        </p:nvSpPr>
        <p:spPr bwMode="gray">
          <a:xfrm>
            <a:off x="2760663" y="2710011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Oval 31"/>
          <p:cNvSpPr>
            <a:spLocks noChangeArrowheads="1"/>
          </p:cNvSpPr>
          <p:nvPr/>
        </p:nvSpPr>
        <p:spPr bwMode="gray">
          <a:xfrm>
            <a:off x="3254375" y="3189436"/>
            <a:ext cx="2749550" cy="2746375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gray">
          <a:xfrm>
            <a:off x="3675732" y="3848144"/>
            <a:ext cx="2120403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Игровые занятия </a:t>
            </a:r>
            <a:br>
              <a:rPr lang="ru-RU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за компьютером</a:t>
            </a:r>
            <a:endParaRPr lang="en-US" b="1" dirty="0">
              <a:solidFill>
                <a:srgbClr val="08080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" name="Text Box 33"/>
          <p:cNvSpPr txBox="1">
            <a:spLocks noChangeArrowheads="1"/>
          </p:cNvSpPr>
          <p:nvPr/>
        </p:nvSpPr>
        <p:spPr bwMode="gray">
          <a:xfrm>
            <a:off x="1542244" y="2347403"/>
            <a:ext cx="2633662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080808"/>
                </a:solidFill>
                <a:latin typeface="Arial" charset="0"/>
              </a:rPr>
              <a:t>6 - 7 лет</a:t>
            </a:r>
          </a:p>
          <a:p>
            <a:pPr eaLnBrk="0" hangingPunct="0"/>
            <a:r>
              <a:rPr lang="ru-RU" sz="2800" b="1" dirty="0" smtClean="0">
                <a:solidFill>
                  <a:srgbClr val="080808"/>
                </a:solidFill>
                <a:latin typeface="Arial" charset="0"/>
              </a:rPr>
              <a:t>8 - 10 лет</a:t>
            </a:r>
            <a:endParaRPr lang="en-US" sz="2800" dirty="0">
              <a:solidFill>
                <a:srgbClr val="080808"/>
              </a:solidFill>
              <a:latin typeface="Arial" charset="0"/>
            </a:endParaRP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gray">
          <a:xfrm>
            <a:off x="483155" y="4807203"/>
            <a:ext cx="2417074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080808"/>
                </a:solidFill>
                <a:latin typeface="Arial" charset="0"/>
              </a:rPr>
              <a:t>Вторник среда четверг</a:t>
            </a:r>
            <a:endParaRPr lang="en-US" sz="2800" dirty="0">
              <a:solidFill>
                <a:srgbClr val="080808"/>
              </a:solidFill>
              <a:latin typeface="Arial" charset="0"/>
            </a:endParaRPr>
          </a:p>
        </p:txBody>
      </p:sp>
      <p:sp>
        <p:nvSpPr>
          <p:cNvPr id="10" name="Text Box 35"/>
          <p:cNvSpPr txBox="1">
            <a:spLocks noChangeArrowheads="1"/>
          </p:cNvSpPr>
          <p:nvPr/>
        </p:nvSpPr>
        <p:spPr bwMode="gray">
          <a:xfrm>
            <a:off x="6689725" y="4937273"/>
            <a:ext cx="2363788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080808"/>
                </a:solidFill>
                <a:latin typeface="Arial" charset="0"/>
              </a:rPr>
              <a:t>15 минут</a:t>
            </a:r>
          </a:p>
          <a:p>
            <a:pPr eaLnBrk="0" hangingPunct="0"/>
            <a:r>
              <a:rPr lang="ru-RU" sz="2800" b="1" dirty="0" smtClean="0">
                <a:solidFill>
                  <a:srgbClr val="080808"/>
                </a:solidFill>
                <a:latin typeface="Arial" charset="0"/>
              </a:rPr>
              <a:t>20 минут</a:t>
            </a:r>
            <a:endParaRPr lang="en-US" sz="2800" dirty="0">
              <a:solidFill>
                <a:srgbClr val="080808"/>
              </a:solidFill>
              <a:latin typeface="Arial" charset="0"/>
            </a:endParaRPr>
          </a:p>
        </p:txBody>
      </p: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3797300" y="2184548"/>
            <a:ext cx="1631950" cy="1612900"/>
            <a:chOff x="437" y="1700"/>
            <a:chExt cx="1110" cy="1096"/>
          </a:xfrm>
        </p:grpSpPr>
        <p:grpSp>
          <p:nvGrpSpPr>
            <p:cNvPr id="12" name="Group 37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16" name="Oval 3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Oval 3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3" name="Group 40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14" name="Oval 41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Oval 42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8" name="Group 43"/>
          <p:cNvGrpSpPr>
            <a:grpSpLocks/>
          </p:cNvGrpSpPr>
          <p:nvPr/>
        </p:nvGrpSpPr>
        <p:grpSpPr bwMode="auto">
          <a:xfrm>
            <a:off x="2387600" y="4588023"/>
            <a:ext cx="1631950" cy="1612900"/>
            <a:chOff x="437" y="1700"/>
            <a:chExt cx="1110" cy="1096"/>
          </a:xfrm>
        </p:grpSpPr>
        <p:grpSp>
          <p:nvGrpSpPr>
            <p:cNvPr id="19" name="Group 44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23" name="Oval 4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Oval 4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47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21" name="Oval 48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Oval 49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5" name="Group 50"/>
          <p:cNvGrpSpPr>
            <a:grpSpLocks/>
          </p:cNvGrpSpPr>
          <p:nvPr/>
        </p:nvGrpSpPr>
        <p:grpSpPr bwMode="auto">
          <a:xfrm>
            <a:off x="5118100" y="4588023"/>
            <a:ext cx="1631950" cy="1612900"/>
            <a:chOff x="437" y="1700"/>
            <a:chExt cx="1110" cy="1096"/>
          </a:xfrm>
        </p:grpSpPr>
        <p:grpSp>
          <p:nvGrpSpPr>
            <p:cNvPr id="26" name="Group 51"/>
            <p:cNvGrpSpPr>
              <a:grpSpLocks/>
            </p:cNvGrpSpPr>
            <p:nvPr/>
          </p:nvGrpSpPr>
          <p:grpSpPr bwMode="auto">
            <a:xfrm>
              <a:off x="437" y="1700"/>
              <a:ext cx="1110" cy="1096"/>
              <a:chOff x="437" y="1700"/>
              <a:chExt cx="1110" cy="1096"/>
            </a:xfrm>
          </p:grpSpPr>
          <p:sp>
            <p:nvSpPr>
              <p:cNvPr id="30" name="Oval 52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chemeClr val="hlink">
                  <a:alpha val="10001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Oval 53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7" name="Group 54"/>
            <p:cNvGrpSpPr>
              <a:grpSpLocks/>
            </p:cNvGrpSpPr>
            <p:nvPr/>
          </p:nvGrpSpPr>
          <p:grpSpPr bwMode="auto">
            <a:xfrm>
              <a:off x="486" y="1748"/>
              <a:ext cx="1026" cy="1014"/>
              <a:chOff x="437" y="1700"/>
              <a:chExt cx="1110" cy="1096"/>
            </a:xfrm>
          </p:grpSpPr>
          <p:sp>
            <p:nvSpPr>
              <p:cNvPr id="28" name="Oval 55"/>
              <p:cNvSpPr>
                <a:spLocks noChangeArrowheads="1"/>
              </p:cNvSpPr>
              <p:nvPr/>
            </p:nvSpPr>
            <p:spPr bwMode="gray">
              <a:xfrm>
                <a:off x="437" y="1700"/>
                <a:ext cx="1110" cy="1096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" name="Oval 56"/>
              <p:cNvSpPr>
                <a:spLocks noChangeArrowheads="1"/>
              </p:cNvSpPr>
              <p:nvPr/>
            </p:nvSpPr>
            <p:spPr bwMode="gray">
              <a:xfrm>
                <a:off x="462" y="1725"/>
                <a:ext cx="1062" cy="1048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2" name="Group 57"/>
          <p:cNvGrpSpPr>
            <a:grpSpLocks/>
          </p:cNvGrpSpPr>
          <p:nvPr/>
        </p:nvGrpSpPr>
        <p:grpSpPr bwMode="auto">
          <a:xfrm>
            <a:off x="3871913" y="2235348"/>
            <a:ext cx="1466850" cy="1447800"/>
            <a:chOff x="708" y="2203"/>
            <a:chExt cx="751" cy="741"/>
          </a:xfrm>
        </p:grpSpPr>
        <p:sp>
          <p:nvSpPr>
            <p:cNvPr id="33" name="Oval 58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4" name="Picture 59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sp>
        <p:nvSpPr>
          <p:cNvPr id="35" name="Rectangle 60"/>
          <p:cNvSpPr>
            <a:spLocks noChangeArrowheads="1"/>
          </p:cNvSpPr>
          <p:nvPr/>
        </p:nvSpPr>
        <p:spPr bwMode="gray">
          <a:xfrm>
            <a:off x="3851920" y="2732126"/>
            <a:ext cx="149954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8F8F8"/>
                </a:solidFill>
                <a:latin typeface="Arial" charset="0"/>
              </a:rPr>
              <a:t>возраст</a:t>
            </a:r>
            <a:endParaRPr lang="en-US" sz="2000" b="1" dirty="0">
              <a:solidFill>
                <a:srgbClr val="F8F8F8"/>
              </a:solidFill>
              <a:latin typeface="Arial" charset="0"/>
            </a:endParaRPr>
          </a:p>
        </p:txBody>
      </p:sp>
      <p:grpSp>
        <p:nvGrpSpPr>
          <p:cNvPr id="36" name="Group 61"/>
          <p:cNvGrpSpPr>
            <a:grpSpLocks/>
          </p:cNvGrpSpPr>
          <p:nvPr/>
        </p:nvGrpSpPr>
        <p:grpSpPr bwMode="auto">
          <a:xfrm>
            <a:off x="2459038" y="4649936"/>
            <a:ext cx="1466850" cy="1447800"/>
            <a:chOff x="708" y="2203"/>
            <a:chExt cx="751" cy="741"/>
          </a:xfrm>
        </p:grpSpPr>
        <p:sp>
          <p:nvSpPr>
            <p:cNvPr id="37" name="Oval 62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8" name="Picture 63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sp>
        <p:nvSpPr>
          <p:cNvPr id="39" name="Rectangle 64"/>
          <p:cNvSpPr>
            <a:spLocks noChangeArrowheads="1"/>
          </p:cNvSpPr>
          <p:nvPr/>
        </p:nvSpPr>
        <p:spPr bwMode="gray">
          <a:xfrm>
            <a:off x="2339753" y="5180398"/>
            <a:ext cx="172129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8F8F8"/>
                </a:solidFill>
                <a:latin typeface="Arial" charset="0"/>
              </a:rPr>
              <a:t>дни</a:t>
            </a:r>
            <a:endParaRPr lang="en-US" sz="2000" b="1" dirty="0">
              <a:solidFill>
                <a:srgbClr val="F8F8F8"/>
              </a:solidFill>
              <a:latin typeface="Arial" charset="0"/>
            </a:endParaRPr>
          </a:p>
        </p:txBody>
      </p:sp>
      <p:grpSp>
        <p:nvGrpSpPr>
          <p:cNvPr id="40" name="Group 65"/>
          <p:cNvGrpSpPr>
            <a:grpSpLocks/>
          </p:cNvGrpSpPr>
          <p:nvPr/>
        </p:nvGrpSpPr>
        <p:grpSpPr bwMode="auto">
          <a:xfrm>
            <a:off x="5219700" y="4649936"/>
            <a:ext cx="1466850" cy="1447800"/>
            <a:chOff x="708" y="2203"/>
            <a:chExt cx="751" cy="741"/>
          </a:xfrm>
        </p:grpSpPr>
        <p:sp>
          <p:nvSpPr>
            <p:cNvPr id="41" name="Oval 66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shade val="31765"/>
                    <a:invGamma/>
                  </a:srgb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2" name="Picture 67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grpSp>
        <p:nvGrpSpPr>
          <p:cNvPr id="43" name="Group 68"/>
          <p:cNvGrpSpPr>
            <a:grpSpLocks/>
          </p:cNvGrpSpPr>
          <p:nvPr/>
        </p:nvGrpSpPr>
        <p:grpSpPr bwMode="auto">
          <a:xfrm>
            <a:off x="5202238" y="4649936"/>
            <a:ext cx="1466850" cy="1447800"/>
            <a:chOff x="708" y="2203"/>
            <a:chExt cx="751" cy="741"/>
          </a:xfrm>
        </p:grpSpPr>
        <p:sp>
          <p:nvSpPr>
            <p:cNvPr id="44" name="Oval 69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5" name="Picture 70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sp>
        <p:nvSpPr>
          <p:cNvPr id="46" name="Rectangle 71"/>
          <p:cNvSpPr>
            <a:spLocks noChangeArrowheads="1"/>
          </p:cNvSpPr>
          <p:nvPr/>
        </p:nvSpPr>
        <p:spPr bwMode="gray">
          <a:xfrm>
            <a:off x="5148065" y="5180398"/>
            <a:ext cx="156249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8F8F8"/>
                </a:solidFill>
                <a:latin typeface="Arial" charset="0"/>
              </a:rPr>
              <a:t>время</a:t>
            </a:r>
            <a:endParaRPr lang="en-US" sz="2000" b="1" dirty="0">
              <a:solidFill>
                <a:srgbClr val="F8F8F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3258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632848" cy="1728192"/>
          </a:xfrm>
        </p:spPr>
        <p:txBody>
          <a:bodyPr>
            <a:normAutofit/>
          </a:bodyPr>
          <a:lstStyle/>
          <a:p>
            <a:r>
              <a:rPr lang="ru-RU" dirty="0" smtClean="0"/>
              <a:t>Цифровое поколение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88840"/>
            <a:ext cx="8928992" cy="486916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/>
              <a:t>      Современное </a:t>
            </a:r>
            <a:r>
              <a:rPr lang="ru-RU" sz="2800" dirty="0"/>
              <a:t>поколение младших школьников является поколением «</a:t>
            </a:r>
            <a:r>
              <a:rPr lang="ru-RU" sz="2800" dirty="0" err="1"/>
              <a:t>Digital</a:t>
            </a:r>
            <a:r>
              <a:rPr lang="ru-RU" sz="2800" dirty="0"/>
              <a:t> </a:t>
            </a:r>
            <a:r>
              <a:rPr lang="ru-RU" sz="2800" dirty="0" err="1"/>
              <a:t>natives</a:t>
            </a:r>
            <a:r>
              <a:rPr lang="ru-RU" sz="2800" dirty="0"/>
              <a:t>» (цифровыми с рождения), оно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растет </a:t>
            </a:r>
            <a:r>
              <a:rPr lang="ru-RU" sz="2800" dirty="0"/>
              <a:t>под влиянием компьютеров и гаджетов , что порождает существенно иные, чем у «</a:t>
            </a:r>
            <a:r>
              <a:rPr lang="ru-RU" sz="2800" dirty="0" err="1"/>
              <a:t>Digital</a:t>
            </a:r>
            <a:r>
              <a:rPr lang="ru-RU" sz="2800" dirty="0"/>
              <a:t> </a:t>
            </a:r>
            <a:r>
              <a:rPr lang="ru-RU" sz="2800" dirty="0" err="1"/>
              <a:t>Immigrants</a:t>
            </a:r>
            <a:r>
              <a:rPr lang="ru-RU" sz="2800" dirty="0"/>
              <a:t>» (цифровых иммигрантов, детей XX века) типы мышления, мировосприятие, способы освоения информации. Специфика сознания этих детей более ориентирована на восприятие звуковых и визуальных образов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7683189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344816" cy="1143000"/>
          </a:xfrm>
        </p:spPr>
        <p:txBody>
          <a:bodyPr/>
          <a:lstStyle/>
          <a:p>
            <a:r>
              <a:rPr lang="ru-RU" dirty="0" smtClean="0"/>
              <a:t>Обязательное условие</a:t>
            </a:r>
            <a:endParaRPr lang="ru-RU" dirty="0"/>
          </a:p>
        </p:txBody>
      </p:sp>
      <p:pic>
        <p:nvPicPr>
          <p:cNvPr id="3" name="Picture 3" descr="light_shadow_m"/>
          <p:cNvPicPr>
            <a:picLocks noChangeAspect="1" noChangeArrowheads="1"/>
          </p:cNvPicPr>
          <p:nvPr/>
        </p:nvPicPr>
        <p:blipFill>
          <a:blip r:embed="rId2" cstate="print">
            <a:lum bright="-48000" contrast="-24000"/>
          </a:blip>
          <a:srcRect/>
          <a:stretch>
            <a:fillRect/>
          </a:stretch>
        </p:blipFill>
        <p:spPr bwMode="auto">
          <a:xfrm rot="18481136">
            <a:off x="1345407" y="4155554"/>
            <a:ext cx="3255962" cy="441325"/>
          </a:xfrm>
          <a:prstGeom prst="rect">
            <a:avLst/>
          </a:prstGeom>
          <a:noFill/>
        </p:spPr>
      </p:pic>
      <p:sp>
        <p:nvSpPr>
          <p:cNvPr id="4" name="Freeform 4"/>
          <p:cNvSpPr>
            <a:spLocks/>
          </p:cNvSpPr>
          <p:nvPr/>
        </p:nvSpPr>
        <p:spPr bwMode="gray">
          <a:xfrm>
            <a:off x="1887538" y="3386411"/>
            <a:ext cx="2097087" cy="2016125"/>
          </a:xfrm>
          <a:custGeom>
            <a:avLst/>
            <a:gdLst/>
            <a:ahLst/>
            <a:cxnLst>
              <a:cxn ang="0">
                <a:pos x="763" y="102"/>
              </a:cxn>
              <a:cxn ang="0">
                <a:pos x="1209" y="244"/>
              </a:cxn>
              <a:cxn ang="0">
                <a:pos x="1325" y="314"/>
              </a:cxn>
              <a:cxn ang="0">
                <a:pos x="843" y="267"/>
              </a:cxn>
              <a:cxn ang="0">
                <a:pos x="305" y="1479"/>
              </a:cxn>
              <a:cxn ang="0">
                <a:pos x="0" y="1303"/>
              </a:cxn>
              <a:cxn ang="0">
                <a:pos x="763" y="102"/>
              </a:cxn>
            </a:cxnLst>
            <a:rect l="0" t="0" r="r" b="b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shade val="0"/>
                  <a:invGamma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Freeform 5"/>
          <p:cNvSpPr>
            <a:spLocks/>
          </p:cNvSpPr>
          <p:nvPr/>
        </p:nvSpPr>
        <p:spPr bwMode="gray">
          <a:xfrm flipH="1">
            <a:off x="4979988" y="3432448"/>
            <a:ext cx="2097087" cy="2016125"/>
          </a:xfrm>
          <a:custGeom>
            <a:avLst/>
            <a:gdLst/>
            <a:ahLst/>
            <a:cxnLst>
              <a:cxn ang="0">
                <a:pos x="763" y="102"/>
              </a:cxn>
              <a:cxn ang="0">
                <a:pos x="1209" y="244"/>
              </a:cxn>
              <a:cxn ang="0">
                <a:pos x="1325" y="314"/>
              </a:cxn>
              <a:cxn ang="0">
                <a:pos x="843" y="267"/>
              </a:cxn>
              <a:cxn ang="0">
                <a:pos x="305" y="1479"/>
              </a:cxn>
              <a:cxn ang="0">
                <a:pos x="0" y="1303"/>
              </a:cxn>
              <a:cxn ang="0">
                <a:pos x="763" y="102"/>
              </a:cxn>
            </a:cxnLst>
            <a:rect l="0" t="0" r="r" b="b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shade val="0"/>
                  <a:invGamma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4202113" y="3381648"/>
            <a:ext cx="625475" cy="2103438"/>
            <a:chOff x="2687" y="1542"/>
            <a:chExt cx="398" cy="1542"/>
          </a:xfrm>
        </p:grpSpPr>
        <p:sp>
          <p:nvSpPr>
            <p:cNvPr id="7" name="Freeform 7"/>
            <p:cNvSpPr>
              <a:spLocks/>
            </p:cNvSpPr>
            <p:nvPr/>
          </p:nvSpPr>
          <p:spPr bwMode="gray">
            <a:xfrm>
              <a:off x="2687" y="1542"/>
              <a:ext cx="398" cy="1542"/>
            </a:xfrm>
            <a:custGeom>
              <a:avLst/>
              <a:gdLst/>
              <a:ahLst/>
              <a:cxnLst>
                <a:cxn ang="0">
                  <a:pos x="229" y="318"/>
                </a:cxn>
                <a:cxn ang="0">
                  <a:pos x="80" y="240"/>
                </a:cxn>
                <a:cxn ang="0">
                  <a:pos x="10" y="1542"/>
                </a:cxn>
                <a:cxn ang="0">
                  <a:pos x="362" y="1525"/>
                </a:cxn>
                <a:cxn ang="0">
                  <a:pos x="229" y="318"/>
                </a:cxn>
              </a:cxnLst>
              <a:rect l="0" t="0" r="r" b="b"/>
              <a:pathLst>
                <a:path w="398" h="1542">
                  <a:moveTo>
                    <a:pt x="229" y="318"/>
                  </a:moveTo>
                  <a:cubicBezTo>
                    <a:pt x="169" y="114"/>
                    <a:pt x="110" y="0"/>
                    <a:pt x="80" y="240"/>
                  </a:cubicBezTo>
                  <a:cubicBezTo>
                    <a:pt x="50" y="480"/>
                    <a:pt x="0" y="1379"/>
                    <a:pt x="10" y="1542"/>
                  </a:cubicBezTo>
                  <a:lnTo>
                    <a:pt x="362" y="1525"/>
                  </a:lnTo>
                  <a:cubicBezTo>
                    <a:pt x="398" y="1321"/>
                    <a:pt x="289" y="522"/>
                    <a:pt x="229" y="318"/>
                  </a:cubicBez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0"/>
                    <a:invGamma/>
                  </a:srgb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gray">
            <a:xfrm>
              <a:off x="2811" y="1889"/>
              <a:ext cx="34" cy="562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34" y="241"/>
                </a:cxn>
                <a:cxn ang="0">
                  <a:pos x="19" y="562"/>
                </a:cxn>
                <a:cxn ang="0">
                  <a:pos x="2" y="233"/>
                </a:cxn>
                <a:cxn ang="0">
                  <a:pos x="9" y="1"/>
                </a:cxn>
              </a:cxnLst>
              <a:rect l="0" t="0" r="r" b="b"/>
              <a:pathLst>
                <a:path w="34" h="562">
                  <a:moveTo>
                    <a:pt x="9" y="1"/>
                  </a:moveTo>
                  <a:cubicBezTo>
                    <a:pt x="14" y="2"/>
                    <a:pt x="32" y="148"/>
                    <a:pt x="34" y="241"/>
                  </a:cubicBezTo>
                  <a:cubicBezTo>
                    <a:pt x="29" y="338"/>
                    <a:pt x="14" y="562"/>
                    <a:pt x="19" y="562"/>
                  </a:cubicBezTo>
                  <a:cubicBezTo>
                    <a:pt x="13" y="561"/>
                    <a:pt x="4" y="326"/>
                    <a:pt x="2" y="233"/>
                  </a:cubicBezTo>
                  <a:cubicBezTo>
                    <a:pt x="0" y="140"/>
                    <a:pt x="4" y="0"/>
                    <a:pt x="9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chemeClr val="tx1"/>
                </a:gs>
                <a:gs pos="100000">
                  <a:srgbClr val="B2B2B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" name="Freeform 9"/>
          <p:cNvSpPr>
            <a:spLocks/>
          </p:cNvSpPr>
          <p:nvPr/>
        </p:nvSpPr>
        <p:spPr bwMode="gray">
          <a:xfrm>
            <a:off x="2386013" y="3616598"/>
            <a:ext cx="587375" cy="741363"/>
          </a:xfrm>
          <a:custGeom>
            <a:avLst/>
            <a:gdLst/>
            <a:ahLst/>
            <a:cxnLst>
              <a:cxn ang="0">
                <a:pos x="154" y="241"/>
              </a:cxn>
              <a:cxn ang="0">
                <a:pos x="366" y="9"/>
              </a:cxn>
              <a:cxn ang="0">
                <a:pos x="165" y="293"/>
              </a:cxn>
              <a:cxn ang="0">
                <a:pos x="60" y="507"/>
              </a:cxn>
              <a:cxn ang="0">
                <a:pos x="0" y="543"/>
              </a:cxn>
              <a:cxn ang="0">
                <a:pos x="154" y="241"/>
              </a:cxn>
            </a:cxnLst>
            <a:rect l="0" t="0" r="r" b="b"/>
            <a:pathLst>
              <a:path w="368" h="543">
                <a:moveTo>
                  <a:pt x="154" y="241"/>
                </a:moveTo>
                <a:cubicBezTo>
                  <a:pt x="224" y="129"/>
                  <a:pt x="364" y="0"/>
                  <a:pt x="366" y="9"/>
                </a:cubicBezTo>
                <a:cubicBezTo>
                  <a:pt x="368" y="18"/>
                  <a:pt x="216" y="210"/>
                  <a:pt x="165" y="293"/>
                </a:cubicBezTo>
                <a:cubicBezTo>
                  <a:pt x="103" y="394"/>
                  <a:pt x="97" y="449"/>
                  <a:pt x="60" y="507"/>
                </a:cubicBezTo>
                <a:lnTo>
                  <a:pt x="0" y="543"/>
                </a:lnTo>
                <a:cubicBezTo>
                  <a:pt x="16" y="499"/>
                  <a:pt x="122" y="304"/>
                  <a:pt x="154" y="241"/>
                </a:cubicBezTo>
                <a:close/>
              </a:path>
            </a:pathLst>
          </a:custGeom>
          <a:gradFill rotWithShape="1">
            <a:gsLst>
              <a:gs pos="0">
                <a:schemeClr val="tx1">
                  <a:alpha val="70000"/>
                </a:scheme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Freeform 10"/>
          <p:cNvSpPr>
            <a:spLocks/>
          </p:cNvSpPr>
          <p:nvPr/>
        </p:nvSpPr>
        <p:spPr bwMode="gray">
          <a:xfrm flipH="1">
            <a:off x="5995988" y="3732486"/>
            <a:ext cx="530225" cy="560387"/>
          </a:xfrm>
          <a:custGeom>
            <a:avLst/>
            <a:gdLst/>
            <a:ahLst/>
            <a:cxnLst>
              <a:cxn ang="0">
                <a:pos x="154" y="241"/>
              </a:cxn>
              <a:cxn ang="0">
                <a:pos x="366" y="9"/>
              </a:cxn>
              <a:cxn ang="0">
                <a:pos x="165" y="293"/>
              </a:cxn>
              <a:cxn ang="0">
                <a:pos x="60" y="507"/>
              </a:cxn>
              <a:cxn ang="0">
                <a:pos x="0" y="543"/>
              </a:cxn>
              <a:cxn ang="0">
                <a:pos x="154" y="241"/>
              </a:cxn>
            </a:cxnLst>
            <a:rect l="0" t="0" r="r" b="b"/>
            <a:pathLst>
              <a:path w="368" h="543">
                <a:moveTo>
                  <a:pt x="154" y="241"/>
                </a:moveTo>
                <a:cubicBezTo>
                  <a:pt x="224" y="129"/>
                  <a:pt x="364" y="0"/>
                  <a:pt x="366" y="9"/>
                </a:cubicBezTo>
                <a:cubicBezTo>
                  <a:pt x="368" y="18"/>
                  <a:pt x="216" y="210"/>
                  <a:pt x="165" y="293"/>
                </a:cubicBezTo>
                <a:cubicBezTo>
                  <a:pt x="103" y="394"/>
                  <a:pt x="97" y="449"/>
                  <a:pt x="60" y="507"/>
                </a:cubicBezTo>
                <a:lnTo>
                  <a:pt x="0" y="543"/>
                </a:lnTo>
                <a:cubicBezTo>
                  <a:pt x="16" y="499"/>
                  <a:pt x="122" y="304"/>
                  <a:pt x="154" y="241"/>
                </a:cubicBez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gray">
          <a:xfrm>
            <a:off x="990600" y="4783411"/>
            <a:ext cx="1749425" cy="17335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0"/>
                  <a:invGamma/>
                </a:srgbClr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gray">
          <a:xfrm>
            <a:off x="1065213" y="4862786"/>
            <a:ext cx="1595437" cy="1582737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26667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13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122363" y="4919936"/>
            <a:ext cx="1492250" cy="1457325"/>
          </a:xfrm>
          <a:prstGeom prst="rect">
            <a:avLst/>
          </a:prstGeom>
          <a:noFill/>
        </p:spPr>
      </p:pic>
      <p:sp>
        <p:nvSpPr>
          <p:cNvPr id="14" name="Oval 14"/>
          <p:cNvSpPr>
            <a:spLocks noChangeArrowheads="1"/>
          </p:cNvSpPr>
          <p:nvPr/>
        </p:nvSpPr>
        <p:spPr bwMode="gray">
          <a:xfrm>
            <a:off x="1122363" y="4919936"/>
            <a:ext cx="1482725" cy="1460500"/>
          </a:xfrm>
          <a:prstGeom prst="ellipse">
            <a:avLst/>
          </a:prstGeom>
          <a:gradFill rotWithShape="1">
            <a:gsLst>
              <a:gs pos="0">
                <a:srgbClr val="FFFF99">
                  <a:gamma/>
                  <a:shade val="26275"/>
                  <a:invGamma/>
                  <a:alpha val="89999"/>
                </a:srgbClr>
              </a:gs>
              <a:gs pos="50000">
                <a:srgbClr val="FFFF99">
                  <a:alpha val="45000"/>
                </a:srgbClr>
              </a:gs>
              <a:gs pos="100000">
                <a:srgbClr val="FFFF99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Freeform 15"/>
          <p:cNvSpPr>
            <a:spLocks/>
          </p:cNvSpPr>
          <p:nvPr/>
        </p:nvSpPr>
        <p:spPr bwMode="gray">
          <a:xfrm>
            <a:off x="1274763" y="4948511"/>
            <a:ext cx="1165225" cy="5080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FF99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gray">
          <a:xfrm>
            <a:off x="6083300" y="4783411"/>
            <a:ext cx="1747838" cy="17335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0"/>
                  <a:invGamma/>
                </a:srgbClr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gray">
          <a:xfrm>
            <a:off x="6156325" y="4862786"/>
            <a:ext cx="1597025" cy="1582737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26667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8" name="Picture 18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6215063" y="4919936"/>
            <a:ext cx="1490662" cy="1457325"/>
          </a:xfrm>
          <a:prstGeom prst="rect">
            <a:avLst/>
          </a:prstGeom>
          <a:noFill/>
        </p:spPr>
      </p:pic>
      <p:sp>
        <p:nvSpPr>
          <p:cNvPr id="19" name="Oval 19"/>
          <p:cNvSpPr>
            <a:spLocks noChangeArrowheads="1"/>
          </p:cNvSpPr>
          <p:nvPr/>
        </p:nvSpPr>
        <p:spPr bwMode="gray">
          <a:xfrm>
            <a:off x="6215063" y="4919936"/>
            <a:ext cx="1481137" cy="1460500"/>
          </a:xfrm>
          <a:prstGeom prst="ellipse">
            <a:avLst/>
          </a:prstGeom>
          <a:gradFill rotWithShape="1">
            <a:gsLst>
              <a:gs pos="0">
                <a:srgbClr val="CCCCFF">
                  <a:gamma/>
                  <a:shade val="26275"/>
                  <a:invGamma/>
                  <a:alpha val="89999"/>
                </a:srgbClr>
              </a:gs>
              <a:gs pos="50000">
                <a:srgbClr val="CCCCFF">
                  <a:alpha val="45000"/>
                </a:srgbClr>
              </a:gs>
              <a:gs pos="100000">
                <a:srgbClr val="CCCC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Freeform 20"/>
          <p:cNvSpPr>
            <a:spLocks/>
          </p:cNvSpPr>
          <p:nvPr/>
        </p:nvSpPr>
        <p:spPr bwMode="gray">
          <a:xfrm>
            <a:off x="6367463" y="4948511"/>
            <a:ext cx="1163637" cy="5080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CCCCFF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1" name="Group 21"/>
          <p:cNvGrpSpPr>
            <a:grpSpLocks/>
          </p:cNvGrpSpPr>
          <p:nvPr/>
        </p:nvGrpSpPr>
        <p:grpSpPr bwMode="auto">
          <a:xfrm rot="-1297425" flipH="1" flipV="1">
            <a:off x="6327775" y="6059761"/>
            <a:ext cx="1293813" cy="309562"/>
            <a:chOff x="2532" y="1051"/>
            <a:chExt cx="893" cy="246"/>
          </a:xfrm>
        </p:grpSpPr>
        <p:grpSp>
          <p:nvGrpSpPr>
            <p:cNvPr id="22" name="Group 22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8" name="AutoShape 2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" name="AutoShape 2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" name="AutoShape 2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AutoShape 2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3" name="Group 27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4" name="AutoShape 2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AutoShape 2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AutoShape 3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" name="AutoShape 3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2" name="Oval 32"/>
          <p:cNvSpPr>
            <a:spLocks noChangeArrowheads="1"/>
          </p:cNvSpPr>
          <p:nvPr/>
        </p:nvSpPr>
        <p:spPr bwMode="gray">
          <a:xfrm>
            <a:off x="3611563" y="4783411"/>
            <a:ext cx="1747837" cy="17335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0"/>
                  <a:invGamma/>
                </a:srgbClr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gray">
          <a:xfrm>
            <a:off x="3684588" y="4862786"/>
            <a:ext cx="1597025" cy="1582737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26667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" name="Picture 34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743325" y="4919936"/>
            <a:ext cx="1490663" cy="1457325"/>
          </a:xfrm>
          <a:prstGeom prst="rect">
            <a:avLst/>
          </a:prstGeom>
          <a:noFill/>
        </p:spPr>
      </p:pic>
      <p:sp>
        <p:nvSpPr>
          <p:cNvPr id="35" name="Oval 35"/>
          <p:cNvSpPr>
            <a:spLocks noChangeArrowheads="1"/>
          </p:cNvSpPr>
          <p:nvPr/>
        </p:nvSpPr>
        <p:spPr bwMode="gray">
          <a:xfrm>
            <a:off x="3743325" y="4919936"/>
            <a:ext cx="1481138" cy="1460500"/>
          </a:xfrm>
          <a:prstGeom prst="ellipse">
            <a:avLst/>
          </a:prstGeom>
          <a:gradFill rotWithShape="1">
            <a:gsLst>
              <a:gs pos="0">
                <a:srgbClr val="99FFCC">
                  <a:gamma/>
                  <a:shade val="26275"/>
                  <a:invGamma/>
                  <a:alpha val="89999"/>
                </a:srgbClr>
              </a:gs>
              <a:gs pos="50000">
                <a:srgbClr val="99FFCC">
                  <a:alpha val="45000"/>
                </a:srgbClr>
              </a:gs>
              <a:gs pos="100000">
                <a:srgbClr val="99FFCC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Freeform 36"/>
          <p:cNvSpPr>
            <a:spLocks/>
          </p:cNvSpPr>
          <p:nvPr/>
        </p:nvSpPr>
        <p:spPr bwMode="gray">
          <a:xfrm>
            <a:off x="3895725" y="4948511"/>
            <a:ext cx="1163638" cy="5080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99FFCC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7" name="Group 37"/>
          <p:cNvGrpSpPr>
            <a:grpSpLocks/>
          </p:cNvGrpSpPr>
          <p:nvPr/>
        </p:nvGrpSpPr>
        <p:grpSpPr bwMode="auto">
          <a:xfrm rot="-1297425" flipH="1" flipV="1">
            <a:off x="3856038" y="6059761"/>
            <a:ext cx="1293812" cy="309562"/>
            <a:chOff x="2532" y="1051"/>
            <a:chExt cx="893" cy="246"/>
          </a:xfrm>
        </p:grpSpPr>
        <p:grpSp>
          <p:nvGrpSpPr>
            <p:cNvPr id="38" name="Group 38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44" name="AutoShape 3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5" name="AutoShape 4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" name="AutoShape 4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" name="AutoShape 4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9" name="Group 43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40" name="AutoShape 4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" name="AutoShape 4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" name="AutoShape 4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AutoShape 4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48" name="Picture 48" descr="light_shadow_m"/>
          <p:cNvPicPr>
            <a:picLocks noChangeAspect="1" noChangeArrowheads="1"/>
          </p:cNvPicPr>
          <p:nvPr/>
        </p:nvPicPr>
        <p:blipFill>
          <a:blip r:embed="rId2" cstate="print">
            <a:lum bright="-48000" contrast="-24000"/>
          </a:blip>
          <a:srcRect/>
          <a:stretch>
            <a:fillRect/>
          </a:stretch>
        </p:blipFill>
        <p:spPr bwMode="auto">
          <a:xfrm rot="3050435">
            <a:off x="4368007" y="4155554"/>
            <a:ext cx="3255962" cy="441325"/>
          </a:xfrm>
          <a:prstGeom prst="rect">
            <a:avLst/>
          </a:prstGeom>
          <a:noFill/>
        </p:spPr>
      </p:pic>
      <p:sp>
        <p:nvSpPr>
          <p:cNvPr id="49" name="Rectangle 49"/>
          <p:cNvSpPr>
            <a:spLocks noChangeArrowheads="1"/>
          </p:cNvSpPr>
          <p:nvPr/>
        </p:nvSpPr>
        <p:spPr bwMode="black">
          <a:xfrm>
            <a:off x="3459624" y="5324475"/>
            <a:ext cx="2124749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1C1C1C"/>
                </a:solidFill>
                <a:latin typeface="Arial" charset="0"/>
              </a:rPr>
              <a:t>Зажмурь-поморгай</a:t>
            </a:r>
            <a:endParaRPr lang="en-US" sz="1600" b="1" dirty="0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50" name="Rectangle 50"/>
          <p:cNvSpPr>
            <a:spLocks noChangeArrowheads="1"/>
          </p:cNvSpPr>
          <p:nvPr/>
        </p:nvSpPr>
        <p:spPr bwMode="black">
          <a:xfrm>
            <a:off x="668253" y="5313474"/>
            <a:ext cx="2399477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1C1C1C"/>
                </a:solidFill>
                <a:latin typeface="Arial" charset="0"/>
              </a:rPr>
              <a:t>С </a:t>
            </a:r>
            <a:r>
              <a:rPr lang="ru-RU" sz="1600" b="1" dirty="0">
                <a:solidFill>
                  <a:srgbClr val="1C1C1C"/>
                </a:solidFill>
                <a:latin typeface="Arial" charset="0"/>
              </a:rPr>
              <a:t>носика на </a:t>
            </a:r>
            <a:r>
              <a:rPr lang="ru-RU" sz="1600" b="1" dirty="0" smtClean="0">
                <a:solidFill>
                  <a:srgbClr val="1C1C1C"/>
                </a:solidFill>
                <a:latin typeface="Arial" charset="0"/>
              </a:rPr>
              <a:t>объект</a:t>
            </a:r>
            <a:endParaRPr lang="en-US" sz="1600" b="1" dirty="0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51" name="Rectangle 51"/>
          <p:cNvSpPr>
            <a:spLocks noChangeArrowheads="1"/>
          </p:cNvSpPr>
          <p:nvPr/>
        </p:nvSpPr>
        <p:spPr bwMode="black">
          <a:xfrm>
            <a:off x="6011592" y="5324475"/>
            <a:ext cx="197381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1C1C1C"/>
                </a:solidFill>
                <a:latin typeface="Arial" charset="0"/>
              </a:rPr>
              <a:t>Шкала координат</a:t>
            </a:r>
            <a:endParaRPr lang="en-US" sz="1600" b="1" dirty="0">
              <a:solidFill>
                <a:srgbClr val="1C1C1C"/>
              </a:solidFill>
              <a:latin typeface="Arial" charset="0"/>
            </a:endParaRPr>
          </a:p>
        </p:txBody>
      </p:sp>
      <p:grpSp>
        <p:nvGrpSpPr>
          <p:cNvPr id="53" name="Group 53"/>
          <p:cNvGrpSpPr>
            <a:grpSpLocks/>
          </p:cNvGrpSpPr>
          <p:nvPr/>
        </p:nvGrpSpPr>
        <p:grpSpPr bwMode="auto">
          <a:xfrm rot="-1297425" flipH="1" flipV="1">
            <a:off x="1223963" y="6059761"/>
            <a:ext cx="1293812" cy="309562"/>
            <a:chOff x="2532" y="1051"/>
            <a:chExt cx="893" cy="246"/>
          </a:xfrm>
        </p:grpSpPr>
        <p:grpSp>
          <p:nvGrpSpPr>
            <p:cNvPr id="54" name="Group 54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60" name="AutoShape 55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" name="AutoShape 56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" name="AutoShape 57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3" name="AutoShape 58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5" name="Group 59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56" name="AutoShape 60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7" name="AutoShape 61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8" name="AutoShape 62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9" name="AutoShape 63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64" name="Group 64"/>
          <p:cNvGrpSpPr>
            <a:grpSpLocks/>
          </p:cNvGrpSpPr>
          <p:nvPr/>
        </p:nvGrpSpPr>
        <p:grpSpPr bwMode="auto">
          <a:xfrm>
            <a:off x="2286000" y="2060848"/>
            <a:ext cx="4267200" cy="617538"/>
            <a:chOff x="1440" y="924"/>
            <a:chExt cx="2688" cy="389"/>
          </a:xfrm>
        </p:grpSpPr>
        <p:grpSp>
          <p:nvGrpSpPr>
            <p:cNvPr id="65" name="Group 65"/>
            <p:cNvGrpSpPr>
              <a:grpSpLocks/>
            </p:cNvGrpSpPr>
            <p:nvPr/>
          </p:nvGrpSpPr>
          <p:grpSpPr bwMode="auto">
            <a:xfrm>
              <a:off x="1440" y="924"/>
              <a:ext cx="2688" cy="389"/>
              <a:chOff x="1596" y="1167"/>
              <a:chExt cx="2448" cy="389"/>
            </a:xfrm>
          </p:grpSpPr>
          <p:sp>
            <p:nvSpPr>
              <p:cNvPr id="67" name="AutoShape 66"/>
              <p:cNvSpPr>
                <a:spLocks noChangeArrowheads="1"/>
              </p:cNvSpPr>
              <p:nvPr/>
            </p:nvSpPr>
            <p:spPr bwMode="gray">
              <a:xfrm>
                <a:off x="1596" y="1167"/>
                <a:ext cx="2448" cy="38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tint val="33725"/>
                      <a:invGamma/>
                    </a:schemeClr>
                  </a:gs>
                  <a:gs pos="50000">
                    <a:schemeClr val="tx2">
                      <a:alpha val="89999"/>
                    </a:schemeClr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8" name="AutoShape 67"/>
              <p:cNvSpPr>
                <a:spLocks noChangeArrowheads="1"/>
              </p:cNvSpPr>
              <p:nvPr/>
            </p:nvSpPr>
            <p:spPr bwMode="gray">
              <a:xfrm>
                <a:off x="1632" y="1200"/>
                <a:ext cx="2371" cy="3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89999"/>
                    </a:schemeClr>
                  </a:gs>
                  <a:gs pos="5000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89999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6" name="Rectangle 68"/>
            <p:cNvSpPr>
              <a:spLocks noChangeArrowheads="1"/>
            </p:cNvSpPr>
            <p:nvPr/>
          </p:nvSpPr>
          <p:spPr bwMode="auto">
            <a:xfrm>
              <a:off x="1662" y="1047"/>
              <a:ext cx="2241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ru-RU" b="1" dirty="0" smtClean="0">
                  <a:latin typeface="Arial" charset="0"/>
                </a:rPr>
                <a:t>Гимнастика для </a:t>
              </a:r>
              <a:r>
                <a:rPr lang="ru-RU" b="1" dirty="0">
                  <a:latin typeface="Arial" charset="0"/>
                </a:rPr>
                <a:t>г</a:t>
              </a:r>
              <a:r>
                <a:rPr lang="ru-RU" b="1" dirty="0" smtClean="0">
                  <a:latin typeface="Arial" charset="0"/>
                </a:rPr>
                <a:t>лаз</a:t>
              </a:r>
              <a:endParaRPr lang="en-US" b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959788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8123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Компьютерные упражнения </a:t>
            </a:r>
            <a:br>
              <a:rPr lang="ru-RU" dirty="0" smtClean="0"/>
            </a:br>
            <a:r>
              <a:rPr lang="ru-RU" dirty="0" smtClean="0"/>
              <a:t>на этапах коррекционной работы.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8712968" cy="4525963"/>
          </a:xfrm>
        </p:spPr>
        <p:txBody>
          <a:bodyPr>
            <a:normAutofit/>
          </a:bodyPr>
          <a:lstStyle/>
          <a:p>
            <a:pPr marL="571500" indent="-571500" algn="ctr">
              <a:buNone/>
            </a:pPr>
            <a:endParaRPr lang="ru-RU" sz="2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800" dirty="0" smtClean="0"/>
              <a:t>Компьютерные игры  и упражнения возможно использовать на всех этапах коррекционной логопедической работы. </a:t>
            </a:r>
          </a:p>
          <a:p>
            <a:pPr marL="0" indent="0">
              <a:buNone/>
            </a:pPr>
            <a:r>
              <a:rPr lang="ru-RU" sz="2800" dirty="0" smtClean="0"/>
              <a:t>Они помогут развить речевое дыхание, слуховое внимание, фонематическое восприятие, провести артикуляционную гимнастику, постановку и автоматизацию звуков и введение их в речь.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380915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err="1" smtClean="0"/>
              <a:t>Интернетресурсы</a:t>
            </a:r>
            <a:r>
              <a:rPr lang="ru-RU" sz="3600" dirty="0" smtClean="0"/>
              <a:t> </a:t>
            </a:r>
            <a:r>
              <a:rPr lang="ru-RU" sz="3600" dirty="0"/>
              <a:t>с логопедическими онлайн-играми:</a:t>
            </a: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 smtClean="0"/>
              <a:t>•</a:t>
            </a:r>
            <a:r>
              <a:rPr lang="en-US" sz="2600" dirty="0" smtClean="0"/>
              <a:t>https://mersibo.ru/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•</a:t>
            </a:r>
            <a:r>
              <a:rPr lang="en-US" sz="2600" dirty="0" smtClean="0"/>
              <a:t>https://www.logozavr.ru/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•</a:t>
            </a:r>
            <a:r>
              <a:rPr lang="en-US" sz="2600" dirty="0" smtClean="0"/>
              <a:t>https://solnet.ee/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•</a:t>
            </a:r>
            <a:r>
              <a:rPr lang="en-US" sz="2600" dirty="0" smtClean="0"/>
              <a:t>http://www.detiseti.ru/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•</a:t>
            </a:r>
            <a:r>
              <a:rPr lang="en-US" sz="2600" dirty="0"/>
              <a:t>https://</a:t>
            </a:r>
            <a:r>
              <a:rPr lang="en-US" sz="2600" dirty="0" smtClean="0"/>
              <a:t>vk.com/logopedexpertonline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•</a:t>
            </a:r>
            <a:r>
              <a:rPr lang="en-US" sz="2600" dirty="0" smtClean="0"/>
              <a:t>http://www.nachalka.com/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•https://www.igraemsa.ru/</a:t>
            </a:r>
          </a:p>
          <a:p>
            <a:pPr marL="0" indent="0">
              <a:buNone/>
            </a:pPr>
            <a:r>
              <a:rPr lang="ru-RU" sz="2600" dirty="0" smtClean="0"/>
              <a:t>•</a:t>
            </a:r>
            <a:r>
              <a:rPr lang="en-US" sz="2600" dirty="0" smtClean="0"/>
              <a:t>https://www.youtube.com/channel/UCgJBURdLWGqVINoF6gwesAg</a:t>
            </a:r>
            <a:r>
              <a:rPr lang="ru-RU" sz="2600" dirty="0" smtClean="0"/>
              <a:t>  (логопед Вдовина Е.В.)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FFAD1C">
                    <a:lumMod val="50000"/>
                  </a:srgbClr>
                </a:solidFill>
              </a:rPr>
              <a:t>• </a:t>
            </a:r>
            <a:r>
              <a:rPr lang="en-US" sz="2600" dirty="0" smtClean="0"/>
              <a:t>https</a:t>
            </a:r>
            <a:r>
              <a:rPr lang="en-US" sz="2600" dirty="0"/>
              <a:t>://</a:t>
            </a:r>
            <a:r>
              <a:rPr lang="en-US" sz="2600" dirty="0" smtClean="0"/>
              <a:t>vk.com/logoped_online_ksu</a:t>
            </a:r>
            <a:endParaRPr lang="ru-RU" sz="2600" dirty="0" smtClean="0"/>
          </a:p>
          <a:p>
            <a:pPr marL="0" indent="0">
              <a:buNone/>
            </a:pPr>
            <a:endParaRPr lang="ru-RU" sz="26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92238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211144" cy="1143000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784976" cy="4525963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/>
              <a:t>    Компьютерные логопедические игры и упражнения должны </a:t>
            </a:r>
            <a:r>
              <a:rPr lang="ru-RU" sz="2800" dirty="0"/>
              <a:t>облегчить процесс коррекции и сделать его продуктивнее, повысить заинтересованность ребенка 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в </a:t>
            </a:r>
            <a:r>
              <a:rPr lang="ru-RU" sz="2800" dirty="0"/>
              <a:t>обучении. Но не нанося при этом вреда здоровью и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не </a:t>
            </a:r>
            <a:r>
              <a:rPr lang="ru-RU" sz="2800" dirty="0"/>
              <a:t>формируя зависимость от компьютера. Поэтому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логопеду </a:t>
            </a:r>
            <a:r>
              <a:rPr lang="ru-RU" sz="2800" dirty="0"/>
              <a:t>важно найти баланс между применением современных технологий и классических дидактических игр.</a:t>
            </a:r>
          </a:p>
        </p:txBody>
      </p:sp>
    </p:spTree>
    <p:extLst>
      <p:ext uri="{BB962C8B-B14F-4D97-AF65-F5344CB8AC3E}">
        <p14:creationId xmlns="" xmlns:p14="http://schemas.microsoft.com/office/powerpoint/2010/main" val="35785845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Интернетресурсы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https://</a:t>
            </a:r>
            <a:r>
              <a:rPr lang="en-US" sz="1800" dirty="0" smtClean="0"/>
              <a:t>presentation-creation.ru/powerpoint-templates/obrazovanie/731-shablon-prezentatsii-babochka-v-izumrudnom.html</a:t>
            </a:r>
            <a:endParaRPr lang="ru-RU" sz="1800" dirty="0" smtClean="0"/>
          </a:p>
          <a:p>
            <a:r>
              <a:rPr lang="en-US" sz="1800" dirty="0"/>
              <a:t>https://</a:t>
            </a:r>
            <a:r>
              <a:rPr lang="en-US" sz="1800" dirty="0" smtClean="0"/>
              <a:t>psy.systems/images/posts/6c3fd236a83b89d4161b351742d85622.jpg</a:t>
            </a:r>
            <a:endParaRPr lang="ru-RU" sz="1800" dirty="0" smtClean="0"/>
          </a:p>
          <a:p>
            <a:r>
              <a:rPr lang="en-US" sz="1800" dirty="0" smtClean="0"/>
              <a:t>https</a:t>
            </a:r>
            <a:r>
              <a:rPr lang="en-US" sz="1800" dirty="0"/>
              <a:t>://monocler.ru/klipovoe-myishlenie</a:t>
            </a:r>
            <a:r>
              <a:rPr lang="en-US" sz="1800" dirty="0" smtClean="0"/>
              <a:t>/</a:t>
            </a:r>
            <a:endParaRPr lang="ru-RU" sz="1800" dirty="0" smtClean="0"/>
          </a:p>
          <a:p>
            <a:r>
              <a:rPr lang="ru-RU" sz="1800" dirty="0" smtClean="0"/>
              <a:t>https</a:t>
            </a:r>
            <a:r>
              <a:rPr lang="ru-RU" sz="1800" dirty="0"/>
              <a:t>://mersibo.ru/</a:t>
            </a:r>
          </a:p>
          <a:p>
            <a:r>
              <a:rPr lang="ru-RU" sz="1800" dirty="0" smtClean="0"/>
              <a:t>https</a:t>
            </a:r>
            <a:r>
              <a:rPr lang="ru-RU" sz="1800" dirty="0"/>
              <a:t>://www.logozavr.ru/</a:t>
            </a:r>
          </a:p>
          <a:p>
            <a:r>
              <a:rPr lang="ru-RU" sz="1800" dirty="0" smtClean="0"/>
              <a:t>https</a:t>
            </a:r>
            <a:r>
              <a:rPr lang="ru-RU" sz="1800" dirty="0"/>
              <a:t>://solnet.ee/</a:t>
            </a:r>
          </a:p>
          <a:p>
            <a:r>
              <a:rPr lang="ru-RU" sz="1800" dirty="0" smtClean="0"/>
              <a:t>http</a:t>
            </a:r>
            <a:r>
              <a:rPr lang="ru-RU" sz="1800" dirty="0"/>
              <a:t>://www.detiseti.ru/</a:t>
            </a:r>
          </a:p>
          <a:p>
            <a:r>
              <a:rPr lang="ru-RU" sz="1800" dirty="0" smtClean="0"/>
              <a:t>http</a:t>
            </a:r>
            <a:r>
              <a:rPr lang="ru-RU" sz="1800" dirty="0"/>
              <a:t>://www.nachalka.com/</a:t>
            </a:r>
          </a:p>
          <a:p>
            <a:r>
              <a:rPr lang="ru-RU" sz="1800" dirty="0" smtClean="0"/>
              <a:t>https</a:t>
            </a:r>
            <a:r>
              <a:rPr lang="ru-RU" sz="1800" dirty="0"/>
              <a:t>://www.igraemsa.ru/</a:t>
            </a:r>
          </a:p>
          <a:p>
            <a:r>
              <a:rPr lang="ru-RU" sz="1800" dirty="0" smtClean="0"/>
              <a:t>https</a:t>
            </a:r>
            <a:r>
              <a:rPr lang="ru-RU" sz="1800" dirty="0"/>
              <a:t>://www.youtube.com/channel/UCgJBURdLWGqVINoF6gwesAg  (логопед Вдовина Е.В</a:t>
            </a:r>
            <a:r>
              <a:rPr lang="ru-RU" sz="1800" dirty="0" smtClean="0"/>
              <a:t>.)</a:t>
            </a:r>
          </a:p>
          <a:p>
            <a:r>
              <a:rPr lang="en-US" sz="1800" dirty="0"/>
              <a:t>https://www.crushpixel.com/big-static20/preview4/set-monkey-boy-who-perform-3857704.jpg</a:t>
            </a: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6250827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632848" cy="1525474"/>
          </a:xfrm>
        </p:spPr>
        <p:txBody>
          <a:bodyPr>
            <a:noAutofit/>
          </a:bodyPr>
          <a:lstStyle/>
          <a:p>
            <a:r>
              <a:rPr lang="ru-RU" sz="3200" dirty="0"/>
              <a:t>О</a:t>
            </a:r>
            <a:r>
              <a:rPr lang="ru-RU" sz="3200" dirty="0" smtClean="0"/>
              <a:t>сновной </a:t>
            </a:r>
            <a:r>
              <a:rPr lang="ru-RU" sz="3200" dirty="0"/>
              <a:t>канал восприятия информации у детей, родившихся после 2000 года, – визуальный, а не вербальный. </a:t>
            </a:r>
          </a:p>
        </p:txBody>
      </p:sp>
      <p:sp>
        <p:nvSpPr>
          <p:cNvPr id="5" name="Oval 30"/>
          <p:cNvSpPr>
            <a:spLocks noChangeArrowheads="1"/>
          </p:cNvSpPr>
          <p:nvPr/>
        </p:nvSpPr>
        <p:spPr bwMode="gray">
          <a:xfrm>
            <a:off x="2760663" y="2710011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Oval 31"/>
          <p:cNvSpPr>
            <a:spLocks noChangeArrowheads="1"/>
          </p:cNvSpPr>
          <p:nvPr/>
        </p:nvSpPr>
        <p:spPr bwMode="gray">
          <a:xfrm>
            <a:off x="3254375" y="3189436"/>
            <a:ext cx="2749550" cy="2746375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gray">
          <a:xfrm>
            <a:off x="3494336" y="4214961"/>
            <a:ext cx="2376239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Каналы восприятия</a:t>
            </a:r>
            <a:endParaRPr lang="en-US" sz="2800" b="1" dirty="0">
              <a:solidFill>
                <a:srgbClr val="08080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gray">
          <a:xfrm>
            <a:off x="683568" y="5010364"/>
            <a:ext cx="2385069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b="1" dirty="0">
                <a:solidFill>
                  <a:srgbClr val="080808"/>
                </a:solidFill>
                <a:latin typeface="Arial" charset="0"/>
              </a:rPr>
              <a:t>в</a:t>
            </a:r>
            <a:r>
              <a:rPr lang="ru-RU" sz="2000" b="1" dirty="0" smtClean="0">
                <a:solidFill>
                  <a:srgbClr val="080808"/>
                </a:solidFill>
                <a:latin typeface="Arial" charset="0"/>
              </a:rPr>
              <a:t>изуальный </a:t>
            </a:r>
            <a:endParaRPr lang="en-US" sz="2000" dirty="0">
              <a:solidFill>
                <a:srgbClr val="080808"/>
              </a:solidFill>
              <a:latin typeface="Arial" charset="0"/>
            </a:endParaRPr>
          </a:p>
        </p:txBody>
      </p:sp>
      <p:sp>
        <p:nvSpPr>
          <p:cNvPr id="10" name="Text Box 35"/>
          <p:cNvSpPr txBox="1">
            <a:spLocks noChangeArrowheads="1"/>
          </p:cNvSpPr>
          <p:nvPr/>
        </p:nvSpPr>
        <p:spPr bwMode="gray">
          <a:xfrm>
            <a:off x="6738082" y="5112531"/>
            <a:ext cx="236378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000" b="1" dirty="0" smtClean="0">
                <a:solidFill>
                  <a:srgbClr val="080808"/>
                </a:solidFill>
                <a:latin typeface="Arial" charset="0"/>
              </a:rPr>
              <a:t>вербальный</a:t>
            </a:r>
            <a:endParaRPr lang="en-US" sz="2000" dirty="0">
              <a:solidFill>
                <a:srgbClr val="080808"/>
              </a:solidFill>
              <a:latin typeface="Arial" charset="0"/>
            </a:endParaRPr>
          </a:p>
        </p:txBody>
      </p:sp>
      <p:grpSp>
        <p:nvGrpSpPr>
          <p:cNvPr id="36" name="Group 61"/>
          <p:cNvGrpSpPr>
            <a:grpSpLocks/>
          </p:cNvGrpSpPr>
          <p:nvPr/>
        </p:nvGrpSpPr>
        <p:grpSpPr bwMode="auto">
          <a:xfrm>
            <a:off x="820076" y="2239335"/>
            <a:ext cx="2522140" cy="2687855"/>
            <a:chOff x="708" y="2203"/>
            <a:chExt cx="751" cy="741"/>
          </a:xfrm>
        </p:grpSpPr>
        <p:sp>
          <p:nvSpPr>
            <p:cNvPr id="37" name="Oval 62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8" name="Picture 63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  <p:grpSp>
        <p:nvGrpSpPr>
          <p:cNvPr id="43" name="Group 68"/>
          <p:cNvGrpSpPr>
            <a:grpSpLocks/>
          </p:cNvGrpSpPr>
          <p:nvPr/>
        </p:nvGrpSpPr>
        <p:grpSpPr bwMode="auto">
          <a:xfrm>
            <a:off x="6189662" y="4252651"/>
            <a:ext cx="808037" cy="859880"/>
            <a:chOff x="708" y="2203"/>
            <a:chExt cx="751" cy="741"/>
          </a:xfrm>
        </p:grpSpPr>
        <p:sp>
          <p:nvSpPr>
            <p:cNvPr id="44" name="Oval 69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5" name="Picture 70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708" y="2203"/>
              <a:ext cx="751" cy="644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686089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«Клиповое </a:t>
            </a:r>
            <a:r>
              <a:rPr lang="ru-RU" dirty="0"/>
              <a:t>мышление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88840"/>
            <a:ext cx="8928992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     </a:t>
            </a:r>
            <a:r>
              <a:rPr lang="ru-RU" sz="2400" dirty="0" smtClean="0"/>
              <a:t>Современные </a:t>
            </a:r>
            <a:r>
              <a:rPr lang="ru-RU" sz="2400" dirty="0"/>
              <a:t>дети «мыслят» картинками. Нажимать на кнопки гаджетов они научились раньше, чем ходить и говорить. Их мозг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 </a:t>
            </a:r>
            <a:r>
              <a:rPr lang="ru-RU" sz="2400" dirty="0"/>
              <a:t>самого раннего детства настраивается через зрительные анализаторы передавать информацию в те отделы коры мозга,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</a:t>
            </a:r>
            <a:r>
              <a:rPr lang="ru-RU" sz="2400" dirty="0"/>
              <a:t>которых происходит «расшифровка» и усвоение информации.  Психологи дали этому феномену название – «клиповое мышление». </a:t>
            </a:r>
          </a:p>
        </p:txBody>
      </p:sp>
    </p:spTree>
    <p:extLst>
      <p:ext uri="{BB962C8B-B14F-4D97-AF65-F5344CB8AC3E}">
        <p14:creationId xmlns="" xmlns:p14="http://schemas.microsoft.com/office/powerpoint/2010/main" val="22230538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«Клиповое мышление» </a:t>
            </a:r>
          </a:p>
        </p:txBody>
      </p:sp>
      <p:pic>
        <p:nvPicPr>
          <p:cNvPr id="3" name="Picture 3" descr="light_shadow_m"/>
          <p:cNvPicPr>
            <a:picLocks noChangeAspect="1" noChangeArrowheads="1"/>
          </p:cNvPicPr>
          <p:nvPr/>
        </p:nvPicPr>
        <p:blipFill>
          <a:blip r:embed="rId2" cstate="print">
            <a:lum bright="-48000" contrast="-24000"/>
          </a:blip>
          <a:srcRect/>
          <a:stretch>
            <a:fillRect/>
          </a:stretch>
        </p:blipFill>
        <p:spPr bwMode="auto">
          <a:xfrm rot="18481136">
            <a:off x="1345407" y="4155554"/>
            <a:ext cx="3255962" cy="441325"/>
          </a:xfrm>
          <a:prstGeom prst="rect">
            <a:avLst/>
          </a:prstGeom>
          <a:noFill/>
        </p:spPr>
      </p:pic>
      <p:sp>
        <p:nvSpPr>
          <p:cNvPr id="4" name="Freeform 4"/>
          <p:cNvSpPr>
            <a:spLocks/>
          </p:cNvSpPr>
          <p:nvPr/>
        </p:nvSpPr>
        <p:spPr bwMode="gray">
          <a:xfrm>
            <a:off x="1887538" y="3386411"/>
            <a:ext cx="2097087" cy="2016125"/>
          </a:xfrm>
          <a:custGeom>
            <a:avLst/>
            <a:gdLst/>
            <a:ahLst/>
            <a:cxnLst>
              <a:cxn ang="0">
                <a:pos x="763" y="102"/>
              </a:cxn>
              <a:cxn ang="0">
                <a:pos x="1209" y="244"/>
              </a:cxn>
              <a:cxn ang="0">
                <a:pos x="1325" y="314"/>
              </a:cxn>
              <a:cxn ang="0">
                <a:pos x="843" y="267"/>
              </a:cxn>
              <a:cxn ang="0">
                <a:pos x="305" y="1479"/>
              </a:cxn>
              <a:cxn ang="0">
                <a:pos x="0" y="1303"/>
              </a:cxn>
              <a:cxn ang="0">
                <a:pos x="763" y="102"/>
              </a:cxn>
            </a:cxnLst>
            <a:rect l="0" t="0" r="r" b="b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shade val="0"/>
                  <a:invGamma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Freeform 5"/>
          <p:cNvSpPr>
            <a:spLocks/>
          </p:cNvSpPr>
          <p:nvPr/>
        </p:nvSpPr>
        <p:spPr bwMode="gray">
          <a:xfrm flipH="1">
            <a:off x="4979988" y="3432448"/>
            <a:ext cx="2097087" cy="2016125"/>
          </a:xfrm>
          <a:custGeom>
            <a:avLst/>
            <a:gdLst/>
            <a:ahLst/>
            <a:cxnLst>
              <a:cxn ang="0">
                <a:pos x="763" y="102"/>
              </a:cxn>
              <a:cxn ang="0">
                <a:pos x="1209" y="244"/>
              </a:cxn>
              <a:cxn ang="0">
                <a:pos x="1325" y="314"/>
              </a:cxn>
              <a:cxn ang="0">
                <a:pos x="843" y="267"/>
              </a:cxn>
              <a:cxn ang="0">
                <a:pos x="305" y="1479"/>
              </a:cxn>
              <a:cxn ang="0">
                <a:pos x="0" y="1303"/>
              </a:cxn>
              <a:cxn ang="0">
                <a:pos x="763" y="102"/>
              </a:cxn>
            </a:cxnLst>
            <a:rect l="0" t="0" r="r" b="b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shade val="0"/>
                  <a:invGamma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4202113" y="3381648"/>
            <a:ext cx="625475" cy="2103438"/>
            <a:chOff x="2687" y="1542"/>
            <a:chExt cx="398" cy="1542"/>
          </a:xfrm>
        </p:grpSpPr>
        <p:sp>
          <p:nvSpPr>
            <p:cNvPr id="7" name="Freeform 7"/>
            <p:cNvSpPr>
              <a:spLocks/>
            </p:cNvSpPr>
            <p:nvPr/>
          </p:nvSpPr>
          <p:spPr bwMode="gray">
            <a:xfrm>
              <a:off x="2687" y="1542"/>
              <a:ext cx="398" cy="1542"/>
            </a:xfrm>
            <a:custGeom>
              <a:avLst/>
              <a:gdLst/>
              <a:ahLst/>
              <a:cxnLst>
                <a:cxn ang="0">
                  <a:pos x="229" y="318"/>
                </a:cxn>
                <a:cxn ang="0">
                  <a:pos x="80" y="240"/>
                </a:cxn>
                <a:cxn ang="0">
                  <a:pos x="10" y="1542"/>
                </a:cxn>
                <a:cxn ang="0">
                  <a:pos x="362" y="1525"/>
                </a:cxn>
                <a:cxn ang="0">
                  <a:pos x="229" y="318"/>
                </a:cxn>
              </a:cxnLst>
              <a:rect l="0" t="0" r="r" b="b"/>
              <a:pathLst>
                <a:path w="398" h="1542">
                  <a:moveTo>
                    <a:pt x="229" y="318"/>
                  </a:moveTo>
                  <a:cubicBezTo>
                    <a:pt x="169" y="114"/>
                    <a:pt x="110" y="0"/>
                    <a:pt x="80" y="240"/>
                  </a:cubicBezTo>
                  <a:cubicBezTo>
                    <a:pt x="50" y="480"/>
                    <a:pt x="0" y="1379"/>
                    <a:pt x="10" y="1542"/>
                  </a:cubicBezTo>
                  <a:lnTo>
                    <a:pt x="362" y="1525"/>
                  </a:lnTo>
                  <a:cubicBezTo>
                    <a:pt x="398" y="1321"/>
                    <a:pt x="289" y="522"/>
                    <a:pt x="229" y="318"/>
                  </a:cubicBez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0"/>
                    <a:invGamma/>
                  </a:srgb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gray">
            <a:xfrm>
              <a:off x="2811" y="1889"/>
              <a:ext cx="34" cy="562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34" y="241"/>
                </a:cxn>
                <a:cxn ang="0">
                  <a:pos x="19" y="562"/>
                </a:cxn>
                <a:cxn ang="0">
                  <a:pos x="2" y="233"/>
                </a:cxn>
                <a:cxn ang="0">
                  <a:pos x="9" y="1"/>
                </a:cxn>
              </a:cxnLst>
              <a:rect l="0" t="0" r="r" b="b"/>
              <a:pathLst>
                <a:path w="34" h="562">
                  <a:moveTo>
                    <a:pt x="9" y="1"/>
                  </a:moveTo>
                  <a:cubicBezTo>
                    <a:pt x="14" y="2"/>
                    <a:pt x="32" y="148"/>
                    <a:pt x="34" y="241"/>
                  </a:cubicBezTo>
                  <a:cubicBezTo>
                    <a:pt x="29" y="338"/>
                    <a:pt x="14" y="562"/>
                    <a:pt x="19" y="562"/>
                  </a:cubicBezTo>
                  <a:cubicBezTo>
                    <a:pt x="13" y="561"/>
                    <a:pt x="4" y="326"/>
                    <a:pt x="2" y="233"/>
                  </a:cubicBezTo>
                  <a:cubicBezTo>
                    <a:pt x="0" y="140"/>
                    <a:pt x="4" y="0"/>
                    <a:pt x="9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chemeClr val="tx1"/>
                </a:gs>
                <a:gs pos="100000">
                  <a:srgbClr val="B2B2B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" name="Freeform 9"/>
          <p:cNvSpPr>
            <a:spLocks/>
          </p:cNvSpPr>
          <p:nvPr/>
        </p:nvSpPr>
        <p:spPr bwMode="gray">
          <a:xfrm>
            <a:off x="2386013" y="3616598"/>
            <a:ext cx="587375" cy="741363"/>
          </a:xfrm>
          <a:custGeom>
            <a:avLst/>
            <a:gdLst/>
            <a:ahLst/>
            <a:cxnLst>
              <a:cxn ang="0">
                <a:pos x="154" y="241"/>
              </a:cxn>
              <a:cxn ang="0">
                <a:pos x="366" y="9"/>
              </a:cxn>
              <a:cxn ang="0">
                <a:pos x="165" y="293"/>
              </a:cxn>
              <a:cxn ang="0">
                <a:pos x="60" y="507"/>
              </a:cxn>
              <a:cxn ang="0">
                <a:pos x="0" y="543"/>
              </a:cxn>
              <a:cxn ang="0">
                <a:pos x="154" y="241"/>
              </a:cxn>
            </a:cxnLst>
            <a:rect l="0" t="0" r="r" b="b"/>
            <a:pathLst>
              <a:path w="368" h="543">
                <a:moveTo>
                  <a:pt x="154" y="241"/>
                </a:moveTo>
                <a:cubicBezTo>
                  <a:pt x="224" y="129"/>
                  <a:pt x="364" y="0"/>
                  <a:pt x="366" y="9"/>
                </a:cubicBezTo>
                <a:cubicBezTo>
                  <a:pt x="368" y="18"/>
                  <a:pt x="216" y="210"/>
                  <a:pt x="165" y="293"/>
                </a:cubicBezTo>
                <a:cubicBezTo>
                  <a:pt x="103" y="394"/>
                  <a:pt x="97" y="449"/>
                  <a:pt x="60" y="507"/>
                </a:cubicBezTo>
                <a:lnTo>
                  <a:pt x="0" y="543"/>
                </a:lnTo>
                <a:cubicBezTo>
                  <a:pt x="16" y="499"/>
                  <a:pt x="122" y="304"/>
                  <a:pt x="154" y="241"/>
                </a:cubicBezTo>
                <a:close/>
              </a:path>
            </a:pathLst>
          </a:custGeom>
          <a:gradFill rotWithShape="1">
            <a:gsLst>
              <a:gs pos="0">
                <a:schemeClr val="tx1">
                  <a:alpha val="70000"/>
                </a:schemeClr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Freeform 10"/>
          <p:cNvSpPr>
            <a:spLocks/>
          </p:cNvSpPr>
          <p:nvPr/>
        </p:nvSpPr>
        <p:spPr bwMode="gray">
          <a:xfrm flipH="1">
            <a:off x="5995988" y="3732486"/>
            <a:ext cx="530225" cy="560387"/>
          </a:xfrm>
          <a:custGeom>
            <a:avLst/>
            <a:gdLst/>
            <a:ahLst/>
            <a:cxnLst>
              <a:cxn ang="0">
                <a:pos x="154" y="241"/>
              </a:cxn>
              <a:cxn ang="0">
                <a:pos x="366" y="9"/>
              </a:cxn>
              <a:cxn ang="0">
                <a:pos x="165" y="293"/>
              </a:cxn>
              <a:cxn ang="0">
                <a:pos x="60" y="507"/>
              </a:cxn>
              <a:cxn ang="0">
                <a:pos x="0" y="543"/>
              </a:cxn>
              <a:cxn ang="0">
                <a:pos x="154" y="241"/>
              </a:cxn>
            </a:cxnLst>
            <a:rect l="0" t="0" r="r" b="b"/>
            <a:pathLst>
              <a:path w="368" h="543">
                <a:moveTo>
                  <a:pt x="154" y="241"/>
                </a:moveTo>
                <a:cubicBezTo>
                  <a:pt x="224" y="129"/>
                  <a:pt x="364" y="0"/>
                  <a:pt x="366" y="9"/>
                </a:cubicBezTo>
                <a:cubicBezTo>
                  <a:pt x="368" y="18"/>
                  <a:pt x="216" y="210"/>
                  <a:pt x="165" y="293"/>
                </a:cubicBezTo>
                <a:cubicBezTo>
                  <a:pt x="103" y="394"/>
                  <a:pt x="97" y="449"/>
                  <a:pt x="60" y="507"/>
                </a:cubicBezTo>
                <a:lnTo>
                  <a:pt x="0" y="543"/>
                </a:lnTo>
                <a:cubicBezTo>
                  <a:pt x="16" y="499"/>
                  <a:pt x="122" y="304"/>
                  <a:pt x="154" y="241"/>
                </a:cubicBez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gray">
          <a:xfrm>
            <a:off x="990600" y="4783411"/>
            <a:ext cx="1749425" cy="17335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0"/>
                  <a:invGamma/>
                </a:srgbClr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gray">
          <a:xfrm>
            <a:off x="1065213" y="4862786"/>
            <a:ext cx="1595437" cy="1582737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26667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13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122363" y="4919936"/>
            <a:ext cx="1492250" cy="1457325"/>
          </a:xfrm>
          <a:prstGeom prst="rect">
            <a:avLst/>
          </a:prstGeom>
          <a:noFill/>
        </p:spPr>
      </p:pic>
      <p:sp>
        <p:nvSpPr>
          <p:cNvPr id="14" name="Oval 14"/>
          <p:cNvSpPr>
            <a:spLocks noChangeArrowheads="1"/>
          </p:cNvSpPr>
          <p:nvPr/>
        </p:nvSpPr>
        <p:spPr bwMode="gray">
          <a:xfrm>
            <a:off x="1122363" y="4919936"/>
            <a:ext cx="1482725" cy="1460500"/>
          </a:xfrm>
          <a:prstGeom prst="ellipse">
            <a:avLst/>
          </a:prstGeom>
          <a:gradFill rotWithShape="1">
            <a:gsLst>
              <a:gs pos="0">
                <a:srgbClr val="FFFF99">
                  <a:gamma/>
                  <a:shade val="26275"/>
                  <a:invGamma/>
                  <a:alpha val="89999"/>
                </a:srgbClr>
              </a:gs>
              <a:gs pos="50000">
                <a:srgbClr val="FFFF99">
                  <a:alpha val="45000"/>
                </a:srgbClr>
              </a:gs>
              <a:gs pos="100000">
                <a:srgbClr val="FFFF99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Freeform 15"/>
          <p:cNvSpPr>
            <a:spLocks/>
          </p:cNvSpPr>
          <p:nvPr/>
        </p:nvSpPr>
        <p:spPr bwMode="gray">
          <a:xfrm>
            <a:off x="1274763" y="4948511"/>
            <a:ext cx="1165225" cy="5080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FF99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gray">
          <a:xfrm>
            <a:off x="6083300" y="4783411"/>
            <a:ext cx="1747838" cy="17335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0"/>
                  <a:invGamma/>
                </a:srgbClr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gray">
          <a:xfrm>
            <a:off x="6156325" y="4862786"/>
            <a:ext cx="1597025" cy="1582737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26667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8" name="Picture 18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6215063" y="4919936"/>
            <a:ext cx="1490662" cy="1457325"/>
          </a:xfrm>
          <a:prstGeom prst="rect">
            <a:avLst/>
          </a:prstGeom>
          <a:noFill/>
        </p:spPr>
      </p:pic>
      <p:sp>
        <p:nvSpPr>
          <p:cNvPr id="19" name="Oval 19"/>
          <p:cNvSpPr>
            <a:spLocks noChangeArrowheads="1"/>
          </p:cNvSpPr>
          <p:nvPr/>
        </p:nvSpPr>
        <p:spPr bwMode="gray">
          <a:xfrm>
            <a:off x="6215063" y="4919936"/>
            <a:ext cx="1481137" cy="1460500"/>
          </a:xfrm>
          <a:prstGeom prst="ellipse">
            <a:avLst/>
          </a:prstGeom>
          <a:gradFill rotWithShape="1">
            <a:gsLst>
              <a:gs pos="0">
                <a:srgbClr val="CCCCFF">
                  <a:gamma/>
                  <a:shade val="26275"/>
                  <a:invGamma/>
                  <a:alpha val="89999"/>
                </a:srgbClr>
              </a:gs>
              <a:gs pos="50000">
                <a:srgbClr val="CCCCFF">
                  <a:alpha val="45000"/>
                </a:srgbClr>
              </a:gs>
              <a:gs pos="100000">
                <a:srgbClr val="CCCC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Freeform 20"/>
          <p:cNvSpPr>
            <a:spLocks/>
          </p:cNvSpPr>
          <p:nvPr/>
        </p:nvSpPr>
        <p:spPr bwMode="gray">
          <a:xfrm>
            <a:off x="6367463" y="4948511"/>
            <a:ext cx="1163637" cy="5080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CCCCFF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1" name="Group 21"/>
          <p:cNvGrpSpPr>
            <a:grpSpLocks/>
          </p:cNvGrpSpPr>
          <p:nvPr/>
        </p:nvGrpSpPr>
        <p:grpSpPr bwMode="auto">
          <a:xfrm rot="-1297425" flipH="1" flipV="1">
            <a:off x="6327775" y="6059761"/>
            <a:ext cx="1293813" cy="309562"/>
            <a:chOff x="2532" y="1051"/>
            <a:chExt cx="893" cy="246"/>
          </a:xfrm>
        </p:grpSpPr>
        <p:grpSp>
          <p:nvGrpSpPr>
            <p:cNvPr id="22" name="Group 22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28" name="AutoShape 2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" name="AutoShape 2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" name="AutoShape 2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AutoShape 2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3" name="Group 27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24" name="AutoShape 2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AutoShape 2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AutoShape 3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" name="AutoShape 3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2" name="Oval 32"/>
          <p:cNvSpPr>
            <a:spLocks noChangeArrowheads="1"/>
          </p:cNvSpPr>
          <p:nvPr/>
        </p:nvSpPr>
        <p:spPr bwMode="gray">
          <a:xfrm>
            <a:off x="3611563" y="4783411"/>
            <a:ext cx="1747837" cy="17335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0"/>
                  <a:invGamma/>
                </a:srgbClr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gray">
          <a:xfrm>
            <a:off x="3684588" y="4862786"/>
            <a:ext cx="1597025" cy="1582737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26667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" name="Picture 34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743325" y="4919936"/>
            <a:ext cx="1490663" cy="1457325"/>
          </a:xfrm>
          <a:prstGeom prst="rect">
            <a:avLst/>
          </a:prstGeom>
          <a:noFill/>
        </p:spPr>
      </p:pic>
      <p:sp>
        <p:nvSpPr>
          <p:cNvPr id="35" name="Oval 35"/>
          <p:cNvSpPr>
            <a:spLocks noChangeArrowheads="1"/>
          </p:cNvSpPr>
          <p:nvPr/>
        </p:nvSpPr>
        <p:spPr bwMode="gray">
          <a:xfrm>
            <a:off x="3743325" y="4919936"/>
            <a:ext cx="1481138" cy="1460500"/>
          </a:xfrm>
          <a:prstGeom prst="ellipse">
            <a:avLst/>
          </a:prstGeom>
          <a:gradFill rotWithShape="1">
            <a:gsLst>
              <a:gs pos="0">
                <a:srgbClr val="99FFCC">
                  <a:gamma/>
                  <a:shade val="26275"/>
                  <a:invGamma/>
                  <a:alpha val="89999"/>
                </a:srgbClr>
              </a:gs>
              <a:gs pos="50000">
                <a:srgbClr val="99FFCC">
                  <a:alpha val="45000"/>
                </a:srgbClr>
              </a:gs>
              <a:gs pos="100000">
                <a:srgbClr val="99FFCC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Freeform 36"/>
          <p:cNvSpPr>
            <a:spLocks/>
          </p:cNvSpPr>
          <p:nvPr/>
        </p:nvSpPr>
        <p:spPr bwMode="gray">
          <a:xfrm>
            <a:off x="3895725" y="4948511"/>
            <a:ext cx="1163638" cy="508000"/>
          </a:xfrm>
          <a:custGeom>
            <a:avLst/>
            <a:gdLst/>
            <a:ahLst/>
            <a:cxnLst>
              <a:cxn ang="0">
                <a:pos x="1301" y="401"/>
              </a:cxn>
              <a:cxn ang="0">
                <a:pos x="1317" y="442"/>
              </a:cxn>
              <a:cxn ang="0">
                <a:pos x="1321" y="481"/>
              </a:cxn>
              <a:cxn ang="0">
                <a:pos x="1315" y="516"/>
              </a:cxn>
              <a:cxn ang="0">
                <a:pos x="1298" y="550"/>
              </a:cxn>
              <a:cxn ang="0">
                <a:pos x="1272" y="579"/>
              </a:cxn>
              <a:cxn ang="0">
                <a:pos x="1239" y="604"/>
              </a:cxn>
              <a:cxn ang="0">
                <a:pos x="1196" y="628"/>
              </a:cxn>
              <a:cxn ang="0">
                <a:pos x="1147" y="649"/>
              </a:cxn>
              <a:cxn ang="0">
                <a:pos x="1092" y="667"/>
              </a:cxn>
              <a:cxn ang="0">
                <a:pos x="1031" y="683"/>
              </a:cxn>
              <a:cxn ang="0">
                <a:pos x="967" y="694"/>
              </a:cxn>
              <a:cxn ang="0">
                <a:pos x="896" y="704"/>
              </a:cxn>
              <a:cxn ang="0">
                <a:pos x="824" y="710"/>
              </a:cxn>
              <a:cxn ang="0">
                <a:pos x="795" y="712"/>
              </a:cxn>
              <a:cxn ang="0">
                <a:pos x="476" y="712"/>
              </a:cxn>
              <a:cxn ang="0">
                <a:pos x="472" y="712"/>
              </a:cxn>
              <a:cxn ang="0">
                <a:pos x="409" y="708"/>
              </a:cxn>
              <a:cxn ang="0">
                <a:pos x="348" y="704"/>
              </a:cxn>
              <a:cxn ang="0">
                <a:pos x="290" y="696"/>
              </a:cxn>
              <a:cxn ang="0">
                <a:pos x="235" y="689"/>
              </a:cxn>
              <a:cxn ang="0">
                <a:pos x="186" y="677"/>
              </a:cxn>
              <a:cxn ang="0">
                <a:pos x="141" y="663"/>
              </a:cxn>
              <a:cxn ang="0">
                <a:pos x="102" y="648"/>
              </a:cxn>
              <a:cxn ang="0">
                <a:pos x="67" y="630"/>
              </a:cxn>
              <a:cxn ang="0">
                <a:pos x="39" y="608"/>
              </a:cxn>
              <a:cxn ang="0">
                <a:pos x="18" y="583"/>
              </a:cxn>
              <a:cxn ang="0">
                <a:pos x="6" y="554"/>
              </a:cxn>
              <a:cxn ang="0">
                <a:pos x="0" y="524"/>
              </a:cxn>
              <a:cxn ang="0">
                <a:pos x="0" y="520"/>
              </a:cxn>
              <a:cxn ang="0">
                <a:pos x="4" y="487"/>
              </a:cxn>
              <a:cxn ang="0">
                <a:pos x="16" y="446"/>
              </a:cxn>
              <a:cxn ang="0">
                <a:pos x="51" y="370"/>
              </a:cxn>
              <a:cxn ang="0">
                <a:pos x="94" y="299"/>
              </a:cxn>
              <a:cxn ang="0">
                <a:pos x="147" y="235"/>
              </a:cxn>
              <a:cxn ang="0">
                <a:pos x="204" y="176"/>
              </a:cxn>
              <a:cxn ang="0">
                <a:pos x="270" y="125"/>
              </a:cxn>
              <a:cxn ang="0">
                <a:pos x="341" y="82"/>
              </a:cxn>
              <a:cxn ang="0">
                <a:pos x="415" y="47"/>
              </a:cxn>
              <a:cxn ang="0">
                <a:pos x="497" y="21"/>
              </a:cxn>
              <a:cxn ang="0">
                <a:pos x="581" y="6"/>
              </a:cxn>
              <a:cxn ang="0">
                <a:pos x="667" y="0"/>
              </a:cxn>
              <a:cxn ang="0">
                <a:pos x="667" y="0"/>
              </a:cxn>
              <a:cxn ang="0">
                <a:pos x="759" y="6"/>
              </a:cxn>
              <a:cxn ang="0">
                <a:pos x="847" y="23"/>
              </a:cxn>
              <a:cxn ang="0">
                <a:pos x="932" y="53"/>
              </a:cxn>
              <a:cxn ang="0">
                <a:pos x="1010" y="90"/>
              </a:cxn>
              <a:cxn ang="0">
                <a:pos x="1082" y="137"/>
              </a:cxn>
              <a:cxn ang="0">
                <a:pos x="1149" y="194"/>
              </a:cxn>
              <a:cxn ang="0">
                <a:pos x="1208" y="256"/>
              </a:cxn>
              <a:cxn ang="0">
                <a:pos x="1258" y="325"/>
              </a:cxn>
              <a:cxn ang="0">
                <a:pos x="1301" y="401"/>
              </a:cxn>
              <a:cxn ang="0">
                <a:pos x="1301" y="401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99FFCC">
                  <a:alpha val="17999"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7" name="Group 37"/>
          <p:cNvGrpSpPr>
            <a:grpSpLocks/>
          </p:cNvGrpSpPr>
          <p:nvPr/>
        </p:nvGrpSpPr>
        <p:grpSpPr bwMode="auto">
          <a:xfrm rot="-1297425" flipH="1" flipV="1">
            <a:off x="3856038" y="6059761"/>
            <a:ext cx="1293812" cy="309562"/>
            <a:chOff x="2532" y="1051"/>
            <a:chExt cx="893" cy="246"/>
          </a:xfrm>
        </p:grpSpPr>
        <p:grpSp>
          <p:nvGrpSpPr>
            <p:cNvPr id="38" name="Group 38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44" name="AutoShape 3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5" name="AutoShape 4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" name="AutoShape 4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" name="AutoShape 4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9" name="Group 43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40" name="AutoShape 4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" name="AutoShape 4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" name="AutoShape 4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AutoShape 4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48" name="Picture 48" descr="light_shadow_m"/>
          <p:cNvPicPr>
            <a:picLocks noChangeAspect="1" noChangeArrowheads="1"/>
          </p:cNvPicPr>
          <p:nvPr/>
        </p:nvPicPr>
        <p:blipFill>
          <a:blip r:embed="rId2" cstate="print">
            <a:lum bright="-48000" contrast="-24000"/>
          </a:blip>
          <a:srcRect/>
          <a:stretch>
            <a:fillRect/>
          </a:stretch>
        </p:blipFill>
        <p:spPr bwMode="auto">
          <a:xfrm rot="3050435">
            <a:off x="4368007" y="4155554"/>
            <a:ext cx="3255962" cy="441325"/>
          </a:xfrm>
          <a:prstGeom prst="rect">
            <a:avLst/>
          </a:prstGeom>
          <a:noFill/>
        </p:spPr>
      </p:pic>
      <p:sp>
        <p:nvSpPr>
          <p:cNvPr id="49" name="Rectangle 49"/>
          <p:cNvSpPr>
            <a:spLocks noChangeArrowheads="1"/>
          </p:cNvSpPr>
          <p:nvPr/>
        </p:nvSpPr>
        <p:spPr bwMode="black">
          <a:xfrm>
            <a:off x="3743326" y="5387771"/>
            <a:ext cx="141575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1C1C1C"/>
                </a:solidFill>
                <a:latin typeface="Arial" charset="0"/>
              </a:rPr>
              <a:t>образность</a:t>
            </a:r>
            <a:endParaRPr lang="en-US" sz="1600" b="1" dirty="0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50" name="Rectangle 50"/>
          <p:cNvSpPr>
            <a:spLocks noChangeArrowheads="1"/>
          </p:cNvSpPr>
          <p:nvPr/>
        </p:nvSpPr>
        <p:spPr bwMode="black">
          <a:xfrm>
            <a:off x="906673" y="5387772"/>
            <a:ext cx="195483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1C1C1C"/>
                </a:solidFill>
                <a:latin typeface="Arial" charset="0"/>
              </a:rPr>
              <a:t>поверхностность</a:t>
            </a:r>
            <a:endParaRPr lang="en-US" sz="1600" b="1" dirty="0">
              <a:solidFill>
                <a:srgbClr val="1C1C1C"/>
              </a:solidFill>
              <a:latin typeface="Arial" charset="0"/>
            </a:endParaRPr>
          </a:p>
        </p:txBody>
      </p:sp>
      <p:sp>
        <p:nvSpPr>
          <p:cNvPr id="51" name="Rectangle 51"/>
          <p:cNvSpPr>
            <a:spLocks noChangeArrowheads="1"/>
          </p:cNvSpPr>
          <p:nvPr/>
        </p:nvSpPr>
        <p:spPr bwMode="black">
          <a:xfrm>
            <a:off x="6156410" y="5381179"/>
            <a:ext cx="18694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1C1C1C"/>
                </a:solidFill>
                <a:latin typeface="Arial" charset="0"/>
              </a:rPr>
              <a:t>интуитивность</a:t>
            </a:r>
            <a:endParaRPr lang="en-US" sz="1600" b="1" dirty="0">
              <a:solidFill>
                <a:srgbClr val="1C1C1C"/>
              </a:solidFill>
              <a:latin typeface="Arial" charset="0"/>
            </a:endParaRPr>
          </a:p>
        </p:txBody>
      </p:sp>
      <p:grpSp>
        <p:nvGrpSpPr>
          <p:cNvPr id="53" name="Group 53"/>
          <p:cNvGrpSpPr>
            <a:grpSpLocks/>
          </p:cNvGrpSpPr>
          <p:nvPr/>
        </p:nvGrpSpPr>
        <p:grpSpPr bwMode="auto">
          <a:xfrm rot="-1297425" flipH="1" flipV="1">
            <a:off x="1223963" y="6059761"/>
            <a:ext cx="1293812" cy="309562"/>
            <a:chOff x="2532" y="1051"/>
            <a:chExt cx="893" cy="246"/>
          </a:xfrm>
        </p:grpSpPr>
        <p:grpSp>
          <p:nvGrpSpPr>
            <p:cNvPr id="54" name="Group 54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60" name="AutoShape 55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" name="AutoShape 56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" name="AutoShape 57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3" name="AutoShape 58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5" name="Group 59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56" name="AutoShape 60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7" name="AutoShape 61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8" name="AutoShape 62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9" name="AutoShape 63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64" name="Group 64"/>
          <p:cNvGrpSpPr>
            <a:grpSpLocks/>
          </p:cNvGrpSpPr>
          <p:nvPr/>
        </p:nvGrpSpPr>
        <p:grpSpPr bwMode="auto">
          <a:xfrm>
            <a:off x="2286000" y="2060848"/>
            <a:ext cx="4267200" cy="617538"/>
            <a:chOff x="1440" y="924"/>
            <a:chExt cx="2688" cy="389"/>
          </a:xfrm>
        </p:grpSpPr>
        <p:grpSp>
          <p:nvGrpSpPr>
            <p:cNvPr id="65" name="Group 65"/>
            <p:cNvGrpSpPr>
              <a:grpSpLocks/>
            </p:cNvGrpSpPr>
            <p:nvPr/>
          </p:nvGrpSpPr>
          <p:grpSpPr bwMode="auto">
            <a:xfrm>
              <a:off x="1440" y="924"/>
              <a:ext cx="2688" cy="389"/>
              <a:chOff x="1596" y="1167"/>
              <a:chExt cx="2448" cy="389"/>
            </a:xfrm>
          </p:grpSpPr>
          <p:sp>
            <p:nvSpPr>
              <p:cNvPr id="67" name="AutoShape 66"/>
              <p:cNvSpPr>
                <a:spLocks noChangeArrowheads="1"/>
              </p:cNvSpPr>
              <p:nvPr/>
            </p:nvSpPr>
            <p:spPr bwMode="gray">
              <a:xfrm>
                <a:off x="1596" y="1167"/>
                <a:ext cx="2448" cy="38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tint val="33725"/>
                      <a:invGamma/>
                    </a:schemeClr>
                  </a:gs>
                  <a:gs pos="50000">
                    <a:schemeClr val="tx2">
                      <a:alpha val="89999"/>
                    </a:schemeClr>
                  </a:gs>
                  <a:gs pos="100000">
                    <a:schemeClr val="tx2">
                      <a:gamma/>
                      <a:tint val="33725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8" name="AutoShape 67"/>
              <p:cNvSpPr>
                <a:spLocks noChangeArrowheads="1"/>
              </p:cNvSpPr>
              <p:nvPr/>
            </p:nvSpPr>
            <p:spPr bwMode="gray">
              <a:xfrm>
                <a:off x="1632" y="1200"/>
                <a:ext cx="2371" cy="3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89999"/>
                    </a:schemeClr>
                  </a:gs>
                  <a:gs pos="5000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89999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3200" b="1" dirty="0" smtClean="0"/>
                  <a:t>характеристики</a:t>
                </a:r>
                <a:endParaRPr lang="ru-RU" sz="3200" b="1" dirty="0"/>
              </a:p>
            </p:txBody>
          </p:sp>
        </p:grpSp>
        <p:sp>
          <p:nvSpPr>
            <p:cNvPr id="66" name="Rectangle 68"/>
            <p:cNvSpPr>
              <a:spLocks noChangeArrowheads="1"/>
            </p:cNvSpPr>
            <p:nvPr/>
          </p:nvSpPr>
          <p:spPr bwMode="auto">
            <a:xfrm>
              <a:off x="1662" y="1047"/>
              <a:ext cx="2241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endParaRPr lang="en-US" b="1" dirty="0">
                <a:latin typeface="Arial" charset="0"/>
              </a:endParaRPr>
            </a:p>
          </p:txBody>
        </p:sp>
      </p:grpSp>
      <p:pic>
        <p:nvPicPr>
          <p:cNvPr id="52" name="Рисунок 5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99334" y="2691876"/>
            <a:ext cx="2187066" cy="16083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124484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«Цифровые дети»</a:t>
            </a:r>
            <a:endParaRPr lang="ru-RU" dirty="0"/>
          </a:p>
        </p:txBody>
      </p:sp>
      <p:sp>
        <p:nvSpPr>
          <p:cNvPr id="5" name="Line 253"/>
          <p:cNvSpPr>
            <a:spLocks noChangeShapeType="1"/>
          </p:cNvSpPr>
          <p:nvPr/>
        </p:nvSpPr>
        <p:spPr bwMode="gray">
          <a:xfrm>
            <a:off x="2362200" y="5133921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254"/>
          <p:cNvSpPr>
            <a:spLocks noChangeArrowheads="1"/>
          </p:cNvSpPr>
          <p:nvPr/>
        </p:nvSpPr>
        <p:spPr bwMode="gray">
          <a:xfrm rot="3419336">
            <a:off x="2078037" y="4557659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Text Box 255"/>
          <p:cNvSpPr txBox="1">
            <a:spLocks noChangeArrowheads="1"/>
          </p:cNvSpPr>
          <p:nvPr/>
        </p:nvSpPr>
        <p:spPr bwMode="gray">
          <a:xfrm>
            <a:off x="2133600" y="46005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8" name="Line 256"/>
          <p:cNvSpPr>
            <a:spLocks noChangeShapeType="1"/>
          </p:cNvSpPr>
          <p:nvPr/>
        </p:nvSpPr>
        <p:spPr bwMode="gray">
          <a:xfrm>
            <a:off x="2362200" y="2619321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257"/>
          <p:cNvSpPr>
            <a:spLocks noChangeArrowheads="1"/>
          </p:cNvSpPr>
          <p:nvPr/>
        </p:nvSpPr>
        <p:spPr bwMode="gray">
          <a:xfrm rot="3419336">
            <a:off x="2078037" y="2043059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" name="Text Box 258"/>
          <p:cNvSpPr txBox="1">
            <a:spLocks noChangeArrowheads="1"/>
          </p:cNvSpPr>
          <p:nvPr/>
        </p:nvSpPr>
        <p:spPr bwMode="gray">
          <a:xfrm>
            <a:off x="2666666" y="2166648"/>
            <a:ext cx="499348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latin typeface="Arial" charset="0"/>
              </a:rPr>
              <a:t> </a:t>
            </a:r>
            <a:r>
              <a:rPr lang="ru-RU" sz="2000" dirty="0" smtClean="0">
                <a:latin typeface="Arial" charset="0"/>
              </a:rPr>
              <a:t>Преобладание визуального восприятия</a:t>
            </a:r>
            <a:endParaRPr lang="en-US" sz="2000" dirty="0">
              <a:latin typeface="Arial" charset="0"/>
            </a:endParaRPr>
          </a:p>
        </p:txBody>
      </p:sp>
      <p:sp>
        <p:nvSpPr>
          <p:cNvPr id="11" name="Text Box 259"/>
          <p:cNvSpPr txBox="1">
            <a:spLocks noChangeArrowheads="1"/>
          </p:cNvSpPr>
          <p:nvPr/>
        </p:nvSpPr>
        <p:spPr bwMode="gray">
          <a:xfrm>
            <a:off x="2133600" y="20859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12" name="Line 260"/>
          <p:cNvSpPr>
            <a:spLocks noChangeShapeType="1"/>
          </p:cNvSpPr>
          <p:nvPr/>
        </p:nvSpPr>
        <p:spPr bwMode="gray">
          <a:xfrm>
            <a:off x="2362200" y="3457521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261"/>
          <p:cNvSpPr>
            <a:spLocks noChangeArrowheads="1"/>
          </p:cNvSpPr>
          <p:nvPr/>
        </p:nvSpPr>
        <p:spPr bwMode="gray">
          <a:xfrm rot="3419336">
            <a:off x="2078037" y="2881259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4" name="Text Box 262"/>
          <p:cNvSpPr txBox="1">
            <a:spLocks noChangeArrowheads="1"/>
          </p:cNvSpPr>
          <p:nvPr/>
        </p:nvSpPr>
        <p:spPr bwMode="gray">
          <a:xfrm>
            <a:off x="2133600" y="29241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15" name="Line 263"/>
          <p:cNvSpPr>
            <a:spLocks noChangeShapeType="1"/>
          </p:cNvSpPr>
          <p:nvPr/>
        </p:nvSpPr>
        <p:spPr bwMode="gray">
          <a:xfrm>
            <a:off x="2363788" y="4294134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264"/>
          <p:cNvSpPr>
            <a:spLocks noChangeArrowheads="1"/>
          </p:cNvSpPr>
          <p:nvPr/>
        </p:nvSpPr>
        <p:spPr bwMode="gray">
          <a:xfrm rot="3419336">
            <a:off x="2078037" y="3719459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7" name="Text Box 265"/>
          <p:cNvSpPr txBox="1">
            <a:spLocks noChangeArrowheads="1"/>
          </p:cNvSpPr>
          <p:nvPr/>
        </p:nvSpPr>
        <p:spPr bwMode="gray">
          <a:xfrm>
            <a:off x="2133600" y="3762321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18" name="Line 266"/>
          <p:cNvSpPr>
            <a:spLocks noChangeShapeType="1"/>
          </p:cNvSpPr>
          <p:nvPr/>
        </p:nvSpPr>
        <p:spPr bwMode="gray">
          <a:xfrm>
            <a:off x="2362200" y="5994346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67"/>
          <p:cNvSpPr>
            <a:spLocks noChangeArrowheads="1"/>
          </p:cNvSpPr>
          <p:nvPr/>
        </p:nvSpPr>
        <p:spPr bwMode="ltGray">
          <a:xfrm rot="3419336">
            <a:off x="2078037" y="5418084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" name="Text Box 268"/>
          <p:cNvSpPr txBox="1">
            <a:spLocks noChangeArrowheads="1"/>
          </p:cNvSpPr>
          <p:nvPr/>
        </p:nvSpPr>
        <p:spPr bwMode="gray">
          <a:xfrm>
            <a:off x="2133600" y="546094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21" name="Text Box 269"/>
          <p:cNvSpPr txBox="1">
            <a:spLocks noChangeArrowheads="1"/>
          </p:cNvSpPr>
          <p:nvPr/>
        </p:nvSpPr>
        <p:spPr bwMode="gray">
          <a:xfrm>
            <a:off x="2777529" y="2955524"/>
            <a:ext cx="539070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dirty="0" smtClean="0">
                <a:latin typeface="Arial" charset="0"/>
              </a:rPr>
              <a:t>Неспособность к длительной концентрации</a:t>
            </a:r>
            <a:endParaRPr lang="en-US" sz="2000" dirty="0">
              <a:latin typeface="Arial" charset="0"/>
            </a:endParaRPr>
          </a:p>
        </p:txBody>
      </p:sp>
      <p:sp>
        <p:nvSpPr>
          <p:cNvPr id="22" name="Text Box 270"/>
          <p:cNvSpPr txBox="1">
            <a:spLocks noChangeArrowheads="1"/>
          </p:cNvSpPr>
          <p:nvPr/>
        </p:nvSpPr>
        <p:spPr bwMode="gray">
          <a:xfrm>
            <a:off x="2810398" y="3798031"/>
            <a:ext cx="577301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000" dirty="0" smtClean="0">
                <a:latin typeface="Arial" charset="0"/>
              </a:rPr>
              <a:t>Фрагментарность восприятия</a:t>
            </a:r>
            <a:endParaRPr lang="en-US" sz="2000" dirty="0">
              <a:latin typeface="Arial" charset="0"/>
            </a:endParaRPr>
          </a:p>
        </p:txBody>
      </p:sp>
      <p:sp>
        <p:nvSpPr>
          <p:cNvPr id="23" name="Text Box 271"/>
          <p:cNvSpPr txBox="1">
            <a:spLocks noChangeArrowheads="1"/>
          </p:cNvSpPr>
          <p:nvPr/>
        </p:nvSpPr>
        <p:spPr bwMode="gray">
          <a:xfrm>
            <a:off x="2787756" y="4664020"/>
            <a:ext cx="224959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dirty="0" smtClean="0">
                <a:latin typeface="Arial" charset="0"/>
              </a:rPr>
              <a:t>Многозадачность</a:t>
            </a:r>
            <a:endParaRPr lang="en-US" sz="2000" dirty="0">
              <a:latin typeface="Arial" charset="0"/>
            </a:endParaRPr>
          </a:p>
        </p:txBody>
      </p:sp>
      <p:sp>
        <p:nvSpPr>
          <p:cNvPr id="24" name="Text Box 272"/>
          <p:cNvSpPr txBox="1">
            <a:spLocks noChangeArrowheads="1"/>
          </p:cNvSpPr>
          <p:nvPr/>
        </p:nvSpPr>
        <p:spPr bwMode="gray">
          <a:xfrm>
            <a:off x="2836424" y="5497503"/>
            <a:ext cx="2662717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dirty="0">
                <a:latin typeface="Arial" charset="0"/>
              </a:rPr>
              <a:t>Отсутствие </a:t>
            </a:r>
            <a:r>
              <a:rPr lang="ru-RU" sz="2000" dirty="0" err="1">
                <a:latin typeface="Arial" charset="0"/>
              </a:rPr>
              <a:t>эмпатии</a:t>
            </a:r>
            <a:r>
              <a:rPr lang="ru-RU" sz="2000" dirty="0">
                <a:latin typeface="Arial" charset="0"/>
              </a:rPr>
              <a:t> </a:t>
            </a: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95713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«Клиповое мышление»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132856"/>
            <a:ext cx="4464496" cy="399330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400" b="1" dirty="0" smtClean="0"/>
              <a:t>У этих детей отмечается: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1) неспособность </a:t>
            </a:r>
            <a:br>
              <a:rPr lang="ru-RU" sz="2400" dirty="0" smtClean="0"/>
            </a:br>
            <a:r>
              <a:rPr lang="ru-RU" sz="2400" dirty="0" smtClean="0"/>
              <a:t>к </a:t>
            </a:r>
            <a:r>
              <a:rPr lang="ru-RU" sz="2400" dirty="0"/>
              <a:t>восприятию длительной линейной </a:t>
            </a:r>
            <a:r>
              <a:rPr lang="ru-RU" sz="2400" dirty="0" smtClean="0"/>
              <a:t>последовательности и  </a:t>
            </a:r>
            <a:r>
              <a:rPr lang="ru-RU" sz="2400" dirty="0"/>
              <a:t>однородной информации, ч</a:t>
            </a:r>
            <a:r>
              <a:rPr lang="ru-RU" sz="2400" dirty="0" smtClean="0"/>
              <a:t>то </a:t>
            </a:r>
            <a:r>
              <a:rPr lang="ru-RU" sz="2400" dirty="0"/>
              <a:t>прямо противоположно понятийному мышлению, описанному </a:t>
            </a:r>
            <a:r>
              <a:rPr lang="ru-RU" sz="2400" dirty="0" err="1" smtClean="0"/>
              <a:t>Л.С.Выготским</a:t>
            </a:r>
            <a:r>
              <a:rPr lang="ru-RU" sz="2400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2132856"/>
            <a:ext cx="4104456" cy="410445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400" dirty="0" smtClean="0"/>
              <a:t>Современным детям проще </a:t>
            </a:r>
            <a:r>
              <a:rPr lang="ru-RU" sz="2400" dirty="0"/>
              <a:t>воспринимать короткую информацию или даже просто набор картинок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чем </a:t>
            </a:r>
            <a:r>
              <a:rPr lang="ru-RU" sz="2400" dirty="0"/>
              <a:t>вчитываться в длинные </a:t>
            </a:r>
            <a:r>
              <a:rPr lang="ru-RU" sz="2400" dirty="0" smtClean="0"/>
              <a:t>тексты или </a:t>
            </a:r>
            <a:r>
              <a:rPr lang="ru-RU" sz="2400" dirty="0"/>
              <a:t>синтезировать </a:t>
            </a:r>
            <a:r>
              <a:rPr lang="ru-RU" sz="2400" dirty="0" smtClean="0"/>
              <a:t>информацию.</a:t>
            </a:r>
            <a:endParaRPr lang="ru-RU" sz="2400" dirty="0"/>
          </a:p>
        </p:txBody>
      </p:sp>
      <p:pic>
        <p:nvPicPr>
          <p:cNvPr id="5" name="Рисунок 4" descr="G:\МЕТОДОБЪЕДИНЕНИЕ\img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606" t="41837" r="56427" b="25879"/>
          <a:stretch/>
        </p:blipFill>
        <p:spPr bwMode="auto">
          <a:xfrm>
            <a:off x="3995936" y="5245646"/>
            <a:ext cx="2190750" cy="16097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8317995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«Клиповое мышление»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132856"/>
            <a:ext cx="4464496" cy="399330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400" b="1" dirty="0" smtClean="0"/>
              <a:t>У этих детей отмечается: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2) </a:t>
            </a:r>
            <a:r>
              <a:rPr lang="ru-RU" sz="2400" dirty="0"/>
              <a:t>многозадачность, как способность выполнять одновременно несколько действий.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2348880"/>
            <a:ext cx="4104456" cy="388843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400" dirty="0" smtClean="0"/>
              <a:t>Современные дети могут одновременно слушать музыку, рисовать, выполнять мыслительные действия.</a:t>
            </a:r>
            <a:endParaRPr lang="ru-RU" sz="2400" dirty="0"/>
          </a:p>
        </p:txBody>
      </p:sp>
      <p:pic>
        <p:nvPicPr>
          <p:cNvPr id="6" name="Рисунок 5" descr="https://www.crushpixel.com/big-static20/preview4/set-monkey-boy-who-perform-385770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733" t="4550" r="53126" b="49301"/>
          <a:stretch/>
        </p:blipFill>
        <p:spPr bwMode="auto">
          <a:xfrm>
            <a:off x="3277170" y="4020180"/>
            <a:ext cx="2733675" cy="27044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6256401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«Дети-зрители»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1916832"/>
            <a:ext cx="8856984" cy="475252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/>
              <a:t>В современную школу приходят «дети-зрители», которые привыкли к восприятию наглядной информации, им сложно понимать текст и устную речь . Смотреть гораздо проще, чем слушать, </a:t>
            </a:r>
            <a:r>
              <a:rPr lang="ru-RU" sz="2800" dirty="0" smtClean="0"/>
              <a:t> </a:t>
            </a:r>
            <a:r>
              <a:rPr lang="ru-RU" sz="2800" dirty="0"/>
              <a:t>школьники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не способны </a:t>
            </a:r>
            <a:r>
              <a:rPr lang="ru-RU" sz="2800" dirty="0"/>
              <a:t>надолго сосредоточиться на том, что сообщает учитель. Мозг способен обрабатывать информацию только небольшими порциями, кусками.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06591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320d16cf891ee97414a85bd4f2dc26787675ad5"/>
</p:tagLst>
</file>

<file path=ppt/theme/theme1.xml><?xml version="1.0" encoding="utf-8"?>
<a:theme xmlns:a="http://schemas.openxmlformats.org/drawingml/2006/main" name="Тема Office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669</Words>
  <Application>Microsoft Office PowerPoint</Application>
  <PresentationFormat>Экран (4:3)</PresentationFormat>
  <Paragraphs>117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Компьютерные игры и упражнения как современное средство коррекции звукопроизношения.</vt:lpstr>
      <vt:lpstr>Цифровое поколение</vt:lpstr>
      <vt:lpstr>Основной канал восприятия информации у детей, родившихся после 2000 года, – визуальный, а не вербальный. </vt:lpstr>
      <vt:lpstr>«Клиповое мышление» </vt:lpstr>
      <vt:lpstr>«Клиповое мышление» </vt:lpstr>
      <vt:lpstr>«Цифровые дети»</vt:lpstr>
      <vt:lpstr>«Клиповое мышление» </vt:lpstr>
      <vt:lpstr>«Клиповое мышление» </vt:lpstr>
      <vt:lpstr>«Дети-зрители»</vt:lpstr>
      <vt:lpstr>                       «Дети-зрители»</vt:lpstr>
      <vt:lpstr>Слайд 11</vt:lpstr>
      <vt:lpstr>Плюсы клипового мышления</vt:lpstr>
      <vt:lpstr>Организация эффективного процесса обучения.</vt:lpstr>
      <vt:lpstr>Приёмы</vt:lpstr>
      <vt:lpstr>Слайд 15</vt:lpstr>
      <vt:lpstr>Преимущества компьютерных коррекционных игр</vt:lpstr>
      <vt:lpstr>Использование компьютерных игр и упражнений.</vt:lpstr>
      <vt:lpstr>Использование компьютерных игр и упражнений.</vt:lpstr>
      <vt:lpstr>Компьютер – это инструмент.  Необходимо  выполнять правила  по его использованию.</vt:lpstr>
      <vt:lpstr>Обязательное условие</vt:lpstr>
      <vt:lpstr>Компьютерные упражнения  на этапах коррекционной работы.</vt:lpstr>
      <vt:lpstr>Интернетресурсы с логопедическими онлайн-играми:</vt:lpstr>
      <vt:lpstr>Рефлексия</vt:lpstr>
      <vt:lpstr>Интернетресурсы</vt:lpstr>
    </vt:vector>
  </TitlesOfParts>
  <Company>presentation-creation.ru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Бабочка в изумрудном</dc:title>
  <dc:creator>obstinate</dc:creator>
  <dc:description>Шаблон презентации с сайта http://presentation-creation.ru/</dc:description>
  <cp:lastModifiedBy>User</cp:lastModifiedBy>
  <cp:revision>129</cp:revision>
  <dcterms:created xsi:type="dcterms:W3CDTF">2018-03-27T16:20:49Z</dcterms:created>
  <dcterms:modified xsi:type="dcterms:W3CDTF">2022-04-20T15:52:34Z</dcterms:modified>
</cp:coreProperties>
</file>