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D9EE"/>
    <a:srgbClr val="000404"/>
    <a:srgbClr val="010202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8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54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1683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53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77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0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4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96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972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91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4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CFFED-BD49-4ACA-95E4-A799A2C9F9F8}" type="datetimeFigureOut">
              <a:rPr lang="ru-RU" smtClean="0"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2D6F-0F20-4D53-99F7-6D943A2D3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18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Голубой фон для презентации детский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370388" y="2208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370388" y="22082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06" y="1783125"/>
            <a:ext cx="1556621" cy="2205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247" y="654659"/>
            <a:ext cx="1575594" cy="22569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92"/>
          <a:stretch/>
        </p:blipFill>
        <p:spPr>
          <a:xfrm>
            <a:off x="1345324" y="4296569"/>
            <a:ext cx="1571079" cy="22467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6631" t="190446" r="436610" b="-190446"/>
          <a:stretch/>
        </p:blipFill>
        <p:spPr>
          <a:xfrm>
            <a:off x="1720324" y="4885360"/>
            <a:ext cx="1575676" cy="22806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16"/>
          <a:stretch/>
        </p:blipFill>
        <p:spPr>
          <a:xfrm>
            <a:off x="7378981" y="4390209"/>
            <a:ext cx="1540212" cy="22577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99"/>
          <a:stretch/>
        </p:blipFill>
        <p:spPr>
          <a:xfrm>
            <a:off x="9332032" y="3577733"/>
            <a:ext cx="1606354" cy="21752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964" y="920848"/>
            <a:ext cx="1727200" cy="237613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337785"/>
              </p:ext>
            </p:extLst>
          </p:nvPr>
        </p:nvGraphicFramePr>
        <p:xfrm>
          <a:off x="3377600" y="1027949"/>
          <a:ext cx="5084994" cy="4374198"/>
        </p:xfrm>
        <a:graphic>
          <a:graphicData uri="http://schemas.openxmlformats.org/drawingml/2006/table">
            <a:tbl>
              <a:tblPr firstRow="1" firstCol="1" bandRow="1"/>
              <a:tblGrid>
                <a:gridCol w="762598">
                  <a:extLst>
                    <a:ext uri="{9D8B030D-6E8A-4147-A177-3AD203B41FA5}">
                      <a16:colId xmlns:a16="http://schemas.microsoft.com/office/drawing/2014/main" val="1734094517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407642265"/>
                    </a:ext>
                  </a:extLst>
                </a:gridCol>
                <a:gridCol w="296701">
                  <a:extLst>
                    <a:ext uri="{9D8B030D-6E8A-4147-A177-3AD203B41FA5}">
                      <a16:colId xmlns:a16="http://schemas.microsoft.com/office/drawing/2014/main" val="1499584321"/>
                    </a:ext>
                  </a:extLst>
                </a:gridCol>
                <a:gridCol w="389099">
                  <a:extLst>
                    <a:ext uri="{9D8B030D-6E8A-4147-A177-3AD203B41FA5}">
                      <a16:colId xmlns:a16="http://schemas.microsoft.com/office/drawing/2014/main" val="4039622865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2789214810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554199665"/>
                    </a:ext>
                  </a:extLst>
                </a:gridCol>
                <a:gridCol w="789110">
                  <a:extLst>
                    <a:ext uri="{9D8B030D-6E8A-4147-A177-3AD203B41FA5}">
                      <a16:colId xmlns:a16="http://schemas.microsoft.com/office/drawing/2014/main" val="702109995"/>
                    </a:ext>
                  </a:extLst>
                </a:gridCol>
                <a:gridCol w="663086">
                  <a:extLst>
                    <a:ext uri="{9D8B030D-6E8A-4147-A177-3AD203B41FA5}">
                      <a16:colId xmlns:a16="http://schemas.microsoft.com/office/drawing/2014/main" val="3318251286"/>
                    </a:ext>
                  </a:extLst>
                </a:gridCol>
              </a:tblGrid>
              <a:tr h="447040">
                <a:tc rowSpan="5"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308836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8493030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77563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6298937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325221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100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100" dirty="0" smtClean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400922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97335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32059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C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354183"/>
                  </a:ext>
                </a:extLst>
              </a:tr>
              <a:tr h="3454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7547644"/>
                  </a:ext>
                </a:extLst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089400" y="0"/>
            <a:ext cx="373327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КРОССВОРД</a:t>
            </a:r>
            <a:endParaRPr lang="ru-RU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31341" y="3245223"/>
            <a:ext cx="642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9716" y="3245222"/>
            <a:ext cx="458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3551" y="2547083"/>
            <a:ext cx="521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32500" y="2835313"/>
            <a:ext cx="456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6454588" y="647947"/>
            <a:ext cx="484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76551" y="633281"/>
            <a:ext cx="586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0739" y="2373096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31857" y="3537855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04594" y="6081619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24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438167" y="6180087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419507" y="5274358"/>
            <a:ext cx="34015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1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383538"/>
              </p:ext>
            </p:extLst>
          </p:nvPr>
        </p:nvGraphicFramePr>
        <p:xfrm>
          <a:off x="1600200" y="1698625"/>
          <a:ext cx="5084994" cy="4520121"/>
        </p:xfrm>
        <a:graphic>
          <a:graphicData uri="http://schemas.openxmlformats.org/drawingml/2006/table">
            <a:tbl>
              <a:tblPr firstRow="1" firstCol="1" bandRow="1"/>
              <a:tblGrid>
                <a:gridCol w="762598">
                  <a:extLst>
                    <a:ext uri="{9D8B030D-6E8A-4147-A177-3AD203B41FA5}">
                      <a16:colId xmlns:a16="http://schemas.microsoft.com/office/drawing/2014/main" val="3833760475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729392903"/>
                    </a:ext>
                  </a:extLst>
                </a:gridCol>
                <a:gridCol w="296701">
                  <a:extLst>
                    <a:ext uri="{9D8B030D-6E8A-4147-A177-3AD203B41FA5}">
                      <a16:colId xmlns:a16="http://schemas.microsoft.com/office/drawing/2014/main" val="4238988925"/>
                    </a:ext>
                  </a:extLst>
                </a:gridCol>
                <a:gridCol w="389099">
                  <a:extLst>
                    <a:ext uri="{9D8B030D-6E8A-4147-A177-3AD203B41FA5}">
                      <a16:colId xmlns:a16="http://schemas.microsoft.com/office/drawing/2014/main" val="3140339098"/>
                    </a:ext>
                  </a:extLst>
                </a:gridCol>
                <a:gridCol w="787400">
                  <a:extLst>
                    <a:ext uri="{9D8B030D-6E8A-4147-A177-3AD203B41FA5}">
                      <a16:colId xmlns:a16="http://schemas.microsoft.com/office/drawing/2014/main" val="3213385398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747258330"/>
                    </a:ext>
                  </a:extLst>
                </a:gridCol>
                <a:gridCol w="789110">
                  <a:extLst>
                    <a:ext uri="{9D8B030D-6E8A-4147-A177-3AD203B41FA5}">
                      <a16:colId xmlns:a16="http://schemas.microsoft.com/office/drawing/2014/main" val="2232306950"/>
                    </a:ext>
                  </a:extLst>
                </a:gridCol>
                <a:gridCol w="663086">
                  <a:extLst>
                    <a:ext uri="{9D8B030D-6E8A-4147-A177-3AD203B41FA5}">
                      <a16:colId xmlns:a16="http://schemas.microsoft.com/office/drawing/2014/main" val="2317746201"/>
                    </a:ext>
                  </a:extLst>
                </a:gridCol>
              </a:tblGrid>
              <a:tr h="447040">
                <a:tc rowSpan="5"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      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    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4602540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858473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95458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Ь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943418"/>
                  </a:ext>
                </a:extLst>
              </a:tr>
              <a:tr h="447040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6191613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1932202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711986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320269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CC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794780"/>
                  </a:ext>
                </a:extLst>
              </a:tr>
              <a:tr h="4470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2324699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467600" y="22225"/>
            <a:ext cx="33274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1. Длиннонога и стройна,</a:t>
            </a:r>
          </a:p>
          <a:p>
            <a:r>
              <a:rPr lang="ru-RU"/>
              <a:t>Вся шипом наделена.</a:t>
            </a:r>
          </a:p>
          <a:p>
            <a:r>
              <a:rPr lang="ru-RU"/>
              <a:t>И боится лишь мороза</a:t>
            </a:r>
          </a:p>
          <a:p>
            <a:r>
              <a:rPr lang="ru-RU"/>
              <a:t>Гордая такая </a:t>
            </a:r>
            <a:r>
              <a:rPr lang="ru-RU" i="1"/>
              <a:t>(роза) </a:t>
            </a:r>
            <a:endParaRPr lang="ru-RU"/>
          </a:p>
          <a:p>
            <a:r>
              <a:rPr lang="ru-RU"/>
              <a:t> </a:t>
            </a:r>
          </a:p>
          <a:p>
            <a:r>
              <a:rPr lang="ru-RU"/>
              <a:t>2. Длинный тонкий стебелек,                                                                                                Сверху - алый огонек.                                                                                                                             Не растенье, а маяк -                                                                                                                             Это ярко-красный ... </a:t>
            </a:r>
            <a:r>
              <a:rPr lang="ru-RU" i="1"/>
              <a:t>(мак)</a:t>
            </a:r>
            <a:endParaRPr lang="ru-RU"/>
          </a:p>
          <a:p>
            <a:r>
              <a:rPr lang="ru-RU"/>
              <a:t> </a:t>
            </a:r>
          </a:p>
          <a:p>
            <a:r>
              <a:rPr lang="ru-RU"/>
              <a:t>3. Желтый цветик побелел.</a:t>
            </a:r>
          </a:p>
          <a:p>
            <a:r>
              <a:rPr lang="ru-RU"/>
              <a:t>Дунул ветер, улетел.</a:t>
            </a:r>
          </a:p>
          <a:p>
            <a:r>
              <a:rPr lang="ru-RU"/>
              <a:t>Кто такой пушистый мальчик?</a:t>
            </a:r>
          </a:p>
          <a:p>
            <a:r>
              <a:rPr lang="ru-RU"/>
              <a:t>Он зовётся </a:t>
            </a:r>
            <a:r>
              <a:rPr lang="ru-RU" i="1"/>
              <a:t>(одуванчик) </a:t>
            </a:r>
            <a:endParaRPr lang="ru-RU"/>
          </a:p>
          <a:p>
            <a:r>
              <a:rPr lang="ru-RU"/>
              <a:t> </a:t>
            </a:r>
          </a:p>
          <a:p>
            <a:r>
              <a:rPr lang="ru-RU"/>
              <a:t>4. Чей прекрасный аромат</a:t>
            </a:r>
          </a:p>
          <a:p>
            <a:r>
              <a:rPr lang="ru-RU"/>
              <a:t>Вдруг наполнил целый сад?</a:t>
            </a:r>
          </a:p>
          <a:p>
            <a:r>
              <a:rPr lang="ru-RU"/>
              <a:t>Я искал весь день, и надо ж</a:t>
            </a:r>
          </a:p>
          <a:p>
            <a:r>
              <a:rPr lang="ru-RU"/>
              <a:t>Белоснежный это </a:t>
            </a:r>
            <a:r>
              <a:rPr lang="ru-RU" i="1"/>
              <a:t>(ландыш) </a:t>
            </a:r>
            <a:endParaRPr lang="ru-RU"/>
          </a:p>
          <a:p>
            <a:r>
              <a:rPr lang="ru-RU"/>
              <a:t> </a:t>
            </a:r>
          </a:p>
          <a:p>
            <a:r>
              <a:rPr lang="ru-RU"/>
              <a:t>5. Легкий дует ветерок,</a:t>
            </a:r>
          </a:p>
          <a:p>
            <a:r>
              <a:rPr lang="ru-RU"/>
              <a:t>Просыпается цветок.</a:t>
            </a:r>
          </a:p>
          <a:p>
            <a:r>
              <a:rPr lang="ru-RU"/>
              <a:t>Красный, желтый тут и там,</a:t>
            </a:r>
          </a:p>
          <a:p>
            <a:r>
              <a:rPr lang="ru-RU"/>
              <a:t>А зовется он </a:t>
            </a:r>
            <a:r>
              <a:rPr lang="ru-RU" i="1"/>
              <a:t>(тюльпан) </a:t>
            </a:r>
            <a:endParaRPr lang="ru-RU"/>
          </a:p>
          <a:p>
            <a:r>
              <a:rPr lang="ru-RU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6182" y="47625"/>
            <a:ext cx="37876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КРОССВОРД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72977" y="3958685"/>
            <a:ext cx="42191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4818" y="3958685"/>
            <a:ext cx="38023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</a:t>
            </a:r>
            <a:endParaRPr lang="ru-RU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122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38</Words>
  <Application>Microsoft Office PowerPoint</Application>
  <PresentationFormat>Широкоэкранный</PresentationFormat>
  <Paragraphs>164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Teacher</cp:lastModifiedBy>
  <cp:revision>29</cp:revision>
  <dcterms:created xsi:type="dcterms:W3CDTF">2022-04-15T08:42:46Z</dcterms:created>
  <dcterms:modified xsi:type="dcterms:W3CDTF">2022-04-19T21:22:17Z</dcterms:modified>
</cp:coreProperties>
</file>