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sldIdLst>
    <p:sldId id="258" r:id="rId2"/>
    <p:sldId id="260" r:id="rId3"/>
    <p:sldId id="262" r:id="rId4"/>
    <p:sldId id="270" r:id="rId5"/>
    <p:sldId id="271" r:id="rId6"/>
    <p:sldId id="272" r:id="rId7"/>
    <p:sldId id="277" r:id="rId8"/>
    <p:sldId id="278" r:id="rId9"/>
    <p:sldId id="279" r:id="rId10"/>
    <p:sldId id="261" r:id="rId11"/>
    <p:sldId id="264" r:id="rId12"/>
    <p:sldId id="265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87" d="100"/>
          <a:sy n="87" d="100"/>
        </p:scale>
        <p:origin x="-654" y="-4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7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3AEF2C5-22ED-40BF-8650-F6749A7802F8}" type="datetimeFigureOut">
              <a:rPr lang="ru-RU"/>
              <a:pPr>
                <a:defRPr/>
              </a:pPr>
              <a:t>23.11.2013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65BF31E-C241-428F-841D-76FE42C342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A18B42-4D01-4FA5-B04F-DFC5A793F3D1}" type="datetimeFigureOut">
              <a:rPr lang="ru-RU"/>
              <a:pPr>
                <a:defRPr/>
              </a:pPr>
              <a:t>23.11.2013</a:t>
            </a:fld>
            <a:endParaRPr lang="ru-RU"/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6013CE-37CE-49DE-9D01-EA77D29A65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BB4115-7874-4AFE-86A0-20299B09C68D}" type="datetimeFigureOut">
              <a:rPr lang="ru-RU"/>
              <a:pPr>
                <a:defRPr/>
              </a:pPr>
              <a:t>23.11.2013</a:t>
            </a:fld>
            <a:endParaRPr lang="ru-RU"/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5E1E3D-FE03-49DF-97D3-65B142010E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E18DD1-E0C2-41D9-A5ED-75D8B51E2FCC}" type="datetimeFigureOut">
              <a:rPr lang="ru-RU"/>
              <a:pPr>
                <a:defRPr/>
              </a:pPr>
              <a:t>23.11.2013</a:t>
            </a:fld>
            <a:endParaRPr lang="ru-RU"/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BE6F42-E849-445B-95DE-AE00B85BF9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8B6C538-CC58-4BA8-948F-7CA328CAB574}" type="datetimeFigureOut">
              <a:rPr lang="ru-RU"/>
              <a:pPr>
                <a:defRPr/>
              </a:pPr>
              <a:t>23.11.2013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D0D6650-E816-4230-9A60-2BC881A064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35D0FC-0EFA-4C63-BB34-370BD59EEFD5}" type="datetimeFigureOut">
              <a:rPr lang="ru-RU"/>
              <a:pPr>
                <a:defRPr/>
              </a:pPr>
              <a:t>23.11.2013</a:t>
            </a:fld>
            <a:endParaRPr lang="ru-RU"/>
          </a:p>
        </p:txBody>
      </p:sp>
      <p:sp>
        <p:nvSpPr>
          <p:cNvPr id="6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2EBEDB-2A44-4B33-B223-E05F4DA8D5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lvl1pPr>
              <a:defRPr b="1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E65BC8-9788-4C70-9E87-EEE8852159E4}" type="datetimeFigureOut">
              <a:rPr lang="ru-RU"/>
              <a:pPr>
                <a:defRPr/>
              </a:pPr>
              <a:t>23.11.2013</a:t>
            </a:fld>
            <a:endParaRPr lang="ru-RU"/>
          </a:p>
        </p:txBody>
      </p:sp>
      <p:sp>
        <p:nvSpPr>
          <p:cNvPr id="8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2F43B2-192B-47F9-826E-B9237B1ADD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052D45-9F7C-4DBC-ACEE-2BB6002F071B}" type="datetimeFigureOut">
              <a:rPr lang="ru-RU"/>
              <a:pPr>
                <a:defRPr/>
              </a:pPr>
              <a:t>23.11.2013</a:t>
            </a:fld>
            <a:endParaRPr lang="ru-RU"/>
          </a:p>
        </p:txBody>
      </p:sp>
      <p:sp>
        <p:nvSpPr>
          <p:cNvPr id="4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79AC9C-ADF4-4A7B-B27D-F8CA6C720F2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997B130-52C1-4759-9620-791E24F6631E}" type="datetimeFigureOut">
              <a:rPr lang="ru-RU"/>
              <a:pPr>
                <a:defRPr/>
              </a:pPr>
              <a:t>23.11.2013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668D388-193B-4376-BC64-745EDEE6EB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D32277-6AEC-49E2-BC9F-4C988471142F}" type="datetimeFigureOut">
              <a:rPr lang="ru-RU"/>
              <a:pPr>
                <a:defRPr/>
              </a:pPr>
              <a:t>23.11.2013</a:t>
            </a:fld>
            <a:endParaRPr lang="ru-RU"/>
          </a:p>
        </p:txBody>
      </p:sp>
      <p:sp>
        <p:nvSpPr>
          <p:cNvPr id="6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1F416C-A2B2-499A-9A43-F6CCD64186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с одним скругленным углом 5"/>
          <p:cNvSpPr/>
          <p:nvPr/>
        </p:nvSpPr>
        <p:spPr>
          <a:xfrm>
            <a:off x="6400800" y="433388"/>
            <a:ext cx="2324100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621D8B3-EE63-4B2E-8ED0-E5479A2F0565}" type="datetimeFigureOut">
              <a:rPr lang="ru-RU"/>
              <a:pPr>
                <a:defRPr/>
              </a:pPr>
              <a:t>23.11.2013</a:t>
            </a:fld>
            <a:endParaRPr lang="ru-RU"/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86446DB-C33B-4626-B770-D2997F42AA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3238" y="4986338"/>
            <a:ext cx="8183562" cy="1050925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1" name="Текст 3"/>
          <p:cNvSpPr>
            <a:spLocks noGrp="1"/>
          </p:cNvSpPr>
          <p:nvPr>
            <p:ph type="body" idx="1"/>
          </p:nvPr>
        </p:nvSpPr>
        <p:spPr bwMode="auto">
          <a:xfrm>
            <a:off x="503238" y="530225"/>
            <a:ext cx="8183562" cy="418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82880" tIns="9144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663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smtClean="0">
                <a:solidFill>
                  <a:schemeClr val="bg2">
                    <a:shade val="50000"/>
                  </a:schemeClr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BFB74A0B-AFB6-4C1D-83E9-D80DB49D3781}" type="datetimeFigureOut">
              <a:rPr lang="ru-RU"/>
              <a:pPr>
                <a:defRPr/>
              </a:pPr>
              <a:t>23.11.2013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663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bg2">
                    <a:shade val="50000"/>
                  </a:schemeClr>
                </a:solidFill>
                <a:latin typeface="+mn-lt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663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smtClean="0">
                <a:solidFill>
                  <a:schemeClr val="bg2">
                    <a:shade val="50000"/>
                  </a:schemeClr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8F7BFC88-6263-4104-A9B0-9C85BDCAD1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9" r:id="rId1"/>
    <p:sldLayoutId id="2147483832" r:id="rId2"/>
    <p:sldLayoutId id="2147483840" r:id="rId3"/>
    <p:sldLayoutId id="2147483833" r:id="rId4"/>
    <p:sldLayoutId id="2147483834" r:id="rId5"/>
    <p:sldLayoutId id="2147483835" r:id="rId6"/>
    <p:sldLayoutId id="2147483841" r:id="rId7"/>
    <p:sldLayoutId id="2147483836" r:id="rId8"/>
    <p:sldLayoutId id="2147483842" r:id="rId9"/>
    <p:sldLayoutId id="2147483837" r:id="rId10"/>
    <p:sldLayoutId id="2147483838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600" b="1" kern="1200">
          <a:solidFill>
            <a:srgbClr val="FF8D3E"/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9pPr>
      <a:extLst/>
    </p:titleStyle>
    <p:bodyStyle>
      <a:lvl1pPr marL="265113" indent="-265113" algn="l" rtl="0" fontAlgn="base">
        <a:spcBef>
          <a:spcPts val="25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00025" algn="l" rtl="0" fontAlgn="base">
        <a:spcBef>
          <a:spcPts val="250"/>
        </a:spcBef>
        <a:spcAft>
          <a:spcPct val="0"/>
        </a:spcAft>
        <a:buClr>
          <a:schemeClr val="accent1"/>
        </a:buClr>
        <a:buSzPct val="100000"/>
        <a:buFont typeface="Verdana" pitchFamily="34" charset="0"/>
        <a:buChar char="◦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5813" indent="-182563" algn="l" rtl="0" fontAlgn="base">
        <a:spcBef>
          <a:spcPts val="250"/>
        </a:spcBef>
        <a:spcAft>
          <a:spcPct val="0"/>
        </a:spcAft>
        <a:buClr>
          <a:srgbClr val="ED3742"/>
        </a:buClr>
        <a:buSzPct val="100000"/>
        <a:buFont typeface="Wingdings 2" pitchFamily="18" charset="2"/>
        <a:buChar char="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3938" indent="-182563" algn="l" rtl="0" fontAlgn="base">
        <a:spcBef>
          <a:spcPts val="225"/>
        </a:spcBef>
        <a:spcAft>
          <a:spcPct val="0"/>
        </a:spcAft>
        <a:buClr>
          <a:srgbClr val="ED3742"/>
        </a:buClr>
        <a:buSzPct val="112000"/>
        <a:buFont typeface="Verdana" pitchFamily="34" charset="0"/>
        <a:buChar char="◦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79525" indent="-182563" algn="l" rtl="0" fontAlgn="base">
        <a:spcBef>
          <a:spcPts val="250"/>
        </a:spcBef>
        <a:spcAft>
          <a:spcPct val="0"/>
        </a:spcAft>
        <a:buClr>
          <a:srgbClr val="4A85BF"/>
        </a:buClr>
        <a:buSzPct val="100000"/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standart.edu.ru/catalog.aspx?CatalogId=531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Text Box 7"/>
          <p:cNvSpPr txBox="1">
            <a:spLocks noChangeArrowheads="1"/>
          </p:cNvSpPr>
          <p:nvPr/>
        </p:nvSpPr>
        <p:spPr bwMode="auto">
          <a:xfrm>
            <a:off x="785812" y="857232"/>
            <a:ext cx="8358188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b="1" dirty="0">
                <a:solidFill>
                  <a:srgbClr val="171B73"/>
                </a:solidFill>
                <a:latin typeface="Verdana" pitchFamily="34" charset="0"/>
              </a:rPr>
              <a:t>Тема: Формирование информационных умений </a:t>
            </a:r>
          </a:p>
          <a:p>
            <a:pPr algn="ctr">
              <a:spcBef>
                <a:spcPct val="50000"/>
              </a:spcBef>
            </a:pPr>
            <a:r>
              <a:rPr lang="ru-RU" sz="2000" b="1" dirty="0">
                <a:solidFill>
                  <a:srgbClr val="171B73"/>
                </a:solidFill>
                <a:latin typeface="Verdana" pitchFamily="34" charset="0"/>
              </a:rPr>
              <a:t>у младших школьников при изучении предмета</a:t>
            </a:r>
          </a:p>
          <a:p>
            <a:pPr algn="ctr">
              <a:spcBef>
                <a:spcPct val="50000"/>
              </a:spcBef>
            </a:pPr>
            <a:r>
              <a:rPr lang="ru-RU" sz="2000" b="1" dirty="0">
                <a:solidFill>
                  <a:srgbClr val="171B73"/>
                </a:solidFill>
                <a:latin typeface="Verdana" pitchFamily="34" charset="0"/>
              </a:rPr>
              <a:t> «Окружающий мир». </a:t>
            </a:r>
          </a:p>
        </p:txBody>
      </p:sp>
      <p:sp>
        <p:nvSpPr>
          <p:cNvPr id="6149" name="Rectangle 5"/>
          <p:cNvSpPr>
            <a:spLocks noChangeArrowheads="1"/>
          </p:cNvSpPr>
          <p:nvPr/>
        </p:nvSpPr>
        <p:spPr bwMode="auto">
          <a:xfrm>
            <a:off x="4429124" y="4929198"/>
            <a:ext cx="4109137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Презентация учителя начальных классов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ГБОУ школа № 404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Колпинского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района Санкт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Петербурга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Махиновой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Елены Владимировны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1"/>
          <p:cNvSpPr>
            <a:spLocks noChangeArrowheads="1"/>
          </p:cNvSpPr>
          <p:nvPr/>
        </p:nvSpPr>
        <p:spPr bwMode="auto">
          <a:xfrm>
            <a:off x="428625" y="1857375"/>
            <a:ext cx="8072438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>
              <a:buFontTx/>
              <a:buChar char="•"/>
            </a:pPr>
            <a:r>
              <a:rPr lang="ru-RU" sz="2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оценивать потребность в дополнительной информации;</a:t>
            </a:r>
            <a:endParaRPr lang="ru-RU" sz="240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>
              <a:buFontTx/>
              <a:buChar char="•"/>
            </a:pPr>
            <a:r>
              <a:rPr lang="ru-RU" sz="2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определять возможные источники информации и способ её поиска;</a:t>
            </a:r>
            <a:endParaRPr lang="ru-RU" sz="240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>
              <a:buFontTx/>
              <a:buChar char="•"/>
            </a:pPr>
            <a:r>
              <a:rPr lang="ru-RU" sz="2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осуществлять поиск информации в словарях, справочниках, энциклопедиях, библиотеках, Интернете; получать информацию из наблюдений, при общении;</a:t>
            </a:r>
            <a:endParaRPr lang="ru-RU" sz="240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>
              <a:buFontTx/>
              <a:buChar char="•"/>
            </a:pPr>
            <a:r>
              <a:rPr lang="ru-RU" sz="2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анализировать полученные сведения, выделяя признаки и их значения, определяя целое и части, применяя свёртывание информации и представление её в наглядном виде (таблицы, схемы, диаграммы);</a:t>
            </a:r>
            <a:endParaRPr lang="ru-RU" sz="240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>
              <a:buFontTx/>
              <a:buChar char="•"/>
            </a:pPr>
            <a:r>
              <a:rPr lang="ru-RU" sz="2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организовывать информацию тематически, упорядочивать по алфавиту, по числовым значениям;</a:t>
            </a:r>
            <a:endParaRPr lang="ru-RU" sz="240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363" name="Picture 2" descr="http://standart.edu.ru/images/logo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57938" y="357188"/>
            <a:ext cx="2268537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285750" y="1285875"/>
            <a:ext cx="8715375" cy="514350"/>
          </a:xfrm>
          <a:prstGeom prst="rect">
            <a:avLst/>
          </a:prstGeo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200" b="1" dirty="0">
                <a:latin typeface="Times New Roman" pitchFamily="18" charset="0"/>
                <a:ea typeface="+mj-ea"/>
                <a:cs typeface="Times New Roman" pitchFamily="18" charset="0"/>
              </a:rPr>
              <a:t>Выпускник начальной школы должен уметь</a:t>
            </a:r>
            <a:endParaRPr lang="ru-RU" sz="3200" dirty="0"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standart.edu.ru/images/logo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00813" y="357188"/>
            <a:ext cx="2268537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428625" y="928688"/>
            <a:ext cx="8229600" cy="514350"/>
          </a:xfrm>
          <a:prstGeom prst="rect">
            <a:avLst/>
          </a:prstGeom>
        </p:spPr>
        <p:txBody>
          <a:bodyPr>
            <a:normAutofit fontScale="97500"/>
          </a:bodyPr>
          <a:lstStyle/>
          <a:p>
            <a:pPr algn="ctr" fontAlgn="auto">
              <a:spcAft>
                <a:spcPts val="0"/>
              </a:spcAft>
              <a:defRPr/>
            </a:pPr>
            <a:endParaRPr lang="ru-RU" sz="2800" dirty="0"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6388" name="Rectangle 1"/>
          <p:cNvSpPr>
            <a:spLocks noChangeArrowheads="1"/>
          </p:cNvSpPr>
          <p:nvPr/>
        </p:nvSpPr>
        <p:spPr bwMode="auto">
          <a:xfrm>
            <a:off x="357188" y="2071688"/>
            <a:ext cx="8429625" cy="3786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>
              <a:buFontTx/>
              <a:buChar char="•"/>
            </a:pPr>
            <a:r>
              <a:rPr lang="ru-RU" sz="2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наращивать свои собственные знания, сравнивая, обобщая и систематизируя полученную информацию и имеющиеся знания, обновляя представления о причинно-следственных связях;</a:t>
            </a:r>
            <a:endParaRPr lang="ru-RU" sz="240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>
              <a:buFontTx/>
              <a:buChar char="•"/>
            </a:pPr>
            <a:r>
              <a:rPr lang="ru-RU" sz="2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создавать свои информационные объекты (сообщения, небольшие сочинения, графические работы);</a:t>
            </a:r>
            <a:endParaRPr lang="ru-RU" sz="240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>
              <a:buFontTx/>
              <a:buChar char="•"/>
            </a:pPr>
            <a:r>
              <a:rPr lang="ru-RU" sz="2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использовать информацию для построения умозаключений;</a:t>
            </a:r>
            <a:endParaRPr lang="ru-RU" sz="240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>
              <a:buFontTx/>
              <a:buChar char="•"/>
            </a:pPr>
            <a:r>
              <a:rPr lang="ru-RU" sz="2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использовать информацию для принятия решений;</a:t>
            </a:r>
          </a:p>
          <a:p>
            <a:pPr algn="just" eaLnBrk="0" hangingPunct="0"/>
            <a:r>
              <a:rPr lang="ru-RU" sz="2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при работе с информацией применять средства информационных и коммуникационных технологий.</a:t>
            </a:r>
            <a:r>
              <a:rPr lang="ru-RU" sz="240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285750" y="1285875"/>
            <a:ext cx="8715375" cy="514350"/>
          </a:xfrm>
          <a:prstGeom prst="rect">
            <a:avLst/>
          </a:prstGeo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200" b="1" dirty="0">
                <a:latin typeface="Times New Roman" pitchFamily="18" charset="0"/>
                <a:ea typeface="+mj-ea"/>
                <a:cs typeface="Times New Roman" pitchFamily="18" charset="0"/>
              </a:rPr>
              <a:t>Выпускник начальной школы должен уметь</a:t>
            </a:r>
            <a:endParaRPr lang="ru-RU" sz="3200" dirty="0"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standart.edu.ru/images/logo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00813" y="357188"/>
            <a:ext cx="2268537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428625" y="928688"/>
            <a:ext cx="8229600" cy="514350"/>
          </a:xfrm>
          <a:prstGeom prst="rect">
            <a:avLst/>
          </a:prstGeom>
        </p:spPr>
        <p:txBody>
          <a:bodyPr>
            <a:normAutofit fontScale="97500"/>
          </a:bodyPr>
          <a:lstStyle/>
          <a:p>
            <a:pPr algn="ctr" fontAlgn="auto">
              <a:spcAft>
                <a:spcPts val="0"/>
              </a:spcAft>
              <a:defRPr/>
            </a:pPr>
            <a:endParaRPr lang="ru-RU" sz="2800" dirty="0"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714375" y="857250"/>
            <a:ext cx="8229600" cy="514350"/>
          </a:xfrm>
          <a:prstGeom prst="rect">
            <a:avLst/>
          </a:prstGeom>
        </p:spPr>
        <p:txBody>
          <a:bodyPr>
            <a:normAutofit fontScale="90000" lnSpcReduction="2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Виды заданий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7413" name="Прямоугольник 7"/>
          <p:cNvSpPr>
            <a:spLocks noChangeArrowheads="1"/>
          </p:cNvSpPr>
          <p:nvPr/>
        </p:nvSpPr>
        <p:spPr bwMode="auto">
          <a:xfrm>
            <a:off x="714375" y="1357313"/>
            <a:ext cx="8143875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ru-RU" sz="2000">
                <a:latin typeface="Times New Roman" pitchFamily="18" charset="0"/>
                <a:cs typeface="Times New Roman" pitchFamily="18" charset="0"/>
              </a:rPr>
              <a:t> с неполными исходными данными;</a:t>
            </a:r>
          </a:p>
          <a:p>
            <a:pPr>
              <a:buFont typeface="Arial" charset="0"/>
              <a:buChar char="•"/>
            </a:pPr>
            <a:r>
              <a:rPr lang="ru-RU" sz="2000">
                <a:latin typeface="Times New Roman" pitchFamily="18" charset="0"/>
                <a:cs typeface="Times New Roman" pitchFamily="18" charset="0"/>
              </a:rPr>
              <a:t> требующих поиска дополнительных сведений;</a:t>
            </a:r>
          </a:p>
          <a:p>
            <a:pPr>
              <a:buFont typeface="Arial" charset="0"/>
              <a:buChar char="•"/>
            </a:pPr>
            <a:r>
              <a:rPr lang="ru-RU" sz="2000">
                <a:latin typeface="Times New Roman" pitchFamily="18" charset="0"/>
                <a:cs typeface="Times New Roman" pitchFamily="18" charset="0"/>
              </a:rPr>
              <a:t> в которых ученик должен делать самостоятельные выводы на основе сообщаемых сведений;</a:t>
            </a:r>
          </a:p>
          <a:p>
            <a:pPr>
              <a:buFont typeface="Arial" charset="0"/>
              <a:buChar char="•"/>
            </a:pPr>
            <a:r>
              <a:rPr lang="ru-RU" sz="2000">
                <a:latin typeface="Times New Roman" pitchFamily="18" charset="0"/>
                <a:cs typeface="Times New Roman" pitchFamily="18" charset="0"/>
              </a:rPr>
              <a:t> в которых ученик должен выполнять реферирование или конспектирование каких-либо источников информации;</a:t>
            </a:r>
          </a:p>
          <a:p>
            <a:pPr>
              <a:buFont typeface="Arial" charset="0"/>
              <a:buChar char="•"/>
            </a:pPr>
            <a:r>
              <a:rPr lang="ru-RU" sz="2000">
                <a:latin typeface="Times New Roman" pitchFamily="18" charset="0"/>
                <a:cs typeface="Times New Roman" pitchFamily="18" charset="0"/>
              </a:rPr>
              <a:t> в которых ученик имеет дело с двумя или более способами организации информации;</a:t>
            </a:r>
          </a:p>
          <a:p>
            <a:pPr>
              <a:buFont typeface="Arial" charset="0"/>
              <a:buChar char="•"/>
            </a:pPr>
            <a:r>
              <a:rPr lang="ru-RU" sz="2000">
                <a:latin typeface="Times New Roman" pitchFamily="18" charset="0"/>
                <a:cs typeface="Times New Roman" pitchFamily="18" charset="0"/>
              </a:rPr>
              <a:t> в которых требуется представить сведения в двух или более видах;</a:t>
            </a:r>
          </a:p>
          <a:p>
            <a:pPr>
              <a:buFont typeface="Arial" charset="0"/>
              <a:buChar char="•"/>
            </a:pPr>
            <a:r>
              <a:rPr lang="ru-RU" sz="2000">
                <a:latin typeface="Times New Roman" pitchFamily="18" charset="0"/>
                <a:cs typeface="Times New Roman" pitchFamily="18" charset="0"/>
              </a:rPr>
              <a:t> в которых ученик должен представить одни и те же сведения двумя или более способами, ориентированными на разную аудиторию; </a:t>
            </a:r>
          </a:p>
          <a:p>
            <a:pPr>
              <a:buFont typeface="Arial" charset="0"/>
              <a:buChar char="•"/>
            </a:pPr>
            <a:r>
              <a:rPr lang="ru-RU" sz="2000">
                <a:latin typeface="Times New Roman" pitchFamily="18" charset="0"/>
                <a:cs typeface="Times New Roman" pitchFamily="18" charset="0"/>
              </a:rPr>
              <a:t> предполагающих выполнение каких-либо самостоятельных действий с техникой для приема, передачи или обработки информации: телефон, радио, телевизор, магнитофон, диктофон, фотоаппарат, видеокамера, копировальный аппарат, компьютер.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/>
          </p:cNvSpPr>
          <p:nvPr>
            <p:ph type="ctrTitle"/>
          </p:nvPr>
        </p:nvSpPr>
        <p:spPr>
          <a:xfrm>
            <a:off x="755650" y="692150"/>
            <a:ext cx="7772400" cy="503238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План </a:t>
            </a:r>
            <a:r>
              <a:rPr lang="ru-RU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sz="4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1" name="Rectangle 3"/>
          <p:cNvSpPr>
            <a:spLocks noGrp="1"/>
          </p:cNvSpPr>
          <p:nvPr>
            <p:ph type="subTitle" idx="1"/>
          </p:nvPr>
        </p:nvSpPr>
        <p:spPr>
          <a:xfrm>
            <a:off x="684213" y="1412875"/>
            <a:ext cx="7704137" cy="4302125"/>
          </a:xfrm>
        </p:spPr>
        <p:txBody>
          <a:bodyPr>
            <a:noAutofit/>
          </a:bodyPr>
          <a:lstStyle/>
          <a:p>
            <a:pPr marL="184150" algn="just" fontAlgn="auto">
              <a:lnSpc>
                <a:spcPct val="80000"/>
              </a:lnSpc>
              <a:spcAft>
                <a:spcPts val="0"/>
              </a:spcAft>
              <a:buFont typeface="Wingdings 2"/>
              <a:buNone/>
              <a:defRPr/>
            </a:pP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 Актуальность темы.</a:t>
            </a:r>
          </a:p>
          <a:p>
            <a:pPr marL="184150" algn="just" fontAlgn="auto">
              <a:lnSpc>
                <a:spcPct val="80000"/>
              </a:lnSpc>
              <a:spcAft>
                <a:spcPts val="0"/>
              </a:spcAft>
              <a:buFont typeface="Wingdings 2"/>
              <a:buNone/>
              <a:defRPr/>
            </a:pP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184150" algn="just" fontAlgn="auto">
              <a:lnSpc>
                <a:spcPct val="80000"/>
              </a:lnSpc>
              <a:spcAft>
                <a:spcPts val="0"/>
              </a:spcAft>
              <a:buFont typeface="Wingdings 2"/>
              <a:buNone/>
              <a:defRPr/>
            </a:pP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Сущность понятия «информационная грамотность».</a:t>
            </a:r>
          </a:p>
          <a:p>
            <a:pPr marL="184150" algn="just" fontAlgn="auto">
              <a:lnSpc>
                <a:spcPct val="80000"/>
              </a:lnSpc>
              <a:spcAft>
                <a:spcPts val="0"/>
              </a:spcAft>
              <a:buFont typeface="Wingdings 2"/>
              <a:buNone/>
              <a:defRPr/>
            </a:pPr>
            <a:endParaRPr lang="ru-RU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184150" algn="just" fontAlgn="auto">
              <a:lnSpc>
                <a:spcPct val="80000"/>
              </a:lnSpc>
              <a:spcAft>
                <a:spcPts val="0"/>
              </a:spcAft>
              <a:buFont typeface="Wingdings 2"/>
              <a:buNone/>
              <a:defRPr/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3. Условия развития информационных умений.</a:t>
            </a:r>
          </a:p>
          <a:p>
            <a:pPr marL="184150" algn="just" fontAlgn="auto">
              <a:lnSpc>
                <a:spcPct val="80000"/>
              </a:lnSpc>
              <a:spcAft>
                <a:spcPts val="0"/>
              </a:spcAft>
              <a:buFont typeface="Wingdings 2"/>
              <a:buNone/>
              <a:defRPr/>
            </a:pPr>
            <a:endParaRPr lang="ru-RU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184150" algn="just" fontAlgn="auto">
              <a:lnSpc>
                <a:spcPct val="80000"/>
              </a:lnSpc>
              <a:spcAft>
                <a:spcPts val="0"/>
              </a:spcAft>
              <a:buFont typeface="Wingdings 2"/>
              <a:buNone/>
              <a:defRPr/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4. Основные источники информации.</a:t>
            </a:r>
          </a:p>
          <a:p>
            <a:pPr marL="184150" algn="just" fontAlgn="auto">
              <a:lnSpc>
                <a:spcPct val="80000"/>
              </a:lnSpc>
              <a:spcAft>
                <a:spcPts val="0"/>
              </a:spcAft>
              <a:buFont typeface="Wingdings 2"/>
              <a:buNone/>
              <a:defRPr/>
            </a:pPr>
            <a:endParaRPr lang="ru-RU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184150" algn="just" fontAlgn="auto">
              <a:lnSpc>
                <a:spcPct val="80000"/>
              </a:lnSpc>
              <a:spcAft>
                <a:spcPts val="0"/>
              </a:spcAft>
              <a:buFont typeface="Wingdings 2"/>
              <a:buNone/>
              <a:defRPr/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5. Направления работы с информацией.</a:t>
            </a:r>
          </a:p>
          <a:p>
            <a:pPr marL="184150" algn="just" fontAlgn="auto">
              <a:lnSpc>
                <a:spcPct val="80000"/>
              </a:lnSpc>
              <a:spcAft>
                <a:spcPts val="0"/>
              </a:spcAft>
              <a:buFont typeface="Wingdings 2"/>
              <a:buNone/>
              <a:defRPr/>
            </a:pPr>
            <a:endParaRPr lang="ru-RU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184150" algn="just" fontAlgn="auto">
              <a:lnSpc>
                <a:spcPct val="80000"/>
              </a:lnSpc>
              <a:spcAft>
                <a:spcPts val="0"/>
              </a:spcAft>
              <a:buFont typeface="Wingdings 2"/>
              <a:buNone/>
              <a:defRPr/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6. Планируемые результаты овладения информационными умениями.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184150" algn="just" fontAlgn="auto">
              <a:lnSpc>
                <a:spcPct val="80000"/>
              </a:lnSpc>
              <a:spcAft>
                <a:spcPts val="0"/>
              </a:spcAft>
              <a:buFont typeface="Wingdings 2"/>
              <a:buNone/>
              <a:defRPr/>
            </a:pP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184150" algn="just" fontAlgn="auto">
              <a:lnSpc>
                <a:spcPct val="80000"/>
              </a:lnSpc>
              <a:spcAft>
                <a:spcPts val="0"/>
              </a:spcAft>
              <a:buFont typeface="Wingdings 2"/>
              <a:buNone/>
              <a:defRPr/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7. Виды заданий по формированию информационных умений.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184150" algn="just" fontAlgn="auto">
              <a:lnSpc>
                <a:spcPct val="80000"/>
              </a:lnSpc>
              <a:spcAft>
                <a:spcPts val="0"/>
              </a:spcAft>
              <a:buFont typeface="Wingdings 2"/>
              <a:buNone/>
              <a:defRPr/>
            </a:pP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184150" algn="just" fontAlgn="auto">
              <a:lnSpc>
                <a:spcPct val="80000"/>
              </a:lnSpc>
              <a:spcAft>
                <a:spcPts val="0"/>
              </a:spcAft>
              <a:buFont typeface="Wingdings 2"/>
              <a:buNone/>
              <a:defRPr/>
            </a:pP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803275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Информационная грамотность</a:t>
            </a:r>
            <a:br>
              <a:rPr 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в ФГОС НОО второго поколения</a:t>
            </a:r>
            <a:endParaRPr lang="ru-RU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195" name="Прямоугольник 4"/>
          <p:cNvSpPr>
            <a:spLocks noChangeArrowheads="1"/>
          </p:cNvSpPr>
          <p:nvPr/>
        </p:nvSpPr>
        <p:spPr bwMode="auto">
          <a:xfrm>
            <a:off x="1428750" y="5929313"/>
            <a:ext cx="64801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Verdana" pitchFamily="34" charset="0"/>
                <a:hlinkClick r:id="rId2"/>
              </a:rPr>
              <a:t>http://standart.edu.ru/catalog.aspx?CatalogId=531</a:t>
            </a:r>
            <a:endParaRPr lang="ru-RU">
              <a:latin typeface="Verdana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42938" y="2214563"/>
            <a:ext cx="3455987" cy="25542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Информационная грамотность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- совокупность умений работать с информацией.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 l="16015" t="8252" r="17187" b="11288"/>
          <a:stretch>
            <a:fillRect/>
          </a:stretch>
        </p:blipFill>
        <p:spPr bwMode="auto">
          <a:xfrm>
            <a:off x="4143375" y="1428750"/>
            <a:ext cx="4357688" cy="41989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Прямоугольник 1"/>
          <p:cNvSpPr>
            <a:spLocks noChangeArrowheads="1"/>
          </p:cNvSpPr>
          <p:nvPr/>
        </p:nvSpPr>
        <p:spPr bwMode="auto">
          <a:xfrm>
            <a:off x="285750" y="642938"/>
            <a:ext cx="850106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latin typeface="Times New Roman" pitchFamily="18" charset="0"/>
                <a:cs typeface="Times New Roman" pitchFamily="18" charset="0"/>
              </a:rPr>
              <a:t>Условия развития информационных умений.</a:t>
            </a:r>
            <a:endParaRPr lang="ru-RU" sz="3200">
              <a:latin typeface="Verdana" pitchFamily="34" charset="0"/>
            </a:endParaRPr>
          </a:p>
        </p:txBody>
      </p:sp>
      <p:sp>
        <p:nvSpPr>
          <p:cNvPr id="9219" name="Rectangle 1"/>
          <p:cNvSpPr>
            <a:spLocks noChangeArrowheads="1"/>
          </p:cNvSpPr>
          <p:nvPr/>
        </p:nvSpPr>
        <p:spPr bwMode="auto">
          <a:xfrm>
            <a:off x="357188" y="1357313"/>
            <a:ext cx="8429625" cy="5170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buFontTx/>
              <a:buChar char="•"/>
            </a:pPr>
            <a:r>
              <a:rPr lang="ru-RU" sz="2400">
                <a:solidFill>
                  <a:srgbClr val="000000"/>
                </a:solidFill>
                <a:cs typeface="Times New Roman" pitchFamily="18" charset="0"/>
              </a:rPr>
              <a:t> </a:t>
            </a:r>
            <a:r>
              <a:rPr lang="ru-RU" sz="2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Мотивация информационно-поисковой деятельности обучающихся.</a:t>
            </a:r>
            <a:endParaRPr lang="ru-RU" sz="2400"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buFontTx/>
              <a:buChar char="•"/>
            </a:pPr>
            <a:r>
              <a:rPr lang="ru-RU" sz="2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Добровольность работы школьников с дополнительными источниками информации.</a:t>
            </a:r>
            <a:endParaRPr lang="ru-RU" sz="2400"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buFontTx/>
              <a:buChar char="•"/>
            </a:pPr>
            <a:r>
              <a:rPr lang="ru-RU" sz="2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Доступность информационных ресурсов.</a:t>
            </a:r>
            <a:endParaRPr lang="ru-RU" sz="2400"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buFontTx/>
              <a:buChar char="•"/>
            </a:pPr>
            <a:r>
              <a:rPr lang="ru-RU" sz="2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Наличие времени для самостоятельной работы школьников</a:t>
            </a:r>
          </a:p>
          <a:p>
            <a:pPr eaLnBrk="0" hangingPunct="0"/>
            <a:r>
              <a:rPr lang="ru-RU" sz="2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с разными информационными источниками.</a:t>
            </a:r>
            <a:endParaRPr lang="ru-RU" sz="2400"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buFontTx/>
              <a:buChar char="•"/>
            </a:pPr>
            <a:r>
              <a:rPr lang="ru-RU" sz="2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Поэтапность в развитии качества взаимодействия школьников с информационной средой.</a:t>
            </a:r>
            <a:endParaRPr lang="ru-RU" sz="2400"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buFontTx/>
              <a:buChar char="•"/>
            </a:pPr>
            <a:r>
              <a:rPr lang="ru-RU" sz="2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Отсутствие жесткой регламентации процесса освоения детьми умений информационной деятельности.</a:t>
            </a:r>
            <a:endParaRPr lang="ru-RU" sz="2400"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buFontTx/>
              <a:buChar char="•"/>
            </a:pPr>
            <a:r>
              <a:rPr lang="ru-RU" sz="2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Повышение уровня познавательной самостоятельности школьников.</a:t>
            </a:r>
            <a:endParaRPr lang="ru-RU" sz="240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Прямоугольник 1"/>
          <p:cNvSpPr>
            <a:spLocks noChangeArrowheads="1"/>
          </p:cNvSpPr>
          <p:nvPr/>
        </p:nvSpPr>
        <p:spPr bwMode="auto">
          <a:xfrm>
            <a:off x="1143000" y="571500"/>
            <a:ext cx="850106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latin typeface="Times New Roman" pitchFamily="18" charset="0"/>
                <a:cs typeface="Times New Roman" pitchFamily="18" charset="0"/>
              </a:rPr>
              <a:t>Основные источники информации.</a:t>
            </a:r>
            <a:endParaRPr lang="ru-RU" sz="3200">
              <a:latin typeface="Verdana" pitchFamily="34" charset="0"/>
            </a:endParaRPr>
          </a:p>
        </p:txBody>
      </p:sp>
      <p:sp>
        <p:nvSpPr>
          <p:cNvPr id="10243" name="Rectangle 1"/>
          <p:cNvSpPr>
            <a:spLocks noChangeArrowheads="1"/>
          </p:cNvSpPr>
          <p:nvPr/>
        </p:nvSpPr>
        <p:spPr bwMode="auto">
          <a:xfrm>
            <a:off x="357188" y="1357313"/>
            <a:ext cx="8429625" cy="381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buFont typeface="Arial" charset="0"/>
              <a:buChar char="•"/>
            </a:pPr>
            <a:r>
              <a:rPr lang="ru-RU" sz="2400">
                <a:solidFill>
                  <a:srgbClr val="000000"/>
                </a:solidFill>
                <a:cs typeface="Times New Roman" pitchFamily="18" charset="0"/>
              </a:rPr>
              <a:t> </a:t>
            </a:r>
            <a:r>
              <a:rPr lang="ru-RU" sz="3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Наблюдение.</a:t>
            </a:r>
            <a:endParaRPr lang="ru-RU" sz="3200"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buFontTx/>
              <a:buChar char="•"/>
            </a:pPr>
            <a:r>
              <a:rPr lang="ru-RU" sz="3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Эксперименты, опыты.</a:t>
            </a:r>
            <a:endParaRPr lang="ru-RU" sz="3200"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buFontTx/>
              <a:buChar char="•"/>
            </a:pPr>
            <a:r>
              <a:rPr lang="ru-RU" sz="3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Познавательное общение.</a:t>
            </a:r>
            <a:endParaRPr lang="ru-RU" sz="3200"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buFontTx/>
              <a:buChar char="•"/>
            </a:pPr>
            <a:r>
              <a:rPr lang="ru-RU" sz="3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Книга, текст.</a:t>
            </a:r>
            <a:endParaRPr lang="ru-RU" sz="3200"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buFontTx/>
              <a:buChar char="•"/>
            </a:pPr>
            <a:r>
              <a:rPr lang="ru-RU" sz="3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Использование медиаресурсов: прессы, кино, телевидения, радио, видео- и аудиопрдукции.</a:t>
            </a:r>
          </a:p>
          <a:p>
            <a:pPr eaLnBrk="0" hangingPunct="0">
              <a:buFontTx/>
              <a:buChar char="•"/>
            </a:pPr>
            <a:r>
              <a:rPr lang="ru-RU" sz="3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Компьютер.</a:t>
            </a:r>
            <a:endParaRPr lang="ru-RU" sz="320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Прямоугольник 1"/>
          <p:cNvSpPr>
            <a:spLocks noChangeArrowheads="1"/>
          </p:cNvSpPr>
          <p:nvPr/>
        </p:nvSpPr>
        <p:spPr bwMode="auto">
          <a:xfrm>
            <a:off x="285750" y="428625"/>
            <a:ext cx="9358313" cy="554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000" b="1">
                <a:latin typeface="Times New Roman" pitchFamily="18" charset="0"/>
                <a:cs typeface="Times New Roman" pitchFamily="18" charset="0"/>
              </a:rPr>
              <a:t>Направления способов работы с информацией.</a:t>
            </a:r>
            <a:endParaRPr lang="ru-RU" sz="3000">
              <a:latin typeface="Verdana" pitchFamily="34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357158" y="1214423"/>
          <a:ext cx="8429683" cy="46634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6018"/>
                <a:gridCol w="1744073"/>
                <a:gridCol w="2398100"/>
                <a:gridCol w="1463082"/>
                <a:gridCol w="2388410"/>
              </a:tblGrid>
              <a:tr h="728387">
                <a:tc>
                  <a:txBody>
                    <a:bodyPr/>
                    <a:lstStyle/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400" b="1" kern="1200" baseline="-25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Информационный</a:t>
                      </a:r>
                      <a:endParaRPr kumimoji="0" lang="ru-RU" sz="1400" b="1" kern="1200" baseline="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kumimoji="0" lang="ru-RU" sz="1400" b="1" kern="1200" baseline="-25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поиск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400" b="1" kern="1200" baseline="-25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Предметно</a:t>
                      </a:r>
                      <a:r>
                        <a:rPr kumimoji="0" lang="ru-RU" sz="1400" b="1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400" b="1" kern="1200" baseline="-25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аналитическая</a:t>
                      </a:r>
                      <a:endParaRPr kumimoji="0" lang="ru-RU" sz="1400" b="1" kern="1200" baseline="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kumimoji="0" lang="ru-RU" sz="1400" b="1" kern="1200" baseline="-25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деятельность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400" b="1" kern="1200" baseline="-25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Перекодировка</a:t>
                      </a:r>
                      <a:endParaRPr kumimoji="0" lang="ru-RU" sz="1400" b="1" kern="1200" baseline="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kumimoji="0" lang="ru-RU" sz="1400" b="1" kern="1200" baseline="-25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информации</a:t>
                      </a:r>
                      <a:endParaRPr kumimoji="0" lang="ru-RU" sz="1400" b="1" kern="1200" baseline="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400" b="1" kern="1200" baseline="-25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Хранение</a:t>
                      </a:r>
                      <a:endParaRPr kumimoji="0" lang="ru-RU" sz="1400" b="1" kern="1200" baseline="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kumimoji="0" lang="ru-RU" sz="1400" b="1" kern="1200" baseline="-25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информации</a:t>
                      </a:r>
                      <a:endParaRPr kumimoji="0" lang="ru-RU" sz="1400" b="1" kern="1200" baseline="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915082">
                <a:tc>
                  <a:txBody>
                    <a:bodyPr/>
                    <a:lstStyle/>
                    <a:p>
                      <a:r>
                        <a:rPr lang="ru-RU" sz="1400" b="1" i="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          Наблюдение</a:t>
                      </a:r>
                      <a:endParaRPr lang="ru-RU" sz="1400" b="1" i="0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Умения и навыки извлечения информации при рассматривании объекта: предмета или явления природы, человека, графического изображения, абстрактных символов.</a:t>
                      </a:r>
                    </a:p>
                    <a:p>
                      <a:endParaRPr lang="ru-RU" sz="1400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Установление причинно- следственных связей в изучаемом явлении, облике предмета. Планирование и изменение порядка в высказывании об объекте. Сравнение объектов.</a:t>
                      </a:r>
                    </a:p>
                    <a:p>
                      <a:endParaRPr lang="ru-RU" sz="1400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kumimoji="0" lang="ru-RU" sz="140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Вербализация</a:t>
                      </a:r>
                    </a:p>
                    <a:p>
                      <a:pPr algn="just"/>
                      <a:r>
                        <a:rPr kumimoji="0" lang="ru-RU" sz="140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результатов</a:t>
                      </a:r>
                    </a:p>
                    <a:p>
                      <a:pPr algn="just"/>
                      <a:r>
                        <a:rPr kumimoji="0" lang="ru-RU" sz="140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наблюдений.</a:t>
                      </a:r>
                    </a:p>
                    <a:p>
                      <a:pPr algn="just"/>
                      <a:r>
                        <a:rPr kumimoji="0" lang="ru-RU" sz="140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Ведение</a:t>
                      </a:r>
                    </a:p>
                    <a:p>
                      <a:pPr algn="just"/>
                      <a:r>
                        <a:rPr kumimoji="0" lang="ru-RU" sz="140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записей.</a:t>
                      </a:r>
                    </a:p>
                    <a:p>
                      <a:pPr algn="just"/>
                      <a:r>
                        <a:rPr kumimoji="0" lang="ru-RU" sz="140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Использование</a:t>
                      </a:r>
                    </a:p>
                    <a:p>
                      <a:pPr algn="just"/>
                      <a:r>
                        <a:rPr kumimoji="0" lang="ru-RU" sz="140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приемов</a:t>
                      </a:r>
                    </a:p>
                    <a:p>
                      <a:pPr algn="just"/>
                      <a:r>
                        <a:rPr kumimoji="0" lang="ru-RU" sz="140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графического</a:t>
                      </a:r>
                    </a:p>
                    <a:p>
                      <a:pPr algn="just"/>
                      <a:r>
                        <a:rPr kumimoji="0" lang="ru-RU" sz="140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изображения</a:t>
                      </a:r>
                    </a:p>
                    <a:p>
                      <a:pPr algn="just"/>
                      <a:r>
                        <a:rPr kumimoji="0" lang="ru-RU" sz="140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результатов</a:t>
                      </a:r>
                    </a:p>
                    <a:p>
                      <a:pPr algn="just"/>
                      <a:r>
                        <a:rPr kumimoji="0" lang="ru-RU" sz="140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наблюдений.</a:t>
                      </a:r>
                    </a:p>
                    <a:p>
                      <a:pPr algn="just"/>
                      <a:endParaRPr lang="ru-RU" sz="1400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kumimoji="0" lang="ru-RU" sz="140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Рациональные способы хранения</a:t>
                      </a:r>
                    </a:p>
                    <a:p>
                      <a:pPr algn="l"/>
                      <a:r>
                        <a:rPr kumimoji="0" lang="ru-RU" sz="140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информации в письменном виде, в графическом изображении, в компьютере, на дисках.</a:t>
                      </a:r>
                    </a:p>
                    <a:p>
                      <a:pPr algn="just"/>
                      <a:r>
                        <a:rPr kumimoji="0" lang="ru-RU" sz="140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Знание особенностей своей памяти и использование удобных мнемонических</a:t>
                      </a:r>
                    </a:p>
                    <a:p>
                      <a:pPr algn="just"/>
                      <a:r>
                        <a:rPr kumimoji="0" lang="ru-RU" sz="140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приемов для работы с информацией.</a:t>
                      </a:r>
                    </a:p>
                    <a:p>
                      <a:pPr algn="just"/>
                      <a:r>
                        <a:rPr kumimoji="0" lang="ru-RU" sz="140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Рациональная форма расположения найденного объемного материала для будущего информационного поиска и творческого использования информации.</a:t>
                      </a:r>
                    </a:p>
                    <a:p>
                      <a:endParaRPr lang="ru-RU" sz="1400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Прямоугольник 1"/>
          <p:cNvSpPr>
            <a:spLocks noChangeArrowheads="1"/>
          </p:cNvSpPr>
          <p:nvPr/>
        </p:nvSpPr>
        <p:spPr bwMode="auto">
          <a:xfrm>
            <a:off x="285750" y="428625"/>
            <a:ext cx="9358313" cy="554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000" b="1">
                <a:latin typeface="Times New Roman" pitchFamily="18" charset="0"/>
                <a:cs typeface="Times New Roman" pitchFamily="18" charset="0"/>
              </a:rPr>
              <a:t>Направления способов работы с информацией.</a:t>
            </a:r>
            <a:endParaRPr lang="ru-RU" sz="3000">
              <a:latin typeface="Verdana" pitchFamily="34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357158" y="1214423"/>
          <a:ext cx="8429683" cy="46634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6018"/>
                <a:gridCol w="1744073"/>
                <a:gridCol w="2398100"/>
                <a:gridCol w="1463082"/>
                <a:gridCol w="2388410"/>
              </a:tblGrid>
              <a:tr h="728387">
                <a:tc>
                  <a:txBody>
                    <a:bodyPr/>
                    <a:lstStyle/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400" b="1" kern="1200" baseline="-25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Информационный</a:t>
                      </a:r>
                      <a:endParaRPr kumimoji="0" lang="ru-RU" sz="1400" b="1" kern="1200" baseline="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kumimoji="0" lang="ru-RU" sz="1400" b="1" kern="1200" baseline="-25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поиск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400" b="1" kern="1200" baseline="-25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Предметно</a:t>
                      </a:r>
                      <a:r>
                        <a:rPr kumimoji="0" lang="ru-RU" sz="1400" b="1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400" b="1" kern="1200" baseline="-25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аналитическая</a:t>
                      </a:r>
                      <a:endParaRPr kumimoji="0" lang="ru-RU" sz="1400" b="1" kern="1200" baseline="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kumimoji="0" lang="ru-RU" sz="1400" b="1" kern="1200" baseline="-25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деятельность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400" b="1" kern="1200" baseline="-25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Перекодировка</a:t>
                      </a:r>
                      <a:endParaRPr kumimoji="0" lang="ru-RU" sz="1400" b="1" kern="1200" baseline="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kumimoji="0" lang="ru-RU" sz="1400" b="1" kern="1200" baseline="-25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информации</a:t>
                      </a:r>
                      <a:endParaRPr kumimoji="0" lang="ru-RU" sz="1400" b="1" kern="1200" baseline="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400" b="1" kern="1200" baseline="-25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Хранение</a:t>
                      </a:r>
                      <a:endParaRPr kumimoji="0" lang="ru-RU" sz="1400" b="1" kern="1200" baseline="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kumimoji="0" lang="ru-RU" sz="1400" b="1" kern="1200" baseline="-25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информации</a:t>
                      </a:r>
                      <a:endParaRPr kumimoji="0" lang="ru-RU" sz="1400" b="1" kern="1200" baseline="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915082">
                <a:tc>
                  <a:txBody>
                    <a:bodyPr/>
                    <a:lstStyle/>
                    <a:p>
                      <a:r>
                        <a:rPr lang="ru-RU" sz="1400" b="1" i="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          Общение</a:t>
                      </a:r>
                      <a:endParaRPr lang="ru-RU" sz="1400" b="1" i="0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kumimoji="0" lang="ru-RU" sz="1400" b="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Искусство ведения беседы. Получение информации с помощью вопросов.</a:t>
                      </a:r>
                    </a:p>
                    <a:p>
                      <a:r>
                        <a:rPr kumimoji="0" lang="ru-RU" sz="1400" b="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Умение слушать и слышать. Умение использовать информацию, поданную в прямой или косвенной форме.</a:t>
                      </a:r>
                    </a:p>
                    <a:p>
                      <a:endParaRPr lang="ru-RU" sz="1400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Оценка качества сообщений собеседника с точки зрения соответствия учебной задаче. Составление суждений и умозаключений. Суждения ложные и истинные. Искусство ведения спора: аргументы и контраргументы.</a:t>
                      </a:r>
                      <a:endParaRPr lang="ru-RU" sz="1400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40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Умение вести</a:t>
                      </a:r>
                    </a:p>
                    <a:p>
                      <a:r>
                        <a:rPr kumimoji="0" lang="ru-RU" sz="140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записи</a:t>
                      </a:r>
                    </a:p>
                    <a:p>
                      <a:r>
                        <a:rPr kumimoji="0" lang="ru-RU" sz="140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 зарисовки</a:t>
                      </a:r>
                    </a:p>
                    <a:p>
                      <a:r>
                        <a:rPr kumimoji="0" lang="ru-RU" sz="140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входе</a:t>
                      </a:r>
                    </a:p>
                    <a:p>
                      <a:r>
                        <a:rPr kumimoji="0" lang="ru-RU" sz="140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экскурсии,</a:t>
                      </a:r>
                    </a:p>
                    <a:p>
                      <a:r>
                        <a:rPr kumimoji="0" lang="ru-RU" sz="140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беседы,</a:t>
                      </a:r>
                    </a:p>
                    <a:p>
                      <a:r>
                        <a:rPr kumimoji="0" lang="ru-RU" sz="140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рассказа,</a:t>
                      </a:r>
                    </a:p>
                    <a:p>
                      <a:r>
                        <a:rPr kumimoji="0" lang="ru-RU" sz="140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мини-лекции.</a:t>
                      </a:r>
                    </a:p>
                    <a:p>
                      <a:pPr algn="just"/>
                      <a:endParaRPr lang="ru-RU" sz="1400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kumimoji="0" lang="ru-RU" sz="140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Рациональные способы хранения</a:t>
                      </a:r>
                    </a:p>
                    <a:p>
                      <a:pPr algn="l"/>
                      <a:r>
                        <a:rPr kumimoji="0" lang="ru-RU" sz="140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информации в письменном виде, в графическом изображении, в компьютере, на дисках.</a:t>
                      </a:r>
                    </a:p>
                    <a:p>
                      <a:pPr algn="just"/>
                      <a:r>
                        <a:rPr kumimoji="0" lang="ru-RU" sz="140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Знание особенностей своей памяти и использование удобных мнемонических</a:t>
                      </a:r>
                    </a:p>
                    <a:p>
                      <a:pPr algn="just"/>
                      <a:r>
                        <a:rPr kumimoji="0" lang="ru-RU" sz="140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приемов для работы с информацией.</a:t>
                      </a:r>
                    </a:p>
                    <a:p>
                      <a:pPr algn="just"/>
                      <a:r>
                        <a:rPr kumimoji="0" lang="ru-RU" sz="140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Рациональная форма расположения найденного объемного материала для будущего информационного поиска и творческого использования информации.</a:t>
                      </a:r>
                    </a:p>
                    <a:p>
                      <a:endParaRPr lang="ru-RU" sz="1400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Прямоугольник 1"/>
          <p:cNvSpPr>
            <a:spLocks noChangeArrowheads="1"/>
          </p:cNvSpPr>
          <p:nvPr/>
        </p:nvSpPr>
        <p:spPr bwMode="auto">
          <a:xfrm>
            <a:off x="285750" y="428625"/>
            <a:ext cx="9358313" cy="554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000" b="1">
                <a:latin typeface="Times New Roman" pitchFamily="18" charset="0"/>
                <a:cs typeface="Times New Roman" pitchFamily="18" charset="0"/>
              </a:rPr>
              <a:t>Направления способов работы с информацией.</a:t>
            </a:r>
            <a:endParaRPr lang="ru-RU" sz="3000">
              <a:latin typeface="Verdana" pitchFamily="34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357158" y="1214423"/>
          <a:ext cx="8429683" cy="46634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6018"/>
                <a:gridCol w="1707122"/>
                <a:gridCol w="2435051"/>
                <a:gridCol w="1463082"/>
                <a:gridCol w="2388410"/>
              </a:tblGrid>
              <a:tr h="728387">
                <a:tc>
                  <a:txBody>
                    <a:bodyPr/>
                    <a:lstStyle/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400" b="1" kern="1200" baseline="-25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Информационный</a:t>
                      </a:r>
                      <a:endParaRPr kumimoji="0" lang="ru-RU" sz="1400" b="1" kern="1200" baseline="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kumimoji="0" lang="ru-RU" sz="1400" b="1" kern="1200" baseline="-25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поиск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400" b="1" kern="1200" baseline="-25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Предметно</a:t>
                      </a:r>
                      <a:r>
                        <a:rPr kumimoji="0" lang="ru-RU" sz="1400" b="1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400" b="1" kern="1200" baseline="-25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аналитическая</a:t>
                      </a:r>
                      <a:endParaRPr kumimoji="0" lang="ru-RU" sz="1400" b="1" kern="1200" baseline="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kumimoji="0" lang="ru-RU" sz="1400" b="1" kern="1200" baseline="-25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деятельность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400" b="1" kern="1200" baseline="-25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Перекодировка</a:t>
                      </a:r>
                      <a:endParaRPr kumimoji="0" lang="ru-RU" sz="1400" b="1" kern="1200" baseline="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kumimoji="0" lang="ru-RU" sz="1400" b="1" kern="1200" baseline="-25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информации</a:t>
                      </a:r>
                      <a:endParaRPr kumimoji="0" lang="ru-RU" sz="1400" b="1" kern="1200" baseline="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400" b="1" kern="1200" baseline="-25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Хранение</a:t>
                      </a:r>
                      <a:endParaRPr kumimoji="0" lang="ru-RU" sz="1400" b="1" kern="1200" baseline="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kumimoji="0" lang="ru-RU" sz="1400" b="1" kern="1200" baseline="-25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информации</a:t>
                      </a:r>
                      <a:endParaRPr kumimoji="0" lang="ru-RU" sz="1400" b="1" kern="1200" baseline="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915082">
                <a:tc>
                  <a:txBody>
                    <a:bodyPr/>
                    <a:lstStyle/>
                    <a:p>
                      <a:r>
                        <a:rPr lang="ru-RU" sz="1400" b="1" i="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         Книга, текст.</a:t>
                      </a:r>
                      <a:endParaRPr lang="ru-RU" sz="1400" b="1" i="0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kumimoji="0" lang="ru-RU" sz="140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+mn-cs"/>
                        </a:rPr>
                        <a:t>Библиографический поиск. Использование ориентировочного аппарата книги. Навыки ориентировки в тексте. Система пометок и закладок.</a:t>
                      </a:r>
                    </a:p>
                    <a:p>
                      <a:endParaRPr lang="ru-RU" sz="1400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40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Оценка качества найденной</a:t>
                      </a:r>
                    </a:p>
                    <a:p>
                      <a:r>
                        <a:rPr kumimoji="0" lang="ru-RU" sz="140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информации с точки зрения</a:t>
                      </a:r>
                    </a:p>
                    <a:p>
                      <a:r>
                        <a:rPr kumimoji="0" lang="ru-RU" sz="140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ее соответствия учебной задаче.</a:t>
                      </a:r>
                    </a:p>
                    <a:p>
                      <a:r>
                        <a:rPr kumimoji="0" lang="ru-RU" sz="140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Различение главного и</a:t>
                      </a:r>
                    </a:p>
                    <a:p>
                      <a:r>
                        <a:rPr kumimoji="0" lang="ru-RU" sz="140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второстепенного в тексте,</a:t>
                      </a:r>
                    </a:p>
                    <a:p>
                      <a:r>
                        <a:rPr kumimoji="0" lang="ru-RU" sz="140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изображении.</a:t>
                      </a:r>
                    </a:p>
                    <a:p>
                      <a:r>
                        <a:rPr kumimoji="0" lang="ru-RU" sz="140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Выделение фрагментов</a:t>
                      </a:r>
                    </a:p>
                    <a:p>
                      <a:r>
                        <a:rPr kumimoji="0" lang="ru-RU" sz="140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содержания, подтверждающих главную мысль.</a:t>
                      </a:r>
                    </a:p>
                    <a:p>
                      <a:r>
                        <a:rPr kumimoji="0" lang="ru-RU" sz="140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Планирование способа</a:t>
                      </a:r>
                    </a:p>
                    <a:p>
                      <a:r>
                        <a:rPr kumimoji="0" lang="ru-RU" sz="140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вербализации знаний,</a:t>
                      </a:r>
                    </a:p>
                    <a:p>
                      <a:r>
                        <a:rPr kumimoji="0" lang="ru-RU" sz="140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полученных в ходе работы</a:t>
                      </a:r>
                    </a:p>
                    <a:p>
                      <a:r>
                        <a:rPr kumimoji="0" lang="ru-RU" sz="140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 текстом книги, компьютером.</a:t>
                      </a:r>
                      <a:endParaRPr lang="ru-RU" sz="1400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40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Изменение</a:t>
                      </a:r>
                    </a:p>
                    <a:p>
                      <a:r>
                        <a:rPr kumimoji="0" lang="ru-RU" sz="140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объема</a:t>
                      </a:r>
                    </a:p>
                    <a:p>
                      <a:r>
                        <a:rPr kumimoji="0" lang="ru-RU" sz="140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информации</a:t>
                      </a:r>
                    </a:p>
                    <a:p>
                      <a:r>
                        <a:rPr kumimoji="0" lang="ru-RU" sz="140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 соответствии</a:t>
                      </a:r>
                    </a:p>
                    <a:p>
                      <a:r>
                        <a:rPr kumimoji="0" lang="ru-RU" sz="140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 учебной</a:t>
                      </a:r>
                    </a:p>
                    <a:p>
                      <a:r>
                        <a:rPr kumimoji="0" lang="ru-RU" sz="140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задачей.</a:t>
                      </a:r>
                    </a:p>
                    <a:p>
                      <a:r>
                        <a:rPr kumimoji="0" lang="ru-RU" sz="140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Использование</a:t>
                      </a:r>
                    </a:p>
                    <a:p>
                      <a:r>
                        <a:rPr kumimoji="0" lang="ru-RU" sz="140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условных</a:t>
                      </a:r>
                    </a:p>
                    <a:p>
                      <a:r>
                        <a:rPr kumimoji="0" lang="ru-RU" sz="140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сокращений</a:t>
                      </a:r>
                    </a:p>
                    <a:p>
                      <a:r>
                        <a:rPr kumimoji="0" lang="ru-RU" sz="140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 графики</a:t>
                      </a:r>
                    </a:p>
                    <a:p>
                      <a:r>
                        <a:rPr kumimoji="0" lang="ru-RU" sz="140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для удобства</a:t>
                      </a:r>
                    </a:p>
                    <a:p>
                      <a:r>
                        <a:rPr kumimoji="0" lang="ru-RU" sz="140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хранения</a:t>
                      </a:r>
                    </a:p>
                    <a:p>
                      <a:r>
                        <a:rPr kumimoji="0" lang="ru-RU" sz="140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информации.</a:t>
                      </a:r>
                      <a:endParaRPr lang="ru-RU" sz="1400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kumimoji="0" lang="ru-RU" sz="140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Рациональные способы хранения</a:t>
                      </a:r>
                    </a:p>
                    <a:p>
                      <a:pPr algn="l"/>
                      <a:r>
                        <a:rPr kumimoji="0" lang="ru-RU" sz="140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информации в письменном виде, в графическом изображении, в компьютере, на дисках.</a:t>
                      </a:r>
                    </a:p>
                    <a:p>
                      <a:pPr algn="just"/>
                      <a:r>
                        <a:rPr kumimoji="0" lang="ru-RU" sz="140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Знание особенностей своей памяти и использование удобных мнемонических</a:t>
                      </a:r>
                    </a:p>
                    <a:p>
                      <a:pPr algn="just"/>
                      <a:r>
                        <a:rPr kumimoji="0" lang="ru-RU" sz="140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приемов для работы с информацией.</a:t>
                      </a:r>
                    </a:p>
                    <a:p>
                      <a:pPr algn="just"/>
                      <a:r>
                        <a:rPr kumimoji="0" lang="ru-RU" sz="140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Рациональная форма расположения найденного объемного материала для будущего информационного поиска и творческого использования информации.</a:t>
                      </a:r>
                    </a:p>
                    <a:p>
                      <a:endParaRPr lang="ru-RU" sz="1400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Прямоугольник 1"/>
          <p:cNvSpPr>
            <a:spLocks noChangeArrowheads="1"/>
          </p:cNvSpPr>
          <p:nvPr/>
        </p:nvSpPr>
        <p:spPr bwMode="auto">
          <a:xfrm>
            <a:off x="285750" y="428625"/>
            <a:ext cx="9358313" cy="554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000" b="1">
                <a:latin typeface="Times New Roman" pitchFamily="18" charset="0"/>
                <a:cs typeface="Times New Roman" pitchFamily="18" charset="0"/>
              </a:rPr>
              <a:t>Направления способов работы с информацией.</a:t>
            </a:r>
            <a:endParaRPr lang="ru-RU" sz="3000">
              <a:latin typeface="Verdana" pitchFamily="34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357158" y="1214423"/>
          <a:ext cx="8429683" cy="46634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6018"/>
                <a:gridCol w="1707122"/>
                <a:gridCol w="2435051"/>
                <a:gridCol w="1463082"/>
                <a:gridCol w="2388410"/>
              </a:tblGrid>
              <a:tr h="728387">
                <a:tc>
                  <a:txBody>
                    <a:bodyPr/>
                    <a:lstStyle/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400" b="1" kern="1200" baseline="-25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Информационный</a:t>
                      </a:r>
                      <a:endParaRPr kumimoji="0" lang="ru-RU" sz="1400" b="1" kern="1200" baseline="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kumimoji="0" lang="ru-RU" sz="1400" b="1" kern="1200" baseline="-25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поиск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400" b="1" kern="1200" baseline="-25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Предметно</a:t>
                      </a:r>
                      <a:r>
                        <a:rPr kumimoji="0" lang="ru-RU" sz="1400" b="1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400" b="1" kern="1200" baseline="-25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аналитическая</a:t>
                      </a:r>
                      <a:endParaRPr kumimoji="0" lang="ru-RU" sz="1400" b="1" kern="1200" baseline="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kumimoji="0" lang="ru-RU" sz="1400" b="1" kern="1200" baseline="-25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деятельность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400" b="1" kern="1200" baseline="-25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Перекодировка</a:t>
                      </a:r>
                      <a:endParaRPr kumimoji="0" lang="ru-RU" sz="1400" b="1" kern="1200" baseline="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kumimoji="0" lang="ru-RU" sz="1400" b="1" kern="1200" baseline="-25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информации</a:t>
                      </a:r>
                      <a:endParaRPr kumimoji="0" lang="ru-RU" sz="1400" b="1" kern="1200" baseline="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400" b="1" kern="1200" baseline="-25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Хранение</a:t>
                      </a:r>
                      <a:endParaRPr kumimoji="0" lang="ru-RU" sz="1400" b="1" kern="1200" baseline="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kumimoji="0" lang="ru-RU" sz="1400" b="1" kern="1200" baseline="-25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информации</a:t>
                      </a:r>
                      <a:endParaRPr kumimoji="0" lang="ru-RU" sz="1400" b="1" kern="1200" baseline="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915082">
                <a:tc>
                  <a:txBody>
                    <a:bodyPr/>
                    <a:lstStyle/>
                    <a:p>
                      <a:r>
                        <a:rPr lang="ru-RU" sz="1400" b="1" i="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         Компьютер.</a:t>
                      </a:r>
                      <a:endParaRPr lang="ru-RU" sz="1400" b="1" i="0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Необходимые пользовательские навыки работы с клавиатурой, мышью, дисками. Информационный поиск в системе </a:t>
                      </a:r>
                      <a:r>
                        <a:rPr kumimoji="0" lang="en-US" sz="140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Windows, </a:t>
                      </a:r>
                      <a:r>
                        <a:rPr kumimoji="0" lang="ru-RU" sz="1400" kern="1200" baseline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гиперсреде</a:t>
                      </a:r>
                      <a:r>
                        <a:rPr kumimoji="0" lang="ru-RU" sz="140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. Способы изъятия информации из компьютера.</a:t>
                      </a:r>
                    </a:p>
                    <a:p>
                      <a:endParaRPr lang="ru-RU" sz="1400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40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Оценка качества найденной</a:t>
                      </a:r>
                    </a:p>
                    <a:p>
                      <a:r>
                        <a:rPr kumimoji="0" lang="ru-RU" sz="140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информации с точки зрения</a:t>
                      </a:r>
                    </a:p>
                    <a:p>
                      <a:r>
                        <a:rPr kumimoji="0" lang="ru-RU" sz="140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ее соответствия учебной задаче.</a:t>
                      </a:r>
                    </a:p>
                    <a:p>
                      <a:r>
                        <a:rPr kumimoji="0" lang="ru-RU" sz="140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Различение главного и</a:t>
                      </a:r>
                    </a:p>
                    <a:p>
                      <a:r>
                        <a:rPr kumimoji="0" lang="ru-RU" sz="140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второстепенного в тексте,</a:t>
                      </a:r>
                    </a:p>
                    <a:p>
                      <a:r>
                        <a:rPr kumimoji="0" lang="ru-RU" sz="140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изображении.</a:t>
                      </a:r>
                    </a:p>
                    <a:p>
                      <a:r>
                        <a:rPr kumimoji="0" lang="ru-RU" sz="140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Выделение фрагментов</a:t>
                      </a:r>
                    </a:p>
                    <a:p>
                      <a:r>
                        <a:rPr kumimoji="0" lang="ru-RU" sz="140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содержания, подтверждающих главную мысль.</a:t>
                      </a:r>
                    </a:p>
                    <a:p>
                      <a:r>
                        <a:rPr kumimoji="0" lang="ru-RU" sz="140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Планирование способа</a:t>
                      </a:r>
                    </a:p>
                    <a:p>
                      <a:r>
                        <a:rPr kumimoji="0" lang="ru-RU" sz="140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вербализации знаний,</a:t>
                      </a:r>
                    </a:p>
                    <a:p>
                      <a:r>
                        <a:rPr kumimoji="0" lang="ru-RU" sz="140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полученных в ходе работы</a:t>
                      </a:r>
                    </a:p>
                    <a:p>
                      <a:r>
                        <a:rPr kumimoji="0" lang="ru-RU" sz="140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 текстом книги, компьютером.</a:t>
                      </a:r>
                      <a:endParaRPr lang="ru-RU" sz="1400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40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Навыки работы с гибкими дисками, </a:t>
                      </a:r>
                      <a:r>
                        <a:rPr kumimoji="0" lang="en-US" sz="140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CD. </a:t>
                      </a:r>
                      <a:r>
                        <a:rPr kumimoji="0" lang="ru-RU" sz="140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Использование буфера обмена для изъятия фрагментов информации, ее структурирования. Владение навыками работы с текстовым и графическим редакторами, с таблицами.</a:t>
                      </a:r>
                      <a:endParaRPr lang="ru-RU" sz="1400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kumimoji="0" lang="ru-RU" sz="140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Рациональные способы хранения</a:t>
                      </a:r>
                    </a:p>
                    <a:p>
                      <a:pPr algn="l"/>
                      <a:r>
                        <a:rPr kumimoji="0" lang="ru-RU" sz="140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информации в письменном виде, в графическом изображении, в компьютере, на дисках.</a:t>
                      </a:r>
                    </a:p>
                    <a:p>
                      <a:pPr algn="just"/>
                      <a:r>
                        <a:rPr kumimoji="0" lang="ru-RU" sz="140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Знание особенностей своей памяти и использование удобных мнемонических</a:t>
                      </a:r>
                    </a:p>
                    <a:p>
                      <a:pPr algn="just"/>
                      <a:r>
                        <a:rPr kumimoji="0" lang="ru-RU" sz="140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приемов для работы с информацией.</a:t>
                      </a:r>
                    </a:p>
                    <a:p>
                      <a:pPr algn="just"/>
                      <a:r>
                        <a:rPr kumimoji="0" lang="ru-RU" sz="140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Рациональная форма расположения найденного объемного материала для будущего информационного поиска и творческого использования информации.</a:t>
                      </a:r>
                    </a:p>
                    <a:p>
                      <a:endParaRPr lang="ru-RU" sz="1400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737</TotalTime>
  <Words>1056</Words>
  <Application>Microsoft Office PowerPoint</Application>
  <PresentationFormat>Экран (4:3)</PresentationFormat>
  <Paragraphs>185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8" baseType="lpstr">
      <vt:lpstr>Verdana</vt:lpstr>
      <vt:lpstr>Arial</vt:lpstr>
      <vt:lpstr>Wingdings 2</vt:lpstr>
      <vt:lpstr>Calibri</vt:lpstr>
      <vt:lpstr>Times New Roman</vt:lpstr>
      <vt:lpstr>Аспект</vt:lpstr>
      <vt:lpstr>Слайд 1</vt:lpstr>
      <vt:lpstr>План :</vt:lpstr>
      <vt:lpstr>Информационная грамотность  в ФГОС НОО второго поколения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86</cp:revision>
  <dcterms:created xsi:type="dcterms:W3CDTF">2013-05-28T14:48:09Z</dcterms:created>
  <dcterms:modified xsi:type="dcterms:W3CDTF">2013-11-23T15:41:05Z</dcterms:modified>
</cp:coreProperties>
</file>