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70" r:id="rId5"/>
    <p:sldId id="258" r:id="rId6"/>
    <p:sldId id="271" r:id="rId7"/>
    <p:sldId id="259" r:id="rId8"/>
    <p:sldId id="272" r:id="rId9"/>
    <p:sldId id="260" r:id="rId10"/>
    <p:sldId id="275" r:id="rId11"/>
    <p:sldId id="261" r:id="rId12"/>
    <p:sldId id="276" r:id="rId13"/>
    <p:sldId id="274" r:id="rId14"/>
    <p:sldId id="262" r:id="rId15"/>
    <p:sldId id="267" r:id="rId16"/>
    <p:sldId id="264" r:id="rId17"/>
    <p:sldId id="265" r:id="rId18"/>
    <p:sldId id="266" r:id="rId19"/>
    <p:sldId id="26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8" autoAdjust="0"/>
    <p:restoredTop sz="86391" autoAdjust="0"/>
  </p:normalViewPr>
  <p:slideViewPr>
    <p:cSldViewPr>
      <p:cViewPr varScale="1">
        <p:scale>
          <a:sx n="113" d="100"/>
          <a:sy n="113" d="100"/>
        </p:scale>
        <p:origin x="-17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813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193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39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661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784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781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855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16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47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642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87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8950D-D96F-41A5-B7A4-65E74A3C1393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E46B7-E51D-4C6D-B52E-C0052E17F5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25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859216" cy="158417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Особенности социализации детей с нарушениями эмоционально-волевой сферы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R9\Desktop\ExternalLink_shutterstock_777835606-730x4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4077" y="2636912"/>
            <a:ext cx="5720717" cy="3816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9764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Приемы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Коллективные игры</a:t>
            </a:r>
          </a:p>
          <a:p>
            <a:r>
              <a:rPr lang="ru-RU" dirty="0" smtClean="0"/>
              <a:t>Активное слушание родителей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2323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Конформизм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Загрузки\img8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165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Приемы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деликатная помощь в признании возможности творчества и поддержка </a:t>
            </a:r>
            <a:r>
              <a:rPr lang="ru-RU" dirty="0" smtClean="0"/>
              <a:t>самовыражения</a:t>
            </a:r>
            <a:endParaRPr lang="ru-RU" dirty="0"/>
          </a:p>
          <a:p>
            <a:r>
              <a:rPr lang="ru-RU" dirty="0" smtClean="0"/>
              <a:t>Развивайте </a:t>
            </a:r>
            <a:r>
              <a:rPr lang="ru-RU" dirty="0"/>
              <a:t>критичность мышления ребёнка </a:t>
            </a:r>
            <a:endParaRPr lang="ru-RU" dirty="0" smtClean="0"/>
          </a:p>
          <a:p>
            <a:r>
              <a:rPr lang="ru-RU" dirty="0" smtClean="0"/>
              <a:t>Развитие индивидуальности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761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Приемы и практики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Жетонная система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760640" cy="403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03244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</a:rPr>
              <a:t>Символическая экономика – </a:t>
            </a:r>
            <a:r>
              <a:rPr lang="ru-RU" sz="4000" dirty="0" err="1" smtClean="0">
                <a:solidFill>
                  <a:srgbClr val="FF0000"/>
                </a:solidFill>
              </a:rPr>
              <a:t>ребенок</a:t>
            </a:r>
            <a:r>
              <a:rPr lang="ru-RU" sz="4000" dirty="0" smtClean="0">
                <a:solidFill>
                  <a:srgbClr val="FF0000"/>
                </a:solidFill>
              </a:rPr>
              <a:t> зарабатывает бонусы.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3600" dirty="0" smtClean="0"/>
              <a:t>Можно использовать до полугода.</a:t>
            </a:r>
            <a:br>
              <a:rPr lang="ru-RU" sz="3600" dirty="0" smtClean="0"/>
            </a:br>
            <a:r>
              <a:rPr lang="ru-RU" sz="3600" dirty="0" smtClean="0"/>
              <a:t>Очень важно </a:t>
            </a:r>
            <a:r>
              <a:rPr lang="ru-RU" sz="3600" dirty="0" err="1" smtClean="0"/>
              <a:t>четко</a:t>
            </a:r>
            <a:r>
              <a:rPr lang="ru-RU" sz="3600" dirty="0" smtClean="0"/>
              <a:t> определить за что </a:t>
            </a:r>
            <a:r>
              <a:rPr lang="ru-RU" sz="3600" dirty="0" err="1" smtClean="0"/>
              <a:t>ребенок</a:t>
            </a:r>
            <a:r>
              <a:rPr lang="ru-RU" sz="3600" dirty="0" smtClean="0"/>
              <a:t> может заработать жетон и на что можно потратить.</a:t>
            </a:r>
            <a:br>
              <a:rPr lang="ru-RU" sz="3600" dirty="0" smtClean="0"/>
            </a:br>
            <a:r>
              <a:rPr lang="ru-RU" sz="3600" dirty="0" smtClean="0"/>
              <a:t>Призы зависят от семейных традиций.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08031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00B050"/>
                </a:solidFill>
              </a:rPr>
              <a:t>Квестовые</a:t>
            </a:r>
            <a:r>
              <a:rPr lang="ru-RU" sz="3600" b="1" dirty="0" smtClean="0">
                <a:solidFill>
                  <a:srgbClr val="00B050"/>
                </a:solidFill>
              </a:rPr>
              <a:t> ситуации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Дословно с английского языка </a:t>
            </a:r>
            <a:r>
              <a:rPr lang="ru-RU" dirty="0" err="1"/>
              <a:t>Квест</a:t>
            </a:r>
            <a:r>
              <a:rPr lang="ru-RU" dirty="0"/>
              <a:t> — это «поиск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  <p:pic>
        <p:nvPicPr>
          <p:cNvPr id="2050" name="Picture 2" descr="C:\Загрузки\f0227d42ab64502e01895b382384493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24944"/>
            <a:ext cx="485783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727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Разделяет возникновение желания и его удовлетворение.</a:t>
            </a:r>
            <a:br>
              <a:rPr lang="ru-RU" sz="2800" dirty="0" smtClean="0"/>
            </a:br>
            <a:r>
              <a:rPr lang="ru-RU" sz="2800" dirty="0" smtClean="0"/>
              <a:t>Ребенок получает большой эмоциональный заряд, становится более </a:t>
            </a:r>
            <a:r>
              <a:rPr lang="ru-RU" sz="2800" dirty="0" err="1" smtClean="0"/>
              <a:t>раскрепощенным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Дети учатся вместе решать задачи, что приводит к сплочению детского коллектива.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333375"/>
            <a:ext cx="8229600" cy="5792788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690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Эмоционально-смысловой комментарий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 сути – </a:t>
            </a:r>
            <a:r>
              <a:rPr lang="ru-RU" sz="2800" dirty="0" smtClean="0">
                <a:solidFill>
                  <a:srgbClr val="FF0000"/>
                </a:solidFill>
              </a:rPr>
              <a:t>это замечание, но в мягкой форме.</a:t>
            </a:r>
          </a:p>
          <a:p>
            <a:r>
              <a:rPr lang="ru-RU" sz="2800" dirty="0" smtClean="0"/>
              <a:t>Комментарий </a:t>
            </a:r>
            <a:r>
              <a:rPr lang="ru-RU" sz="2800" dirty="0"/>
              <a:t>взрослого, поскольку он осознан, выделяет положительные стороны школьной жизни, контактов, действий ребенка </a:t>
            </a:r>
            <a:r>
              <a:rPr lang="ru-RU" sz="2800" dirty="0" smtClean="0"/>
              <a:t>. </a:t>
            </a:r>
            <a:endParaRPr lang="ru-RU" sz="2800" dirty="0"/>
          </a:p>
          <a:p>
            <a:endParaRPr lang="ru-RU" sz="2800" dirty="0">
              <a:solidFill>
                <a:srgbClr val="C00000"/>
              </a:solidFill>
            </a:endParaRPr>
          </a:p>
          <a:p>
            <a:r>
              <a:rPr lang="ru-RU" sz="2800" dirty="0"/>
              <a:t>Соответственно, это позволяет </a:t>
            </a:r>
            <a:r>
              <a:rPr lang="ru-RU" sz="2800" dirty="0">
                <a:solidFill>
                  <a:srgbClr val="C00000"/>
                </a:solidFill>
              </a:rPr>
              <a:t>сгладить «острые углы» и неприятные моменты</a:t>
            </a:r>
            <a:r>
              <a:rPr lang="ru-RU" sz="2800" dirty="0"/>
              <a:t>, возникающие в ходе школьной жизни.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65607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/>
              <a:t>В комментарий </a:t>
            </a:r>
            <a:r>
              <a:rPr lang="ru-RU" sz="2400" dirty="0" smtClean="0"/>
              <a:t>может </a:t>
            </a:r>
            <a:r>
              <a:rPr lang="ru-RU" sz="2400" dirty="0"/>
              <a:t>входить </a:t>
            </a:r>
            <a:r>
              <a:rPr lang="ru-RU" sz="2400" dirty="0">
                <a:solidFill>
                  <a:srgbClr val="C00000"/>
                </a:solidFill>
              </a:rPr>
              <a:t>информация о социальных установлениях, правилах этикета и т.п. </a:t>
            </a:r>
          </a:p>
          <a:p>
            <a:endParaRPr lang="ru-RU" sz="2400" dirty="0"/>
          </a:p>
          <a:p>
            <a:r>
              <a:rPr lang="ru-RU" sz="2400" dirty="0"/>
              <a:t>Будучи </a:t>
            </a:r>
            <a:r>
              <a:rPr lang="ru-RU" sz="2400" dirty="0">
                <a:solidFill>
                  <a:srgbClr val="C00000"/>
                </a:solidFill>
              </a:rPr>
              <a:t>многократно </a:t>
            </a:r>
            <a:r>
              <a:rPr lang="ru-RU" sz="2400" dirty="0" err="1">
                <a:solidFill>
                  <a:srgbClr val="C00000"/>
                </a:solidFill>
              </a:rPr>
              <a:t>воспроизведенными</a:t>
            </a:r>
            <a:r>
              <a:rPr lang="ru-RU" sz="2400" dirty="0"/>
              <a:t>, они приобретают вид </a:t>
            </a:r>
            <a:r>
              <a:rPr lang="ru-RU" sz="2400" dirty="0">
                <a:solidFill>
                  <a:srgbClr val="C00000"/>
                </a:solidFill>
              </a:rPr>
              <a:t>стереотипа</a:t>
            </a:r>
            <a:r>
              <a:rPr lang="ru-RU" sz="2400" dirty="0"/>
              <a:t>, а значит, меньше раздражают или пугают </a:t>
            </a:r>
            <a:r>
              <a:rPr lang="ru-RU" sz="2400" dirty="0" err="1"/>
              <a:t>ребенка</a:t>
            </a:r>
            <a:r>
              <a:rPr lang="ru-RU" sz="2400" dirty="0"/>
              <a:t> с РАС.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311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Я-высказывание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Я-высказывание — это форма высказывания, в котором человек говорит о своих намерениях и состоянии, о своих чувствах, стараясь не задевать и не обвинять своего </a:t>
            </a:r>
            <a:r>
              <a:rPr lang="ru-RU" dirty="0" smtClean="0"/>
              <a:t>собеседника.</a:t>
            </a:r>
          </a:p>
          <a:p>
            <a:endParaRPr lang="ru-RU" dirty="0"/>
          </a:p>
          <a:p>
            <a:r>
              <a:rPr lang="ru-RU" dirty="0" smtClean="0"/>
              <a:t>Алгоритм: </a:t>
            </a:r>
            <a:r>
              <a:rPr lang="ru-RU" dirty="0">
                <a:solidFill>
                  <a:srgbClr val="FF0000"/>
                </a:solidFill>
              </a:rPr>
              <a:t>«Когда….. я чувствую……. я хотел бы……»</a:t>
            </a:r>
          </a:p>
        </p:txBody>
      </p:sp>
    </p:spTree>
    <p:extLst>
      <p:ext uri="{BB962C8B-B14F-4D97-AF65-F5344CB8AC3E}">
        <p14:creationId xmlns:p14="http://schemas.microsoft.com/office/powerpoint/2010/main" val="1598372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52928" cy="207424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Главная цель ОУ как основного института социализации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FF0000"/>
                </a:solidFill>
              </a:rPr>
              <a:t>помочь ребенку нормально социализироваться.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19256" cy="413732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Социализация, по сути, процесс адаптации человека в социуме. Но это не просто знание о том, как нужно себя вести в той или иной ситуации. Знание социальных норм не гарантирует соблюдение их. 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Загрузки\img4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1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rgbClr val="FF0000"/>
                </a:solidFill>
              </a:rPr>
              <a:t>Гиперактивные</a:t>
            </a:r>
            <a:r>
              <a:rPr lang="ru-RU" sz="4800" b="1" dirty="0" smtClean="0">
                <a:solidFill>
                  <a:srgbClr val="FF0000"/>
                </a:solidFill>
              </a:rPr>
              <a:t> дети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Ольга\2019-2020\НАРУНЕНИЯ ЭВС И ПОВЕДЕНИЯ\Гиперактивность\Oxygen-Brand-Image-Boy-Jumping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16113"/>
            <a:ext cx="403860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179512" y="1556792"/>
            <a:ext cx="8964488" cy="4525963"/>
          </a:xfrm>
        </p:spPr>
        <p:txBody>
          <a:bodyPr>
            <a:normAutofit/>
          </a:bodyPr>
          <a:lstStyle/>
          <a:p>
            <a:pPr algn="just"/>
            <a:endParaRPr lang="ru-RU" b="1" dirty="0"/>
          </a:p>
        </p:txBody>
      </p:sp>
      <p:pic>
        <p:nvPicPr>
          <p:cNvPr id="5" name="Picture 2" descr="C:\Ольга\2019-2020\НАРУНЕНИЯ ЭВС И ПОВЕДЕНИЯ\Гиперактивность\Oxygen-Brand-Image-Boy-Jump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936" y="2069232"/>
            <a:ext cx="403860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Ольга\2019-2020\НАРУНЕНИЯ ЭВС И ПОВЕДЕНИЯ\Гиперактивность\Oxygen-Brand-Image-Boy-Jump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023" y="1561789"/>
            <a:ext cx="5112568" cy="483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384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Приемы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ru-RU" b="1" dirty="0"/>
              <a:t>Высокий порог чувствительности к отрицательным стимулам.</a:t>
            </a:r>
          </a:p>
          <a:p>
            <a:pPr algn="just"/>
            <a:r>
              <a:rPr lang="ru-RU" b="1" dirty="0"/>
              <a:t>Цепляющее поведение приводит к конфликтам с детьми.</a:t>
            </a:r>
          </a:p>
          <a:p>
            <a:pPr algn="just"/>
            <a:r>
              <a:rPr lang="ru-RU" b="1" dirty="0"/>
              <a:t>Трудности с планированием.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44008" y="1628800"/>
            <a:ext cx="41044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/>
              <a:t>Четкий</a:t>
            </a:r>
            <a:r>
              <a:rPr lang="ru-RU" sz="2800" b="1" dirty="0" smtClean="0"/>
              <a:t> </a:t>
            </a:r>
            <a:r>
              <a:rPr lang="ru-RU" sz="2800" b="1" dirty="0"/>
              <a:t>режим дня.</a:t>
            </a:r>
          </a:p>
          <a:p>
            <a:r>
              <a:rPr lang="ru-RU" sz="2800" b="1" dirty="0"/>
              <a:t>•	</a:t>
            </a:r>
            <a:r>
              <a:rPr lang="ru-RU" sz="2800" b="1" dirty="0" smtClean="0"/>
              <a:t>Островок компетентности (Занятия </a:t>
            </a:r>
            <a:r>
              <a:rPr lang="ru-RU" sz="2800" b="1" dirty="0"/>
              <a:t>спортом, музыкой и пр</a:t>
            </a:r>
            <a:r>
              <a:rPr lang="ru-RU" sz="2800" b="1" dirty="0" smtClean="0"/>
              <a:t>.</a:t>
            </a:r>
            <a:endParaRPr lang="ru-RU" sz="2800" b="1" dirty="0"/>
          </a:p>
          <a:p>
            <a:r>
              <a:rPr lang="ru-RU" sz="2800" b="1" dirty="0" smtClean="0"/>
              <a:t>•Система поощрений</a:t>
            </a:r>
            <a:r>
              <a:rPr lang="ru-RU" sz="2800" b="1" dirty="0"/>
              <a:t>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Дети с РАС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Трудности установления контакта</a:t>
            </a:r>
          </a:p>
          <a:p>
            <a:r>
              <a:rPr lang="ru-RU" dirty="0" smtClean="0"/>
              <a:t>Стереотипность поведения</a:t>
            </a:r>
          </a:p>
          <a:p>
            <a:r>
              <a:rPr lang="ru-RU" dirty="0" smtClean="0"/>
              <a:t>Специфические, крайне постоянные интересы</a:t>
            </a:r>
          </a:p>
          <a:p>
            <a:r>
              <a:rPr lang="ru-RU" dirty="0" smtClean="0"/>
              <a:t>Нарушен синтез, материал воспринимают «комом»</a:t>
            </a:r>
            <a:endParaRPr lang="ru-RU" dirty="0"/>
          </a:p>
        </p:txBody>
      </p:sp>
      <p:pic>
        <p:nvPicPr>
          <p:cNvPr id="1026" name="Picture 2" descr="C:\Загрузки\full_size_1537358091-0e8432804f2a6fb12025e3c3aff1bef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7" y="1628800"/>
            <a:ext cx="406509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197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Приемы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Методика АВА (формирование структуры желаемого социально приемлемого поведения)</a:t>
            </a:r>
          </a:p>
          <a:p>
            <a:r>
              <a:rPr lang="ru-RU" sz="2800" dirty="0" smtClean="0"/>
              <a:t>Спорт (плавание, айкидо, игры с мячом, на координацию движений).</a:t>
            </a:r>
          </a:p>
          <a:p>
            <a:r>
              <a:rPr lang="ru-RU" sz="2800" dirty="0" smtClean="0"/>
              <a:t>Проектная </a:t>
            </a:r>
            <a:r>
              <a:rPr lang="ru-RU" sz="2800" dirty="0"/>
              <a:t>деятельность, которая позволит организовать творческое сотрудничество </a:t>
            </a:r>
            <a:r>
              <a:rPr lang="ru-RU" sz="2800" dirty="0" smtClean="0"/>
              <a:t>с </a:t>
            </a:r>
            <a:r>
              <a:rPr lang="ru-RU" sz="2800" dirty="0"/>
              <a:t>другими детьми и «прожить» в специально организованных игровых ситуациях смысловую составляющую каждого коммуникативного акта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Рисование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Инфантилизм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517730"/>
            <a:ext cx="4038600" cy="269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Несамостоятельность</a:t>
            </a:r>
          </a:p>
          <a:p>
            <a:r>
              <a:rPr lang="ru-RU" dirty="0" smtClean="0"/>
              <a:t>Эгоистичность и </a:t>
            </a:r>
            <a:r>
              <a:rPr lang="ru-RU" dirty="0" err="1" smtClean="0"/>
              <a:t>эгоцентричность</a:t>
            </a:r>
            <a:endParaRPr lang="ru-RU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794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txBody>
          <a:bodyPr/>
          <a:lstStyle/>
          <a:p>
            <a:r>
              <a:rPr lang="ru-RU" dirty="0" err="1" smtClean="0"/>
              <a:t>Приемы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72816"/>
            <a:ext cx="6728792" cy="386598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Составлять списки поручений.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Дополнительное образование.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Соблюдение режима (дисциплина!)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</a:rPr>
              <a:t>Подчеркивание</a:t>
            </a:r>
            <a:r>
              <a:rPr lang="ru-RU" dirty="0" smtClean="0">
                <a:solidFill>
                  <a:schemeClr val="tx1"/>
                </a:solidFill>
              </a:rPr>
              <a:t> понятий «надо», «можно».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Протестное поведение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Негативизм</a:t>
            </a:r>
          </a:p>
          <a:p>
            <a:r>
              <a:rPr lang="ru-RU" sz="2400" dirty="0" smtClean="0"/>
              <a:t>Упрямство</a:t>
            </a:r>
          </a:p>
          <a:p>
            <a:r>
              <a:rPr lang="ru-RU" sz="2400" dirty="0" smtClean="0"/>
              <a:t>Строптивость</a:t>
            </a:r>
          </a:p>
          <a:p>
            <a:endParaRPr lang="ru-RU" sz="2400" dirty="0"/>
          </a:p>
          <a:p>
            <a:r>
              <a:rPr lang="ru-RU" sz="2400" dirty="0" smtClean="0"/>
              <a:t>Чаще других инициируют конфликты или попадают в них.</a:t>
            </a:r>
            <a:endParaRPr lang="ru-RU" sz="2400" dirty="0"/>
          </a:p>
        </p:txBody>
      </p:sp>
      <p:pic>
        <p:nvPicPr>
          <p:cNvPr id="3074" name="Picture 2" descr="C:\Загрузки\9-oshibok-vsex-roditelej-kotorye-reshayut-otdat-rebenka-v-detskij-sad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6"/>
            <a:ext cx="3888432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5019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365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Особенности социализации детей с нарушениями эмоционально-волевой сферы</vt:lpstr>
      <vt:lpstr>Главная цель ОУ как основного института социализации – помочь ребенку нормально социализироваться.</vt:lpstr>
      <vt:lpstr>Гиперактивные дети</vt:lpstr>
      <vt:lpstr>Приемы</vt:lpstr>
      <vt:lpstr>Дети с РАС</vt:lpstr>
      <vt:lpstr>Приемы</vt:lpstr>
      <vt:lpstr>Инфантилизм</vt:lpstr>
      <vt:lpstr>Приемы</vt:lpstr>
      <vt:lpstr>Протестное поведение</vt:lpstr>
      <vt:lpstr>Приемы</vt:lpstr>
      <vt:lpstr>Конформизм</vt:lpstr>
      <vt:lpstr>Приемы</vt:lpstr>
      <vt:lpstr>Приемы и практики</vt:lpstr>
      <vt:lpstr>Символическая экономика – ребенок зарабатывает бонусы.  Можно использовать до полугода. Очень важно четко определить за что ребенок может заработать жетон и на что можно потратить. Призы зависят от семейных традиций.   </vt:lpstr>
      <vt:lpstr>Квестовые ситуации</vt:lpstr>
      <vt:lpstr>Разделяет возникновение желания и его удовлетворение. Ребенок получает большой эмоциональный заряд, становится более раскрепощенным. Дети учатся вместе решать задачи, что приводит к сплочению детского коллектива.</vt:lpstr>
      <vt:lpstr>Эмоционально-смысловой комментарий</vt:lpstr>
      <vt:lpstr>Презентация PowerPoint</vt:lpstr>
      <vt:lpstr>Я-высказывание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социализации детей с нарушениями эмоционально-волевой сферы</dc:title>
  <dc:creator>Михаил</dc:creator>
  <cp:lastModifiedBy>Михаил</cp:lastModifiedBy>
  <cp:revision>41</cp:revision>
  <dcterms:created xsi:type="dcterms:W3CDTF">2019-10-27T20:04:52Z</dcterms:created>
  <dcterms:modified xsi:type="dcterms:W3CDTF">2019-11-05T20:05:51Z</dcterms:modified>
</cp:coreProperties>
</file>