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7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7678F7E-AAF9-40B7-A566-C104296C8B20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5"/>
            <p14:sldId id="264"/>
            <p14:sldId id="266"/>
            <p14:sldId id="267"/>
            <p14:sldId id="268"/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95896" y="600892"/>
            <a:ext cx="854310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ln w="50800"/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МДОУ «Детский сад № 37</a:t>
            </a:r>
            <a:r>
              <a:rPr lang="ru-RU" sz="2400" b="1" dirty="0" smtClean="0">
                <a:ln w="50800"/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>
              <a:ln w="50800"/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 smtClean="0">
              <a:ln w="50800"/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>
              <a:ln w="50800"/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 smtClean="0">
              <a:ln w="50800"/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>
              <a:ln w="50800"/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 smtClean="0">
              <a:ln w="50800"/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>
              <a:ln w="50800"/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 smtClean="0">
              <a:ln w="50800"/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>
              <a:ln w="50800"/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 smtClean="0">
              <a:ln w="50800"/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>
              <a:ln w="50800"/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 smtClean="0">
              <a:ln w="50800"/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>
              <a:ln w="50800"/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 smtClean="0">
              <a:ln w="50800"/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50800"/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b="1" dirty="0">
                <a:ln w="50800"/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Ярославль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47999" y="2120950"/>
            <a:ext cx="827749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Мастер-класс</a:t>
            </a:r>
            <a:br>
              <a:rPr kumimoji="0" lang="ru-RU" sz="3200" b="1" i="0" u="none" strike="noStrike" kern="0" cap="none" spc="0" normalizeH="0" baseline="0" noProof="0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1" i="0" u="none" strike="noStrike" kern="0" cap="none" spc="0" normalizeH="0" baseline="0" noProof="0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«Использование технологии «Синквейн»  в коррекционной работе с детьми ТНР по развитию речи</a:t>
            </a:r>
            <a:r>
              <a:rPr kumimoji="0" lang="ru-RU" sz="3600" b="1" i="0" u="none" strike="noStrike" kern="0" cap="none" spc="0" normalizeH="0" baseline="0" noProof="0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0" cap="none" spc="0" normalizeH="0" baseline="0" noProof="0" dirty="0" smtClean="0">
              <a:ln w="1905"/>
              <a:solidFill>
                <a:prstClr val="black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Подготовила  учитель-логопед</a:t>
            </a:r>
          </a:p>
          <a:p>
            <a:pPr lvl="0" algn="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Жаворонкова И.И</a:t>
            </a:r>
            <a:r>
              <a:rPr lang="ru-RU" sz="2400" b="1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0" cap="none" spc="0" normalizeH="0" baseline="0" noProof="0" dirty="0" smtClean="0">
              <a:ln w="1905"/>
              <a:solidFill>
                <a:prstClr val="black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3039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16852" y="672385"/>
            <a:ext cx="3239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Синквейн загадка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1997839"/>
            <a:ext cx="492034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?</a:t>
            </a:r>
            <a:endParaRPr lang="ru-RU" altLang="ru-RU" sz="24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altLang="ru-RU" sz="2400" b="1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Cерый</a:t>
            </a: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колючий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Фыркает, спит, сворачивается.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Мне нравится этот </a:t>
            </a:r>
            <a:r>
              <a:rPr lang="ru-RU" alt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зверек.</a:t>
            </a:r>
            <a:endParaRPr lang="ru-RU" altLang="ru-RU" sz="24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Лес.</a:t>
            </a:r>
          </a:p>
        </p:txBody>
      </p:sp>
      <p:pic>
        <p:nvPicPr>
          <p:cNvPr id="1026" name="Picture 2" descr="https://ds04.infourok.ru/uploads/ex/0084/0010a253-38110582/7/hello_html_m6d7a4af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8343" y="1737361"/>
            <a:ext cx="3943877" cy="490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96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6328" y="601635"/>
            <a:ext cx="6931753" cy="74987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81498" y="1351508"/>
            <a:ext cx="962732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этап – подготовительный 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и обогащение словаря дошкольников словами-понятиями: 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«слово-предмет»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«слово-признак»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«слово-действие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«предложение»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символов этих слов, знакомство со схемой предложения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I</a:t>
            </a:r>
            <a:r>
              <a:rPr lang="en-US" alt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alt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основной 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alt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83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80411" y="449610"/>
            <a:ext cx="70887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 smtClean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j-ea"/>
                <a:cs typeface="Courier New" panose="02070309020205020404" pitchFamily="49" charset="0"/>
              </a:rPr>
              <a:t>Синквейн о </a:t>
            </a:r>
            <a:r>
              <a:rPr kumimoji="0" lang="ru-RU" sz="4800" b="1" i="0" u="none" strike="noStrike" kern="0" cap="none" spc="0" normalizeH="0" baseline="0" noProof="0" dirty="0" err="1" smtClean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j-ea"/>
                <a:cs typeface="Courier New" panose="02070309020205020404" pitchFamily="49" charset="0"/>
              </a:rPr>
              <a:t>синквейне</a:t>
            </a:r>
            <a:r>
              <a:rPr kumimoji="0" lang="ru-RU" sz="4800" b="1" i="0" u="none" strike="noStrike" kern="0" cap="none" spc="0" normalizeH="0" baseline="0" noProof="0" dirty="0" smtClean="0">
                <a:ln w="1905"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j-ea"/>
                <a:cs typeface="Courier New" panose="02070309020205020404" pitchFamily="49" charset="0"/>
              </a:rPr>
              <a:t>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26526" y="1280607"/>
            <a:ext cx="876517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i="1" dirty="0">
                <a:solidFill>
                  <a:prstClr val="black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1. Синквейн. 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i="1" dirty="0">
                <a:solidFill>
                  <a:prstClr val="black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2. Творческий, активизирующий. 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i="1" dirty="0">
                <a:solidFill>
                  <a:prstClr val="black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3. Развивает, обогащает, уточняет. 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i="1" dirty="0">
                <a:solidFill>
                  <a:prstClr val="black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4. Синквейн помогает учиться. </a:t>
            </a:r>
          </a:p>
          <a:p>
            <a:pPr lvl="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i="1" dirty="0">
                <a:solidFill>
                  <a:prstClr val="black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5. Технология.</a:t>
            </a:r>
          </a:p>
        </p:txBody>
      </p:sp>
    </p:spTree>
    <p:extLst>
      <p:ext uri="{BB962C8B-B14F-4D97-AF65-F5344CB8AC3E}">
        <p14:creationId xmlns:p14="http://schemas.microsoft.com/office/powerpoint/2010/main" val="429430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610" y="384867"/>
            <a:ext cx="7023201" cy="11766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47999" y="1425375"/>
            <a:ext cx="8682447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44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Терентьева Н. Синквейн по «Котловану», Журнал «Первое сентября», № 4 (2006).</a:t>
            </a:r>
          </a:p>
          <a:p>
            <a:pPr marL="342900" lvl="0" indent="-342900" defTabSz="9144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Душка Н. Синквейн в работе с дошкольниками», Журнал «Логопед» № 5 (2005).</a:t>
            </a:r>
          </a:p>
          <a:p>
            <a:pPr marL="342900" lvl="0" indent="-342900" defTabSz="9144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Акименко В.М. Новые педагогические технологии: Учеб.-метод. пособие. Ростов н/Д., 2008.</a:t>
            </a:r>
          </a:p>
          <a:p>
            <a:pPr marL="342900" lvl="0" indent="-342900" defTabSz="9144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Акименко В.М. Развивающие технологии в логопедии. Ростов н/Д., 2011.</a:t>
            </a:r>
          </a:p>
        </p:txBody>
      </p:sp>
    </p:spTree>
    <p:extLst>
      <p:ext uri="{BB962C8B-B14F-4D97-AF65-F5344CB8AC3E}">
        <p14:creationId xmlns:p14="http://schemas.microsoft.com/office/powerpoint/2010/main" val="105986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6170" y="2413722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  <a:endParaRPr lang="ru-RU" sz="6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6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8000" y="1513090"/>
            <a:ext cx="8747760" cy="5169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 w="1905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3200" b="1" i="1" u="none" strike="noStrike" kern="0" cap="none" spc="0" normalizeH="0" baseline="0" noProof="0" dirty="0" smtClean="0">
                <a:ln w="1905"/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«Изучая родной язык, ребенок усваивает не только слова, но и множество понятий, мыслей, чувств, художественных образов…» </a:t>
            </a:r>
            <a:b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</a:b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                                                    </a:t>
            </a:r>
            <a:b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</a:b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                                                К. Д. Ушинский </a:t>
            </a:r>
            <a:b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</a:b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0201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a_craps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4703" y="2704532"/>
            <a:ext cx="2870649" cy="388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146663" y="465187"/>
            <a:ext cx="9505406" cy="2931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7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altLang="ru-RU" sz="27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Синквейн</a:t>
            </a:r>
            <a:r>
              <a:rPr kumimoji="0" lang="ru-RU" altLang="ru-RU" sz="27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- нерифмованная  </a:t>
            </a:r>
            <a:r>
              <a:rPr kumimoji="0" lang="ru-RU" altLang="ru-RU" sz="27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пятистрочная</a:t>
            </a:r>
            <a:r>
              <a:rPr kumimoji="0" lang="ru-RU" altLang="ru-RU" sz="27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стихотворная форма, написанная в соответствии с определёнными правилами.</a:t>
            </a:r>
            <a:br>
              <a:rPr kumimoji="0" lang="ru-RU" altLang="ru-RU" sz="27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alt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br>
              <a:rPr kumimoji="0" lang="ru-RU" alt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37612" y="3396759"/>
            <a:ext cx="6096000" cy="224914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24000" lvl="0" indent="342900" algn="just" defTabSz="9144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srgbClr val="4F81BD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Американская поэтесса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Аделаида </a:t>
            </a:r>
            <a:r>
              <a:rPr lang="ru-RU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Крепси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4F81BD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>
                <a:solidFill>
                  <a:srgbClr val="4F81BD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начале </a:t>
            </a:r>
            <a:r>
              <a:rPr lang="en-US" sz="2400" dirty="0">
                <a:solidFill>
                  <a:srgbClr val="4F81BD">
                    <a:lumMod val="25000"/>
                  </a:srgbClr>
                </a:solidFill>
                <a:latin typeface="Castellar" pitchFamily="18" charset="0"/>
                <a:cs typeface="Times New Roman" pitchFamily="18" charset="0"/>
              </a:rPr>
              <a:t>XX</a:t>
            </a:r>
            <a:r>
              <a:rPr lang="ru-RU" sz="2400" dirty="0">
                <a:solidFill>
                  <a:srgbClr val="4F81BD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века разработала форму </a:t>
            </a:r>
            <a:r>
              <a:rPr lang="ru-RU" sz="2400" dirty="0" err="1">
                <a:solidFill>
                  <a:srgbClr val="4F81BD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400" dirty="0">
                <a:solidFill>
                  <a:srgbClr val="4F81BD">
                    <a:lumMod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опираясь на знакомство с японскими миниатюрами.</a:t>
            </a:r>
            <a:endParaRPr lang="ru-RU" sz="28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317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518715"/>
            <a:ext cx="8839200" cy="6074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defTabSz="9144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altLang="ru-RU" sz="27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2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</a:t>
            </a:r>
            <a:r>
              <a:rPr lang="ru-RU" altLang="ru-RU" sz="27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altLang="ru-RU" sz="27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7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 algn="just" defTabSz="9144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гармонично вписывается в работу по развитию ЛГК;</a:t>
            </a:r>
            <a:endParaRPr lang="ru-RU" alt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 eaLnBrk="0" fontAlgn="base" hangingPunct="0">
              <a:lnSpc>
                <a:spcPct val="150000"/>
              </a:lnSpc>
              <a:spcBef>
                <a:spcPts val="1125"/>
              </a:spcBef>
              <a:spcAft>
                <a:spcPts val="1125"/>
              </a:spcAft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обогащению и актуализации словаря;</a:t>
            </a:r>
            <a:endParaRPr lang="ru-RU" alt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носит характер комплексного воздействия </a:t>
            </a:r>
            <a:r>
              <a:rPr lang="ru-RU" altLang="ru-RU" sz="2400" i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(развивает речь, память, внимание, мышление</a:t>
            </a:r>
            <a:r>
              <a:rPr lang="ru-RU" altLang="ru-RU" sz="2400" i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alt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 для закрепления изученной темы;</a:t>
            </a:r>
            <a:endParaRPr lang="ru-RU" alt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 eaLnBrk="0" fontAlgn="base" hangingPunct="0">
              <a:lnSpc>
                <a:spcPct val="150000"/>
              </a:lnSpc>
              <a:spcBef>
                <a:spcPts val="1125"/>
              </a:spcBef>
              <a:spcAft>
                <a:spcPts val="1125"/>
              </a:spcAft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игровым приемом;</a:t>
            </a:r>
            <a:endParaRPr lang="ru-RU" alt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defTabSz="914400" eaLnBrk="0" fontAlgn="base" hangingPunct="0">
              <a:lnSpc>
                <a:spcPct val="150000"/>
              </a:lnSpc>
              <a:spcBef>
                <a:spcPts val="1125"/>
              </a:spcBef>
              <a:spcAft>
                <a:spcPts val="1125"/>
              </a:spcAft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открываются новые творческие интеллектуальные </a:t>
            </a:r>
            <a:r>
              <a:rPr lang="ru-RU" alt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возможности.</a:t>
            </a:r>
            <a:endParaRPr lang="ru-RU" alt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74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1315" y="238896"/>
            <a:ext cx="9614262" cy="5530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7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Использование технологии </a:t>
            </a:r>
            <a:r>
              <a:rPr lang="ru-RU" sz="27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700" b="1" dirty="0" err="1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7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7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позволяет решить сразу несколько важнейших задач:</a:t>
            </a:r>
          </a:p>
          <a:p>
            <a:pPr marL="274320" lvl="0" indent="-228600" defTabSz="914400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Уточнение, расширение, активизация словаря.</a:t>
            </a:r>
          </a:p>
          <a:p>
            <a:pPr marL="274320" lvl="0" indent="-228600" defTabSz="914400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понятием «слово-предмет», «слово-действие», «слово-признак».</a:t>
            </a:r>
          </a:p>
          <a:p>
            <a:pPr marL="274320" lvl="0" indent="-228600" defTabSz="914400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учатся согласованию слов.</a:t>
            </a:r>
          </a:p>
          <a:p>
            <a:pPr marL="274320" lvl="0" indent="-228600" defTabSz="914400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понятием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предложение».</a:t>
            </a:r>
          </a:p>
          <a:p>
            <a:pPr marL="274320" lvl="0" indent="-228600" defTabSz="914400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Составляют предложения по предметной, сюжетной картине, использую схемы предложений.</a:t>
            </a:r>
          </a:p>
          <a:p>
            <a:pPr marL="274320" lvl="0" indent="-228600" defTabSz="914400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учатся выражать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своё личное отношение к теме одной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фразой.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0" indent="-228600" defTabSz="914400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ассоциативного мышления и образной памяти.</a:t>
            </a:r>
          </a:p>
        </p:txBody>
      </p:sp>
    </p:spTree>
    <p:extLst>
      <p:ext uri="{BB962C8B-B14F-4D97-AF65-F5344CB8AC3E}">
        <p14:creationId xmlns:p14="http://schemas.microsoft.com/office/powerpoint/2010/main" val="165615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96639" y="475559"/>
            <a:ext cx="6239691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1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Модель </a:t>
            </a:r>
            <a:r>
              <a:rPr kumimoji="0" lang="ru-RU" altLang="ru-RU" sz="31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синквейна</a:t>
            </a:r>
            <a:endParaRPr kumimoji="0" lang="ru-RU" altLang="ru-RU" sz="31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2976" y="1069804"/>
            <a:ext cx="3491102" cy="499136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499463" y="1459581"/>
            <a:ext cx="62440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dirty="0">
              <a:solidFill>
                <a:prstClr val="black"/>
              </a:solidFill>
              <a:latin typeface="Garamond" panose="02020404030301010803" pitchFamily="18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</a:t>
            </a: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(тема) – одно слово.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</a:t>
            </a: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слова- признака по теме.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слова- действия по теме.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 </a:t>
            </a: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теме.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Ассоциация по теме: одно слово-предмет</a:t>
            </a:r>
            <a:r>
              <a:rPr lang="ru-RU" altLang="ru-RU" sz="2400" b="1" dirty="0">
                <a:solidFill>
                  <a:prstClr val="black"/>
                </a:solidFill>
                <a:latin typeface="Garamond" panose="02020404030301010803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1123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71397" y="572534"/>
            <a:ext cx="5396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Правила написания </a:t>
            </a:r>
            <a:r>
              <a:rPr kumimoji="0" lang="ru-RU" alt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синквейна</a:t>
            </a: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05348" y="1095753"/>
            <a:ext cx="8281851" cy="4491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4400" eaLnBrk="0" fontAlgn="base" hangingPunct="0">
              <a:spcBef>
                <a:spcPct val="20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Первая строка - одно слово, обычно существительное, отражающее главную идею.</a:t>
            </a:r>
          </a:p>
          <a:p>
            <a:pPr marL="342900" lvl="0" indent="-342900" defTabSz="914400" eaLnBrk="0" fontAlgn="base" hangingPunct="0">
              <a:spcBef>
                <a:spcPct val="20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Вторая строка - два слова, прилагательные, описывающие основную мысль.</a:t>
            </a:r>
          </a:p>
          <a:p>
            <a:pPr marL="342900" lvl="0" indent="-342900" defTabSz="914400" eaLnBrk="0" fontAlgn="base" hangingPunct="0">
              <a:spcBef>
                <a:spcPct val="20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Третья строка - три слова, глаголы, описывающие действия в рамках темы.</a:t>
            </a:r>
          </a:p>
          <a:p>
            <a:pPr marL="342900" lvl="0" indent="-342900" defTabSz="914400" eaLnBrk="0" fontAlgn="base" hangingPunct="0">
              <a:spcBef>
                <a:spcPct val="20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Четвертая строка - фраза из нескольких слов, показывающая отношение к теме.</a:t>
            </a:r>
          </a:p>
          <a:p>
            <a:pPr marL="342900" lvl="0" indent="-342900" defTabSz="914400" eaLnBrk="0" fontAlgn="base" hangingPunct="0">
              <a:spcBef>
                <a:spcPct val="20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Пятая строка - слова, связанные с первым, отражающие сущность темы.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741" y="1350483"/>
            <a:ext cx="2401104" cy="3437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49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74572" y="592761"/>
            <a:ext cx="839506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Составление </a:t>
            </a:r>
            <a:r>
              <a:rPr kumimoji="0" lang="ru-RU" alt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синквейна</a:t>
            </a: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по предложенной теме</a:t>
            </a:r>
            <a:b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6513" y="1392980"/>
            <a:ext cx="2172789" cy="271598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90552" y="4162232"/>
            <a:ext cx="5188130" cy="2234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defTabSz="91440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Кукла </a:t>
            </a:r>
            <a:endParaRPr lang="en-US" alt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defTabSz="91440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Красивая, любимая. </a:t>
            </a:r>
            <a:endParaRPr lang="en-US" alt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defTabSz="91440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Стоит, сидит, улыбается. </a:t>
            </a:r>
            <a:endParaRPr lang="en-US" alt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defTabSz="91440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кукла самая красивая. </a:t>
            </a:r>
            <a:endParaRPr lang="en-US" alt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defTabSz="91440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Игрушка.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319555" y="4162232"/>
            <a:ext cx="6096000" cy="22344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lvl="0" indent="-514350" defTabSz="91440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Котёнок</a:t>
            </a:r>
            <a:endParaRPr lang="en-US" alt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defTabSz="91440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Пушистый , ласковый.</a:t>
            </a: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alt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defTabSz="91440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Иргает</a:t>
            </a:r>
            <a:r>
              <a:rPr lang="ru-RU" alt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спит, </a:t>
            </a:r>
            <a:r>
              <a:rPr lang="ru-RU" altLang="ru-RU" sz="2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мурлыкает</a:t>
            </a:r>
            <a:r>
              <a:rPr lang="ru-RU" alt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alt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defTabSz="91440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мой друг.</a:t>
            </a: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alt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defTabSz="91440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животное.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7639" y="1392980"/>
            <a:ext cx="3394167" cy="226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82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805" y="519869"/>
            <a:ext cx="8498561" cy="7498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5085" y="1355488"/>
            <a:ext cx="4615072" cy="54137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0042" y="1355488"/>
            <a:ext cx="3963269" cy="5284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88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368</TotalTime>
  <Words>555</Words>
  <Application>Microsoft Office PowerPoint</Application>
  <PresentationFormat>Широкоэкранный</PresentationFormat>
  <Paragraphs>92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Arial</vt:lpstr>
      <vt:lpstr>Calibri</vt:lpstr>
      <vt:lpstr>Castellar</vt:lpstr>
      <vt:lpstr>Century Gothic</vt:lpstr>
      <vt:lpstr>Comic Sans MS</vt:lpstr>
      <vt:lpstr>Courier New</vt:lpstr>
      <vt:lpstr>Garamond</vt:lpstr>
      <vt:lpstr>Times New Roman</vt:lpstr>
      <vt:lpstr>Wingdings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Ирунька</dc:creator>
  <cp:lastModifiedBy>Ирунька</cp:lastModifiedBy>
  <cp:revision>20</cp:revision>
  <dcterms:created xsi:type="dcterms:W3CDTF">2022-03-29T13:14:04Z</dcterms:created>
  <dcterms:modified xsi:type="dcterms:W3CDTF">2022-04-20T17:33:44Z</dcterms:modified>
</cp:coreProperties>
</file>