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59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57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9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94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32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6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208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5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4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61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22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C902838-103C-4790-8D6B-D68578A0C291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58BF7CE-E0AF-4CF0-B37D-BF0EAD2BF0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6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EA48C-BC71-476A-9A81-49F0A8FF5F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Виды теплопередачи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0153A1-B9FC-4E9F-9BB0-CA6D7E5C8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4152274"/>
            <a:ext cx="9038418" cy="1823349"/>
          </a:xfrm>
        </p:spPr>
        <p:txBody>
          <a:bodyPr>
            <a:normAutofit/>
          </a:bodyPr>
          <a:lstStyle/>
          <a:p>
            <a:pPr algn="r"/>
            <a:r>
              <a:rPr lang="ru-RU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779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E109FC-F2B1-4EAF-8957-1C9340CDC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820" y="15953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ru-RU" sz="5400" dirty="0"/>
              <a:t>Вспомним!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E20E064A-570B-493C-BE2F-8AC4EDDFF5FC}"/>
              </a:ext>
            </a:extLst>
          </p:cNvPr>
          <p:cNvCxnSpPr/>
          <p:nvPr/>
        </p:nvCxnSpPr>
        <p:spPr>
          <a:xfrm>
            <a:off x="4994222" y="1888648"/>
            <a:ext cx="217357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0F28D433-4D5E-4CA7-80F3-765B4DF9D26F}"/>
              </a:ext>
            </a:extLst>
          </p:cNvPr>
          <p:cNvCxnSpPr>
            <a:cxnSpLocks/>
          </p:cNvCxnSpPr>
          <p:nvPr/>
        </p:nvCxnSpPr>
        <p:spPr>
          <a:xfrm flipH="1">
            <a:off x="2098623" y="3857153"/>
            <a:ext cx="891319" cy="834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4070F481-1BD4-41B7-A004-E40E805E35C7}"/>
              </a:ext>
            </a:extLst>
          </p:cNvPr>
          <p:cNvCxnSpPr>
            <a:cxnSpLocks/>
          </p:cNvCxnSpPr>
          <p:nvPr/>
        </p:nvCxnSpPr>
        <p:spPr>
          <a:xfrm>
            <a:off x="6508229" y="1888648"/>
            <a:ext cx="1558975" cy="13837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30ADEE62-E170-470E-82E8-73B921B6DD38}"/>
              </a:ext>
            </a:extLst>
          </p:cNvPr>
          <p:cNvCxnSpPr>
            <a:cxnSpLocks/>
          </p:cNvCxnSpPr>
          <p:nvPr/>
        </p:nvCxnSpPr>
        <p:spPr>
          <a:xfrm>
            <a:off x="4311640" y="3857153"/>
            <a:ext cx="948657" cy="896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92933485-AAF9-44FF-81A1-F8A1662352D8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3902533" y="1911155"/>
            <a:ext cx="1781240" cy="13612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375884-A09F-4A30-859C-8D63FE6E7219}"/>
              </a:ext>
            </a:extLst>
          </p:cNvPr>
          <p:cNvSpPr txBox="1"/>
          <p:nvPr/>
        </p:nvSpPr>
        <p:spPr>
          <a:xfrm>
            <a:off x="3106481" y="3272378"/>
            <a:ext cx="159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Работа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2144C7-FF57-4009-A2F2-FA2B877D2852}"/>
              </a:ext>
            </a:extLst>
          </p:cNvPr>
          <p:cNvSpPr txBox="1"/>
          <p:nvPr/>
        </p:nvSpPr>
        <p:spPr>
          <a:xfrm>
            <a:off x="5571343" y="1242317"/>
            <a:ext cx="1918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/>
              <a:t>Δ</a:t>
            </a:r>
            <a:r>
              <a:rPr lang="en-US" sz="3600" dirty="0"/>
              <a:t>U</a:t>
            </a:r>
            <a:endParaRPr lang="ru-RU" sz="3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AEF49C-4F17-464D-9B08-14F65EE6E1CE}"/>
              </a:ext>
            </a:extLst>
          </p:cNvPr>
          <p:cNvSpPr txBox="1"/>
          <p:nvPr/>
        </p:nvSpPr>
        <p:spPr>
          <a:xfrm>
            <a:off x="7005845" y="3169994"/>
            <a:ext cx="3252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Теплопередача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BC46CF97-E303-481B-BEF6-F5CE227A3CA5}"/>
              </a:ext>
            </a:extLst>
          </p:cNvPr>
          <p:cNvCxnSpPr/>
          <p:nvPr/>
        </p:nvCxnSpPr>
        <p:spPr>
          <a:xfrm>
            <a:off x="1806692" y="3857153"/>
            <a:ext cx="37646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BE2AE7B4-50E7-46C1-A294-6C5B15F15542}"/>
              </a:ext>
            </a:extLst>
          </p:cNvPr>
          <p:cNvCxnSpPr/>
          <p:nvPr/>
        </p:nvCxnSpPr>
        <p:spPr>
          <a:xfrm>
            <a:off x="6866521" y="3857153"/>
            <a:ext cx="37646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8E2F86DE-D138-4A33-BE3F-057263461376}"/>
              </a:ext>
            </a:extLst>
          </p:cNvPr>
          <p:cNvGrpSpPr/>
          <p:nvPr/>
        </p:nvGrpSpPr>
        <p:grpSpPr>
          <a:xfrm>
            <a:off x="1411234" y="4691245"/>
            <a:ext cx="1974874" cy="697539"/>
            <a:chOff x="1457832" y="4819378"/>
            <a:chExt cx="1974874" cy="69753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3C06392-1BB7-4E0E-91AF-4786D7CD9696}"/>
                </a:ext>
              </a:extLst>
            </p:cNvPr>
            <p:cNvSpPr txBox="1"/>
            <p:nvPr/>
          </p:nvSpPr>
          <p:spPr>
            <a:xfrm>
              <a:off x="1574119" y="4932142"/>
              <a:ext cx="18585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А</a:t>
              </a:r>
              <a:r>
                <a:rPr lang="en-US" sz="3200" dirty="0"/>
                <a:t> =&gt;</a:t>
              </a:r>
              <a:r>
                <a:rPr lang="ru-RU" sz="3200" dirty="0"/>
                <a:t>  </a:t>
              </a:r>
              <a:r>
                <a:rPr lang="en-US" sz="3200" dirty="0"/>
                <a:t>U</a:t>
              </a:r>
              <a:endParaRPr lang="ru-RU" sz="3200" dirty="0"/>
            </a:p>
          </p:txBody>
        </p:sp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id="{6AD9F279-D237-4466-8C3E-C4DEDAD0E6B4}"/>
                </a:ext>
              </a:extLst>
            </p:cNvPr>
            <p:cNvCxnSpPr/>
            <p:nvPr/>
          </p:nvCxnSpPr>
          <p:spPr>
            <a:xfrm>
              <a:off x="1457832" y="4819378"/>
              <a:ext cx="232573" cy="2094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>
              <a:extLst>
                <a:ext uri="{FF2B5EF4-FFF2-40B4-BE49-F238E27FC236}">
                  <a16:creationId xmlns:a16="http://schemas.microsoft.com/office/drawing/2014/main" id="{4E66EE57-5633-4E8A-8E28-EB0A5A3228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4884" y="4924119"/>
              <a:ext cx="0" cy="4646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B7A604E8-3777-400B-BFEE-83FC15B66FF2}"/>
              </a:ext>
            </a:extLst>
          </p:cNvPr>
          <p:cNvGrpSpPr/>
          <p:nvPr/>
        </p:nvGrpSpPr>
        <p:grpSpPr>
          <a:xfrm>
            <a:off x="4569694" y="4753601"/>
            <a:ext cx="1858587" cy="635183"/>
            <a:chOff x="1574119" y="4881734"/>
            <a:chExt cx="1858587" cy="63518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185168B-E035-4F7C-A676-ACEF3B7E315D}"/>
                </a:ext>
              </a:extLst>
            </p:cNvPr>
            <p:cNvSpPr txBox="1"/>
            <p:nvPr/>
          </p:nvSpPr>
          <p:spPr>
            <a:xfrm>
              <a:off x="1574119" y="4932142"/>
              <a:ext cx="18585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/>
                <a:t>А</a:t>
              </a:r>
              <a:r>
                <a:rPr lang="en-US" sz="3200" dirty="0"/>
                <a:t> =&gt;</a:t>
              </a:r>
              <a:r>
                <a:rPr lang="ru-RU" sz="3200" dirty="0"/>
                <a:t>  </a:t>
              </a:r>
              <a:r>
                <a:rPr lang="en-US" sz="3200" dirty="0"/>
                <a:t>U</a:t>
              </a:r>
              <a:endParaRPr lang="ru-RU" sz="3200" dirty="0"/>
            </a:p>
          </p:txBody>
        </p:sp>
        <p:cxnSp>
          <p:nvCxnSpPr>
            <p:cNvPr id="41" name="Прямая со стрелкой 40">
              <a:extLst>
                <a:ext uri="{FF2B5EF4-FFF2-40B4-BE49-F238E27FC236}">
                  <a16:creationId xmlns:a16="http://schemas.microsoft.com/office/drawing/2014/main" id="{AAB8351B-13EF-476E-94D5-E6D718694B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3215" y="4881734"/>
              <a:ext cx="112955" cy="2399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>
              <a:extLst>
                <a:ext uri="{FF2B5EF4-FFF2-40B4-BE49-F238E27FC236}">
                  <a16:creationId xmlns:a16="http://schemas.microsoft.com/office/drawing/2014/main" id="{C2A279C1-F4DF-4F8D-9D8B-8052562B85CD}"/>
                </a:ext>
              </a:extLst>
            </p:cNvPr>
            <p:cNvCxnSpPr>
              <a:cxnSpLocks/>
              <a:stCxn id="40" idx="0"/>
            </p:cNvCxnSpPr>
            <p:nvPr/>
          </p:nvCxnSpPr>
          <p:spPr>
            <a:xfrm>
              <a:off x="2503413" y="4932142"/>
              <a:ext cx="0" cy="4143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id="{86A51A90-CF20-44C3-AA87-594AAE81AAB5}"/>
              </a:ext>
            </a:extLst>
          </p:cNvPr>
          <p:cNvCxnSpPr/>
          <p:nvPr/>
        </p:nvCxnSpPr>
        <p:spPr>
          <a:xfrm>
            <a:off x="1304818" y="5373415"/>
            <a:ext cx="16666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id="{910DED2D-20D8-4581-8164-A1C19CE4702B}"/>
              </a:ext>
            </a:extLst>
          </p:cNvPr>
          <p:cNvCxnSpPr/>
          <p:nvPr/>
        </p:nvCxnSpPr>
        <p:spPr>
          <a:xfrm>
            <a:off x="4429327" y="5388784"/>
            <a:ext cx="16666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96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EAA5AB3A-8035-445C-B5B2-F45D410246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4098609"/>
              </p:ext>
            </p:extLst>
          </p:nvPr>
        </p:nvGraphicFramePr>
        <p:xfrm>
          <a:off x="827515" y="1496023"/>
          <a:ext cx="10536970" cy="45825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77284">
                  <a:extLst>
                    <a:ext uri="{9D8B030D-6E8A-4147-A177-3AD203B41FA5}">
                      <a16:colId xmlns:a16="http://schemas.microsoft.com/office/drawing/2014/main" val="1259031358"/>
                    </a:ext>
                  </a:extLst>
                </a:gridCol>
                <a:gridCol w="2514359">
                  <a:extLst>
                    <a:ext uri="{9D8B030D-6E8A-4147-A177-3AD203B41FA5}">
                      <a16:colId xmlns:a16="http://schemas.microsoft.com/office/drawing/2014/main" val="2369715346"/>
                    </a:ext>
                  </a:extLst>
                </a:gridCol>
                <a:gridCol w="3911311">
                  <a:extLst>
                    <a:ext uri="{9D8B030D-6E8A-4147-A177-3AD203B41FA5}">
                      <a16:colId xmlns:a16="http://schemas.microsoft.com/office/drawing/2014/main" val="2893005996"/>
                    </a:ext>
                  </a:extLst>
                </a:gridCol>
                <a:gridCol w="1734016">
                  <a:extLst>
                    <a:ext uri="{9D8B030D-6E8A-4147-A177-3AD203B41FA5}">
                      <a16:colId xmlns:a16="http://schemas.microsoft.com/office/drawing/2014/main" val="3320190981"/>
                    </a:ext>
                  </a:extLst>
                </a:gridCol>
              </a:tblGrid>
              <a:tr h="413718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573424"/>
                  </a:ext>
                </a:extLst>
              </a:tr>
              <a:tr h="1540112">
                <a:tc>
                  <a:txBody>
                    <a:bodyPr/>
                    <a:lstStyle/>
                    <a:p>
                      <a:endParaRPr lang="ru-R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613757"/>
                  </a:ext>
                </a:extLst>
              </a:tr>
              <a:tr h="1045076">
                <a:tc>
                  <a:txBody>
                    <a:bodyPr/>
                    <a:lstStyle/>
                    <a:p>
                      <a:endParaRPr lang="ru-R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11064"/>
                  </a:ext>
                </a:extLst>
              </a:tr>
              <a:tr h="1540112">
                <a:tc>
                  <a:txBody>
                    <a:bodyPr/>
                    <a:lstStyle/>
                    <a:p>
                      <a:endParaRPr lang="ru-R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42443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73828F8-B87C-421D-9FB0-FE03A3C901E7}"/>
              </a:ext>
            </a:extLst>
          </p:cNvPr>
          <p:cNvSpPr txBox="1"/>
          <p:nvPr/>
        </p:nvSpPr>
        <p:spPr>
          <a:xfrm>
            <a:off x="3528630" y="425534"/>
            <a:ext cx="5134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Виды теплопередачи</a:t>
            </a:r>
          </a:p>
        </p:txBody>
      </p:sp>
    </p:spTree>
    <p:extLst>
      <p:ext uri="{BB962C8B-B14F-4D97-AF65-F5344CB8AC3E}">
        <p14:creationId xmlns:p14="http://schemas.microsoft.com/office/powerpoint/2010/main" val="3454145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97A787E-A540-4AC8-B261-7475E4DFF0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802198"/>
              </p:ext>
            </p:extLst>
          </p:nvPr>
        </p:nvGraphicFramePr>
        <p:xfrm>
          <a:off x="295422" y="1758462"/>
          <a:ext cx="11608901" cy="307655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13128">
                  <a:extLst>
                    <a:ext uri="{9D8B030D-6E8A-4147-A177-3AD203B41FA5}">
                      <a16:colId xmlns:a16="http://schemas.microsoft.com/office/drawing/2014/main" val="3760281849"/>
                    </a:ext>
                  </a:extLst>
                </a:gridCol>
                <a:gridCol w="2771994">
                  <a:extLst>
                    <a:ext uri="{9D8B030D-6E8A-4147-A177-3AD203B41FA5}">
                      <a16:colId xmlns:a16="http://schemas.microsoft.com/office/drawing/2014/main" val="3636761145"/>
                    </a:ext>
                  </a:extLst>
                </a:gridCol>
                <a:gridCol w="4312087">
                  <a:extLst>
                    <a:ext uri="{9D8B030D-6E8A-4147-A177-3AD203B41FA5}">
                      <a16:colId xmlns:a16="http://schemas.microsoft.com/office/drawing/2014/main" val="3731167124"/>
                    </a:ext>
                  </a:extLst>
                </a:gridCol>
                <a:gridCol w="1911692">
                  <a:extLst>
                    <a:ext uri="{9D8B030D-6E8A-4147-A177-3AD203B41FA5}">
                      <a16:colId xmlns:a16="http://schemas.microsoft.com/office/drawing/2014/main" val="3348797741"/>
                    </a:ext>
                  </a:extLst>
                </a:gridCol>
              </a:tblGrid>
              <a:tr h="944154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03604"/>
                  </a:ext>
                </a:extLst>
              </a:tr>
              <a:tr h="213240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Теплопроводность 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явление передачи внутренней энергии от одной части тела к другой или от одного тела к другому при их непосредственном контакте </a:t>
                      </a:r>
                      <a:endParaRPr lang="ru-RU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Наблюдается в твердых телах и жидкостях и газах</a:t>
                      </a:r>
                    </a:p>
                    <a:p>
                      <a:pPr algn="ctr"/>
                      <a:endParaRPr lang="ru-RU" b="1" dirty="0"/>
                    </a:p>
                    <a:p>
                      <a:pPr algn="ctr"/>
                      <a:r>
                        <a:rPr lang="ru-RU" b="1" dirty="0"/>
                        <a:t>Осуществляется без переноса вещества</a:t>
                      </a:r>
                    </a:p>
                    <a:p>
                      <a:pPr algn="ctr"/>
                      <a:r>
                        <a:rPr lang="ru-RU" b="1" dirty="0"/>
                        <a:t>Наибольшая теплопроводность – металлы </a:t>
                      </a:r>
                    </a:p>
                    <a:p>
                      <a:pPr algn="ctr"/>
                      <a:r>
                        <a:rPr lang="ru-RU" b="1" dirty="0"/>
                        <a:t>Наименьшая теплопроводность – Газы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Нагревание ложки в горячей чашке чая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043871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B7CD67-CA06-4F1E-A308-4DE8E12CBFCE}"/>
              </a:ext>
            </a:extLst>
          </p:cNvPr>
          <p:cNvSpPr/>
          <p:nvPr/>
        </p:nvSpPr>
        <p:spPr>
          <a:xfrm>
            <a:off x="5753685" y="2725442"/>
            <a:ext cx="4093699" cy="20624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9F10D73-7D11-4A02-A643-4A1A6B95E77F}"/>
              </a:ext>
            </a:extLst>
          </p:cNvPr>
          <p:cNvSpPr/>
          <p:nvPr/>
        </p:nvSpPr>
        <p:spPr>
          <a:xfrm>
            <a:off x="2930270" y="2772546"/>
            <a:ext cx="2645418" cy="19731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4CCF26F-B55D-45A3-B220-56811D6B7D3E}"/>
              </a:ext>
            </a:extLst>
          </p:cNvPr>
          <p:cNvSpPr/>
          <p:nvPr/>
        </p:nvSpPr>
        <p:spPr>
          <a:xfrm>
            <a:off x="10025381" y="2725442"/>
            <a:ext cx="1761517" cy="1945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4" descr="Картинки по запросу &quot;тепловое движение молекул твердого тела&quot;&quot;">
            <a:extLst>
              <a:ext uri="{FF2B5EF4-FFF2-40B4-BE49-F238E27FC236}">
                <a16:creationId xmlns:a16="http://schemas.microsoft.com/office/drawing/2014/main" id="{BBCA7945-7FC5-4C21-89A3-F9081DBC55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29" y="821770"/>
            <a:ext cx="4949941" cy="494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789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нагревание тел гифка&quot;&quot;">
            <a:extLst>
              <a:ext uri="{FF2B5EF4-FFF2-40B4-BE49-F238E27FC236}">
                <a16:creationId xmlns:a16="http://schemas.microsoft.com/office/drawing/2014/main" id="{B9674526-5099-4059-A1BB-346B932BA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581" y="918796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9E918E1-762A-4E8F-B185-30F0E5230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399301"/>
              </p:ext>
            </p:extLst>
          </p:nvPr>
        </p:nvGraphicFramePr>
        <p:xfrm>
          <a:off x="281355" y="2011680"/>
          <a:ext cx="9636368" cy="319336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002707">
                  <a:extLst>
                    <a:ext uri="{9D8B030D-6E8A-4147-A177-3AD203B41FA5}">
                      <a16:colId xmlns:a16="http://schemas.microsoft.com/office/drawing/2014/main" val="2369507411"/>
                    </a:ext>
                  </a:extLst>
                </a:gridCol>
                <a:gridCol w="2118184">
                  <a:extLst>
                    <a:ext uri="{9D8B030D-6E8A-4147-A177-3AD203B41FA5}">
                      <a16:colId xmlns:a16="http://schemas.microsoft.com/office/drawing/2014/main" val="588034494"/>
                    </a:ext>
                  </a:extLst>
                </a:gridCol>
                <a:gridCol w="3295027">
                  <a:extLst>
                    <a:ext uri="{9D8B030D-6E8A-4147-A177-3AD203B41FA5}">
                      <a16:colId xmlns:a16="http://schemas.microsoft.com/office/drawing/2014/main" val="3462714432"/>
                    </a:ext>
                  </a:extLst>
                </a:gridCol>
                <a:gridCol w="2220450">
                  <a:extLst>
                    <a:ext uri="{9D8B030D-6E8A-4147-A177-3AD203B41FA5}">
                      <a16:colId xmlns:a16="http://schemas.microsoft.com/office/drawing/2014/main" val="3714947517"/>
                    </a:ext>
                  </a:extLst>
                </a:gridCol>
              </a:tblGrid>
              <a:tr h="31933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Конвекция</a:t>
                      </a:r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Процесс передачи внутренней энергии через потоки (струи) жидкости или газа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Наблюдается в жидкостях и газах</a:t>
                      </a:r>
                    </a:p>
                    <a:p>
                      <a:pPr algn="ctr"/>
                      <a:r>
                        <a:rPr lang="ru-RU" dirty="0"/>
                        <a:t>Осуществляется без переноса вещества</a:t>
                      </a:r>
                      <a:br>
                        <a:rPr lang="ru-RU" dirty="0"/>
                      </a:br>
                      <a:r>
                        <a:rPr lang="ru-RU" dirty="0"/>
                        <a:t>Производиться при нагревании снизу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Прогрев комнаты батареей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079155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D47D248F-F650-49C8-9E19-90D13DD79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43285"/>
              </p:ext>
            </p:extLst>
          </p:nvPr>
        </p:nvGraphicFramePr>
        <p:xfrm>
          <a:off x="281354" y="1225523"/>
          <a:ext cx="9636366" cy="78615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97612">
                  <a:extLst>
                    <a:ext uri="{9D8B030D-6E8A-4147-A177-3AD203B41FA5}">
                      <a16:colId xmlns:a16="http://schemas.microsoft.com/office/drawing/2014/main" val="1927735847"/>
                    </a:ext>
                  </a:extLst>
                </a:gridCol>
                <a:gridCol w="2124222">
                  <a:extLst>
                    <a:ext uri="{9D8B030D-6E8A-4147-A177-3AD203B41FA5}">
                      <a16:colId xmlns:a16="http://schemas.microsoft.com/office/drawing/2014/main" val="1470465667"/>
                    </a:ext>
                  </a:extLst>
                </a:gridCol>
                <a:gridCol w="3305907">
                  <a:extLst>
                    <a:ext uri="{9D8B030D-6E8A-4147-A177-3AD203B41FA5}">
                      <a16:colId xmlns:a16="http://schemas.microsoft.com/office/drawing/2014/main" val="2594059209"/>
                    </a:ext>
                  </a:extLst>
                </a:gridCol>
                <a:gridCol w="2208625">
                  <a:extLst>
                    <a:ext uri="{9D8B030D-6E8A-4147-A177-3AD203B41FA5}">
                      <a16:colId xmlns:a16="http://schemas.microsoft.com/office/drawing/2014/main" val="3894444571"/>
                    </a:ext>
                  </a:extLst>
                </a:gridCol>
              </a:tblGrid>
              <a:tr h="786157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404285"/>
                  </a:ext>
                </a:extLst>
              </a:tr>
            </a:tbl>
          </a:graphicData>
        </a:graphic>
      </p:graphicFrame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1907146-3D57-4CBA-B9CD-A77D4BB3149D}"/>
              </a:ext>
            </a:extLst>
          </p:cNvPr>
          <p:cNvSpPr/>
          <p:nvPr/>
        </p:nvSpPr>
        <p:spPr>
          <a:xfrm>
            <a:off x="4496972" y="2035346"/>
            <a:ext cx="3169783" cy="2834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67FD82F-1337-4126-9DF8-D5AD88E1FB0B}"/>
              </a:ext>
            </a:extLst>
          </p:cNvPr>
          <p:cNvSpPr/>
          <p:nvPr/>
        </p:nvSpPr>
        <p:spPr>
          <a:xfrm>
            <a:off x="2320550" y="2035347"/>
            <a:ext cx="1941962" cy="28346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5754856-C9A3-4EA7-AD45-D243F8E5F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610" y="2035347"/>
            <a:ext cx="2091259" cy="28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1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FD1939-D20E-400F-B1A6-00D7081A3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412" y="3429000"/>
            <a:ext cx="4829175" cy="3171825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2DF153-307B-417B-9003-EB4E8C4FF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380102"/>
              </p:ext>
            </p:extLst>
          </p:nvPr>
        </p:nvGraphicFramePr>
        <p:xfrm>
          <a:off x="393894" y="1136646"/>
          <a:ext cx="11404209" cy="248646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75915">
                  <a:extLst>
                    <a:ext uri="{9D8B030D-6E8A-4147-A177-3AD203B41FA5}">
                      <a16:colId xmlns:a16="http://schemas.microsoft.com/office/drawing/2014/main" val="4123954730"/>
                    </a:ext>
                  </a:extLst>
                </a:gridCol>
                <a:gridCol w="2602523">
                  <a:extLst>
                    <a:ext uri="{9D8B030D-6E8A-4147-A177-3AD203B41FA5}">
                      <a16:colId xmlns:a16="http://schemas.microsoft.com/office/drawing/2014/main" val="3211424960"/>
                    </a:ext>
                  </a:extLst>
                </a:gridCol>
                <a:gridCol w="4093699">
                  <a:extLst>
                    <a:ext uri="{9D8B030D-6E8A-4147-A177-3AD203B41FA5}">
                      <a16:colId xmlns:a16="http://schemas.microsoft.com/office/drawing/2014/main" val="429719394"/>
                    </a:ext>
                  </a:extLst>
                </a:gridCol>
                <a:gridCol w="2232072">
                  <a:extLst>
                    <a:ext uri="{9D8B030D-6E8A-4147-A177-3AD203B41FA5}">
                      <a16:colId xmlns:a16="http://schemas.microsoft.com/office/drawing/2014/main" val="173481498"/>
                    </a:ext>
                  </a:extLst>
                </a:gridCol>
              </a:tblGrid>
              <a:tr h="248646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Излучение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Процесс передачи энергии через лучеиспускание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Наблюдается в любом веществе и в вакууме</a:t>
                      </a:r>
                    </a:p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dirty="0"/>
                        <a:t>Осуществляется без переноса вещества</a:t>
                      </a:r>
                      <a:br>
                        <a:rPr lang="ru-RU" dirty="0"/>
                      </a:br>
                      <a:r>
                        <a:rPr lang="ru-RU" dirty="0"/>
                        <a:t>Черные тела поглощают лучи лучше, чем белые, т.е. быстрее нагреваются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Излучение Солнца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171070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F742F50F-15C3-42C5-823B-33CEF056E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19028"/>
              </p:ext>
            </p:extLst>
          </p:nvPr>
        </p:nvGraphicFramePr>
        <p:xfrm>
          <a:off x="393893" y="508237"/>
          <a:ext cx="11404209" cy="628409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76033">
                  <a:extLst>
                    <a:ext uri="{9D8B030D-6E8A-4147-A177-3AD203B41FA5}">
                      <a16:colId xmlns:a16="http://schemas.microsoft.com/office/drawing/2014/main" val="2416357617"/>
                    </a:ext>
                  </a:extLst>
                </a:gridCol>
                <a:gridCol w="2611335">
                  <a:extLst>
                    <a:ext uri="{9D8B030D-6E8A-4147-A177-3AD203B41FA5}">
                      <a16:colId xmlns:a16="http://schemas.microsoft.com/office/drawing/2014/main" val="2986485875"/>
                    </a:ext>
                  </a:extLst>
                </a:gridCol>
                <a:gridCol w="4045539">
                  <a:extLst>
                    <a:ext uri="{9D8B030D-6E8A-4147-A177-3AD203B41FA5}">
                      <a16:colId xmlns:a16="http://schemas.microsoft.com/office/drawing/2014/main" val="1742744886"/>
                    </a:ext>
                  </a:extLst>
                </a:gridCol>
                <a:gridCol w="2271302">
                  <a:extLst>
                    <a:ext uri="{9D8B030D-6E8A-4147-A177-3AD203B41FA5}">
                      <a16:colId xmlns:a16="http://schemas.microsoft.com/office/drawing/2014/main" val="3409306149"/>
                    </a:ext>
                  </a:extLst>
                </a:gridCol>
              </a:tblGrid>
              <a:tr h="628409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652320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7B7C8FB-7CC5-4E07-A575-659BC869540F}"/>
              </a:ext>
            </a:extLst>
          </p:cNvPr>
          <p:cNvSpPr/>
          <p:nvPr/>
        </p:nvSpPr>
        <p:spPr>
          <a:xfrm>
            <a:off x="2954215" y="1233701"/>
            <a:ext cx="2307102" cy="2292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8ADD7A9-CBBF-4693-8A27-F7F6DB969B68}"/>
              </a:ext>
            </a:extLst>
          </p:cNvPr>
          <p:cNvSpPr/>
          <p:nvPr/>
        </p:nvSpPr>
        <p:spPr>
          <a:xfrm>
            <a:off x="5514535" y="1185174"/>
            <a:ext cx="3915508" cy="22923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B24C859-81CC-49CA-873B-1C37803B23C5}"/>
              </a:ext>
            </a:extLst>
          </p:cNvPr>
          <p:cNvSpPr/>
          <p:nvPr/>
        </p:nvSpPr>
        <p:spPr>
          <a:xfrm>
            <a:off x="9622300" y="1185173"/>
            <a:ext cx="1983546" cy="21952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2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1222A1B-9D40-4A3F-B1E0-9FA234187D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061564"/>
              </p:ext>
            </p:extLst>
          </p:nvPr>
        </p:nvGraphicFramePr>
        <p:xfrm>
          <a:off x="167390" y="236045"/>
          <a:ext cx="11857219" cy="638591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675150">
                  <a:extLst>
                    <a:ext uri="{9D8B030D-6E8A-4147-A177-3AD203B41FA5}">
                      <a16:colId xmlns:a16="http://schemas.microsoft.com/office/drawing/2014/main" val="1259031358"/>
                    </a:ext>
                  </a:extLst>
                </a:gridCol>
                <a:gridCol w="2829400">
                  <a:extLst>
                    <a:ext uri="{9D8B030D-6E8A-4147-A177-3AD203B41FA5}">
                      <a16:colId xmlns:a16="http://schemas.microsoft.com/office/drawing/2014/main" val="2369715346"/>
                    </a:ext>
                  </a:extLst>
                </a:gridCol>
                <a:gridCol w="4401387">
                  <a:extLst>
                    <a:ext uri="{9D8B030D-6E8A-4147-A177-3AD203B41FA5}">
                      <a16:colId xmlns:a16="http://schemas.microsoft.com/office/drawing/2014/main" val="2893005996"/>
                    </a:ext>
                  </a:extLst>
                </a:gridCol>
                <a:gridCol w="1951282">
                  <a:extLst>
                    <a:ext uri="{9D8B030D-6E8A-4147-A177-3AD203B41FA5}">
                      <a16:colId xmlns:a16="http://schemas.microsoft.com/office/drawing/2014/main" val="3320190981"/>
                    </a:ext>
                  </a:extLst>
                </a:gridCol>
              </a:tblGrid>
              <a:tr h="582057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3573424"/>
                  </a:ext>
                </a:extLst>
              </a:tr>
              <a:tr h="2166772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Теплопроводность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явление передачи внутренней энергии от одной части тела к другой или от одного тела к другому при их непосредственном контакте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Наблюдается в твердых телах и жидкостях и газах</a:t>
                      </a:r>
                    </a:p>
                    <a:p>
                      <a:endParaRPr lang="ru-RU" dirty="0"/>
                    </a:p>
                    <a:p>
                      <a:r>
                        <a:rPr lang="ru-RU" dirty="0"/>
                        <a:t>Осуществляется без переноса вещества</a:t>
                      </a:r>
                    </a:p>
                    <a:p>
                      <a:r>
                        <a:rPr lang="ru-RU" dirty="0"/>
                        <a:t>Наибольшая теплопроводность – металлы </a:t>
                      </a:r>
                    </a:p>
                    <a:p>
                      <a:r>
                        <a:rPr lang="ru-RU" dirty="0"/>
                        <a:t>Наименьшая теплопроводность – Газы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Нагревание ложки в горячей чашке чая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613757"/>
                  </a:ext>
                </a:extLst>
              </a:tr>
              <a:tr h="1470309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Конвекция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Процесс передачи внутренней энергии через потоки (струи) жидкости или газа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Наблюдается в жидкостях и газах</a:t>
                      </a:r>
                    </a:p>
                    <a:p>
                      <a:r>
                        <a:rPr lang="ru-RU" dirty="0"/>
                        <a:t>Осуществляется перенос вещества</a:t>
                      </a:r>
                      <a:br>
                        <a:rPr lang="ru-RU" dirty="0"/>
                      </a:br>
                      <a:r>
                        <a:rPr lang="ru-RU" dirty="0"/>
                        <a:t>Производиться при нагревании снизу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Прогрев комнаты батареей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911064"/>
                  </a:ext>
                </a:extLst>
              </a:tr>
              <a:tr h="2166772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Излучение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Процесс передачи энергии через лучеиспускание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Наблюдается в любом веществе и в вакууме</a:t>
                      </a:r>
                    </a:p>
                    <a:p>
                      <a:endParaRPr lang="ru-RU" dirty="0"/>
                    </a:p>
                    <a:p>
                      <a:r>
                        <a:rPr lang="ru-RU" dirty="0"/>
                        <a:t>Осуществляется без переноса вещества</a:t>
                      </a:r>
                      <a:br>
                        <a:rPr lang="ru-RU" dirty="0"/>
                      </a:br>
                      <a:r>
                        <a:rPr lang="ru-RU" dirty="0"/>
                        <a:t>Черные тела поглощают лучи лучше, чем белые, т.е. быстрее нагреваются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Излучение Солнца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424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203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63A4A8-7F45-495E-8CB0-5BB73A0B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899" y="919089"/>
            <a:ext cx="9875520" cy="135636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Домашнее задание.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90713B-956E-4786-BDC3-AB42213F8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899" y="2460380"/>
            <a:ext cx="6129997" cy="371035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Параграфы 4, 5, 6.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Привести по 3 примера каждого вида теплопередачи, записать примеры в таблицу.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Подготовиться к проверочной работе по видам теплопередачи.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F70316-F8EB-4173-8C79-E9614660C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3249" y="782706"/>
            <a:ext cx="3745523" cy="529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7708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78</TotalTime>
  <Words>291</Words>
  <Application>Microsoft Office PowerPoint</Application>
  <PresentationFormat>Широкоэкранный</PresentationFormat>
  <Paragraphs>71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Corbel</vt:lpstr>
      <vt:lpstr>Базис</vt:lpstr>
      <vt:lpstr>Виды теплопередачи</vt:lpstr>
      <vt:lpstr>Вспомним!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теплопередачи</dc:title>
  <dc:creator>Анастасия Лосева</dc:creator>
  <cp:lastModifiedBy>Анастасия Лосева</cp:lastModifiedBy>
  <cp:revision>14</cp:revision>
  <dcterms:created xsi:type="dcterms:W3CDTF">2019-10-30T16:53:34Z</dcterms:created>
  <dcterms:modified xsi:type="dcterms:W3CDTF">2022-04-20T19:27:21Z</dcterms:modified>
</cp:coreProperties>
</file>