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8" r:id="rId2"/>
    <p:sldId id="259" r:id="rId3"/>
    <p:sldId id="260" r:id="rId4"/>
    <p:sldId id="262" r:id="rId5"/>
    <p:sldId id="272" r:id="rId6"/>
    <p:sldId id="264" r:id="rId7"/>
    <p:sldId id="265" r:id="rId8"/>
    <p:sldId id="269" r:id="rId9"/>
    <p:sldId id="273" r:id="rId10"/>
    <p:sldId id="266" r:id="rId11"/>
    <p:sldId id="271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>
      <p:cViewPr varScale="1">
        <p:scale>
          <a:sx n="73" d="100"/>
          <a:sy n="73" d="100"/>
        </p:scale>
        <p:origin x="6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DAD6B-AC28-423F-A635-32067E61C9F3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A626A-E80F-4492-8F9D-6520C0EC6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9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 userDrawn="1"/>
        </p:nvSpPr>
        <p:spPr>
          <a:xfrm>
            <a:off x="251520" y="260648"/>
            <a:ext cx="8568952" cy="6329337"/>
          </a:xfrm>
          <a:prstGeom prst="frame">
            <a:avLst>
              <a:gd name="adj1" fmla="val 3069"/>
            </a:avLst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5112568" cy="45365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6000" b="1" cap="none" spc="5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13176"/>
            <a:ext cx="8208912" cy="1440160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none" spc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76" y="-387424"/>
            <a:ext cx="4248199" cy="4262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125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07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8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6613A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7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8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5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241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725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1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5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78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овина рамки 9"/>
          <p:cNvSpPr/>
          <p:nvPr userDrawn="1"/>
        </p:nvSpPr>
        <p:spPr>
          <a:xfrm rot="10800000">
            <a:off x="403920" y="341040"/>
            <a:ext cx="8424936" cy="6207695"/>
          </a:xfrm>
          <a:prstGeom prst="halfFrame">
            <a:avLst>
              <a:gd name="adj1" fmla="val 2983"/>
              <a:gd name="adj2" fmla="val 3187"/>
            </a:avLst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оловина рамки 6"/>
          <p:cNvSpPr/>
          <p:nvPr userDrawn="1"/>
        </p:nvSpPr>
        <p:spPr>
          <a:xfrm>
            <a:off x="251520" y="188640"/>
            <a:ext cx="8424936" cy="6207695"/>
          </a:xfrm>
          <a:prstGeom prst="halfFrame">
            <a:avLst>
              <a:gd name="adj1" fmla="val 2983"/>
              <a:gd name="adj2" fmla="val 3187"/>
            </a:avLst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684" y="400385"/>
            <a:ext cx="68407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12640"/>
            <a:ext cx="8136904" cy="5096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315429"/>
            <a:ext cx="2296324" cy="2304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 userDrawn="1"/>
        </p:nvSpPr>
        <p:spPr>
          <a:xfrm>
            <a:off x="179512" y="6418039"/>
            <a:ext cx="896448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ln w="50800"/>
                <a:solidFill>
                  <a:srgbClr val="CC0099"/>
                </a:solidFill>
                <a:latin typeface="Mistral" pitchFamily="66" charset="0"/>
              </a:rPr>
              <a:t>Е.В.Акчурина – М.Н.Бурмистрова</a:t>
            </a:r>
          </a:p>
        </p:txBody>
      </p:sp>
    </p:spTree>
    <p:extLst>
      <p:ext uri="{BB962C8B-B14F-4D97-AF65-F5344CB8AC3E}">
        <p14:creationId xmlns:p14="http://schemas.microsoft.com/office/powerpoint/2010/main" val="207829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50">
          <a:ln w="11430"/>
          <a:solidFill>
            <a:srgbClr val="FFFF00"/>
          </a:soli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urier New" pitchFamily="49" charset="0"/>
          <a:ea typeface="+mj-ea"/>
          <a:cs typeface="Courier New" pitchFamily="49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chemeClr val="accent6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2800" kern="1200">
          <a:solidFill>
            <a:schemeClr val="accent6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Ø"/>
        <a:defRPr sz="2400" kern="1200">
          <a:solidFill>
            <a:schemeClr val="accent6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accent6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accent6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urier New" pitchFamily="49" charset="0"/>
          <a:ea typeface="+mn-ea"/>
          <a:cs typeface="Courier New" pitchFamily="49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082497"/>
            <a:ext cx="1650279" cy="25706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863" y="2852935"/>
            <a:ext cx="1924435" cy="28360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905" y="3140968"/>
            <a:ext cx="1484064" cy="26771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630091"/>
            <a:ext cx="2164459" cy="7309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ӘКИЯТ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30253" y="5584077"/>
            <a:ext cx="17219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ХИКӘЯ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5911" y="5588801"/>
            <a:ext cx="18998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ЛӘСӘМ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952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7363" y="764704"/>
            <a:ext cx="2109873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tt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Ү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ЗЛЕК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ЭШЕ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352" y="3356992"/>
            <a:ext cx="1692567" cy="16925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8200" y="1340768"/>
            <a:ext cx="6552728" cy="3016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й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өзем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җимеше – виноград</a:t>
            </a:r>
            <a:endParaRPr lang="ru-RU" sz="1400" dirty="0"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н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иһаять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– нәрсәнең дә булса чиге, ахыры</a:t>
            </a:r>
            <a:endParaRPr lang="ru-RU" sz="1400" dirty="0"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к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арны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ачкач –ашыйсы килгәч</a:t>
            </a:r>
            <a:endParaRPr lang="ru-RU" sz="1400" dirty="0"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а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нлар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– алар</a:t>
            </a:r>
            <a:endParaRPr lang="ru-RU" sz="1400" dirty="0"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tt-RU" dirty="0">
                <a:latin typeface="Times New Roman"/>
                <a:ea typeface="Calibri"/>
                <a:cs typeface="Times New Roman"/>
              </a:rPr>
              <a:t>м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ихнәтләнеп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– газапланып</a:t>
            </a:r>
            <a:endParaRPr lang="ru-RU" sz="1400" dirty="0"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</a:pPr>
            <a:r>
              <a:rPr lang="tt-RU" dirty="0">
                <a:latin typeface="Times New Roman"/>
                <a:ea typeface="Calibri"/>
                <a:cs typeface="Times New Roman"/>
              </a:rPr>
              <a:t>х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урлык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– 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оят</a:t>
            </a:r>
          </a:p>
          <a:p>
            <a:pPr marL="685800" lvl="0">
              <a:lnSpc>
                <a:spcPct val="115000"/>
              </a:lnSpc>
            </a:pPr>
            <a:r>
              <a:rPr lang="tt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л</a:t>
            </a:r>
            <a:r>
              <a:rPr lang="tt-RU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әгыль</a:t>
            </a:r>
            <a:r>
              <a:rPr lang="tt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якут – кыйммәтле ташлар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1000"/>
              </a:spcAft>
            </a:pPr>
            <a:endParaRPr lang="tt-RU" dirty="0" smtClean="0">
              <a:latin typeface="Times New Roman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082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4588" y="2967335"/>
            <a:ext cx="4754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ЯЛ МИНУТЫ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1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6260" y="764704"/>
            <a:ext cx="21451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ӨЙ ЭШЕ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060848"/>
            <a:ext cx="63367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t-RU" sz="2000" b="1" dirty="0">
                <a:latin typeface="Times New Roman"/>
                <a:ea typeface="Times New Roman"/>
                <a:cs typeface="Times New Roman"/>
              </a:rPr>
              <a:t>Төп бирем: Г. Тукай иҗат иткән </a:t>
            </a:r>
            <a:r>
              <a:rPr lang="tt-RU" sz="2000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tt-RU" sz="2000" b="1" dirty="0">
                <a:latin typeface="Times New Roman"/>
                <a:ea typeface="Times New Roman"/>
                <a:cs typeface="Times New Roman"/>
              </a:rPr>
              <a:t>бер мәсәлне укып, эчтәлеген сөйләргә өйрәнү</a:t>
            </a:r>
            <a:r>
              <a:rPr lang="tt-RU" sz="2000" b="1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b="1" dirty="0">
              <a:ea typeface="Calibri"/>
              <a:cs typeface="Times New Roman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t-RU" sz="2000" b="1" dirty="0">
                <a:latin typeface="Times New Roman"/>
                <a:ea typeface="Times New Roman"/>
              </a:rPr>
              <a:t>Иҗади бирем: берәр хайванның начар сыйфатын күздә </a:t>
            </a:r>
            <a:r>
              <a:rPr lang="tt-RU" sz="2000" b="1" dirty="0" smtClean="0">
                <a:latin typeface="Times New Roman"/>
                <a:ea typeface="Times New Roman"/>
              </a:rPr>
              <a:t>тотып,  </a:t>
            </a:r>
            <a:r>
              <a:rPr lang="tt-RU" sz="2000" b="1" dirty="0">
                <a:latin typeface="Times New Roman"/>
                <a:ea typeface="Times New Roman"/>
              </a:rPr>
              <a:t>мәсәл </a:t>
            </a:r>
            <a:r>
              <a:rPr lang="tt-RU" sz="2000" b="1" dirty="0" smtClean="0">
                <a:latin typeface="Times New Roman"/>
                <a:ea typeface="Times New Roman"/>
              </a:rPr>
              <a:t>уйлап язарга.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9159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8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082497"/>
            <a:ext cx="1650279" cy="25706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003" y="2817117"/>
            <a:ext cx="1924435" cy="28360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905" y="3082497"/>
            <a:ext cx="1484064" cy="27356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653126"/>
            <a:ext cx="22322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ӘКИЯТ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30253" y="5584077"/>
            <a:ext cx="17219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ХИКӘЯ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5912" y="5588801"/>
            <a:ext cx="18998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МӘСӘЛ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9600" y="1340768"/>
            <a:ext cx="597059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t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ӘДӘБИ ЖАНРЛАР 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53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1497" y="2188314"/>
            <a:ext cx="77467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Әдәби жанр буларак мәсәл 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342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437112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/>
              </a:rPr>
              <a:t>Иван Андреевич Крылов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93521"/>
            <a:ext cx="2304256" cy="29971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4437111"/>
            <a:ext cx="39437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Габдулла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Рухулла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улы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Шамуков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001861"/>
            <a:ext cx="2232248" cy="311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4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8240" y="2492896"/>
            <a:ext cx="2725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569566"/>
            <a:ext cx="796485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И.А Крылов</a:t>
            </a:r>
          </a:p>
          <a:p>
            <a:pPr algn="ctr"/>
            <a:r>
              <a:rPr lang="tt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АККОШ, ЧУРТАН ҺӘМ КЫСЛА</a:t>
            </a:r>
          </a:p>
          <a:p>
            <a:pPr algn="ctr"/>
            <a:r>
              <a:rPr lang="tt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(Г.Р.Шамуков тәрҗемәсе)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311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72272" y="733872"/>
            <a:ext cx="2232248" cy="93610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МӘСӘЛ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500879" y="1091326"/>
            <a:ext cx="1951131" cy="631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956152" y="1669976"/>
            <a:ext cx="936104" cy="1260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4"/>
          </p:cNvCxnSpPr>
          <p:nvPr/>
        </p:nvCxnSpPr>
        <p:spPr>
          <a:xfrm>
            <a:off x="4588396" y="1669976"/>
            <a:ext cx="6474" cy="2583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977685" y="1608864"/>
            <a:ext cx="1251476" cy="1590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724782" y="1091326"/>
            <a:ext cx="174780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50938" y="1747156"/>
            <a:ext cx="2381250" cy="129614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Сюжетлылыкның кыска һәм җыйнак булу</a:t>
            </a:r>
            <a:r>
              <a:rPr kumimoji="0" lang="tt-RU" sz="11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6" name="Овал 15"/>
          <p:cNvSpPr/>
          <p:nvPr/>
        </p:nvSpPr>
        <p:spPr>
          <a:xfrm>
            <a:off x="550938" y="3136039"/>
            <a:ext cx="3594831" cy="1112143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78815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tt-RU" sz="1100" b="1" kern="0" dirty="0" smtClean="0">
              <a:solidFill>
                <a:schemeClr val="tx2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678815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Читләтеп әйтүгә, </a:t>
            </a:r>
            <a:r>
              <a:rPr kumimoji="0" lang="tt-RU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кинаягә,   аллегориягә,  корылган</a:t>
            </a:r>
            <a:r>
              <a:rPr kumimoji="0" lang="tt-RU" sz="11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7" name="Овал 16"/>
          <p:cNvSpPr/>
          <p:nvPr/>
        </p:nvSpPr>
        <p:spPr>
          <a:xfrm>
            <a:off x="3112978" y="4277667"/>
            <a:ext cx="2963784" cy="1207232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Тасвирый өлеш булу һәм әхлакый нәтиҗә белән тәмамлану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9" name="Овал 18"/>
          <p:cNvSpPr/>
          <p:nvPr/>
        </p:nvSpPr>
        <p:spPr>
          <a:xfrm>
            <a:off x="5692777" y="1889942"/>
            <a:ext cx="3067050" cy="864121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Тормышта очрый торган кимчелекләрне тәнкыйт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ь</a:t>
            </a:r>
            <a:r>
              <a:rPr kumimoji="0" lang="tt-RU" sz="12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ителү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508104" y="3277826"/>
            <a:ext cx="3067050" cy="1057275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t-RU" sz="12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Кечкенә күләмле шиг</a:t>
            </a:r>
            <a:r>
              <a:rPr lang="ru-RU" sz="1200" b="1" dirty="0" err="1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ъри</a:t>
            </a:r>
            <a:r>
              <a:rPr lang="tt-RU" sz="12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яки чәчмә әсәр</a:t>
            </a:r>
            <a:endParaRPr lang="ru-RU" sz="1200" dirty="0">
              <a:solidFill>
                <a:schemeClr val="tx2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3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0809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50000"/>
              </a:lnSpc>
              <a:spcAft>
                <a:spcPts val="0"/>
              </a:spcAft>
            </a:pPr>
            <a:r>
              <a:rPr lang="tt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Тормышта очрый торган кимчелекләрне тәнкыйть ителүгә, читләтеп әйтүгә , кинаягә,   аллегориягә,  корылган; әхлакый нәтиҗә белән тәмамланган,  кыска сюжетлы, кечкенә шигъри яки чәчмә әсәр.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87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2376264" cy="33416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7864" y="2097452"/>
            <a:ext cx="4852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Габдулла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Тукай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57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204864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ТӨЛКЕ БЕЛӘН ЙӨЗЕМ ҖИМЕШЕ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53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766</TotalTime>
  <Words>177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arial</vt:lpstr>
      <vt:lpstr>Calibri</vt:lpstr>
      <vt:lpstr>Courier New</vt:lpstr>
      <vt:lpstr>Mistral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«КОЯШЛЫ ИЛ» Iреспубликакүләм конференция</dc:title>
  <dc:creator>Айсылу</dc:creator>
  <cp:lastModifiedBy>АЙСЫЛУ</cp:lastModifiedBy>
  <cp:revision>48</cp:revision>
  <dcterms:created xsi:type="dcterms:W3CDTF">2016-03-23T06:29:41Z</dcterms:created>
  <dcterms:modified xsi:type="dcterms:W3CDTF">2022-04-20T19:59:48Z</dcterms:modified>
</cp:coreProperties>
</file>