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6"/>
  </p:notes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71" r:id="rId13"/>
    <p:sldId id="266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DC251-78C6-4921-B795-EEF0829AA6FD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A224F-9D2D-484C-9A42-4B219076C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A224F-9D2D-484C-9A42-4B219076CF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7659455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603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10409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476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3286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997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70849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8937432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229894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799830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8895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587481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118255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929151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132322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551009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7DE5D-00DA-4245-877B-3862E3F5074F}" type="datetimeFigureOut">
              <a:rPr lang="ru-RU" smtClean="0"/>
              <a:pPr/>
              <a:t>12.02.2022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2B545C-54C3-49C0-8488-C4734BFE30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888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ska.jpg"/>
          <p:cNvPicPr>
            <a:picLocks noChangeAspect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>
          <a:xfrm rot="626190">
            <a:off x="2651864" y="192899"/>
            <a:ext cx="2318605" cy="2067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6183" y="836712"/>
            <a:ext cx="4619913" cy="1008112"/>
          </a:xfrm>
        </p:spPr>
        <p:txBody>
          <a:bodyPr>
            <a:normAutofit fontScale="90000"/>
          </a:bodyPr>
          <a:lstStyle/>
          <a:p>
            <a:pPr lvl="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1800" b="1" i="1" cap="none" dirty="0" smtClean="0">
                <a:solidFill>
                  <a:srgbClr val="7030A0"/>
                </a:solidFill>
                <a:effectLst/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cap="none" dirty="0" smtClean="0">
                <a:solidFill>
                  <a:srgbClr val="7030A0"/>
                </a:solidFill>
                <a:effectLst/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  <a:latin typeface="Franklin Gothic Book"/>
                <a:ea typeface="+mn-ea"/>
                <a:cs typeface="+mn-cs"/>
              </a:rPr>
            </a:br>
            <a:r>
              <a:rPr lang="ru-RU" sz="7000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7000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7000" i="1" dirty="0" smtClean="0">
                <a:solidFill>
                  <a:srgbClr val="7030A0"/>
                </a:solidFill>
                <a:latin typeface="Monotype Corsiva" pitchFamily="66" charset="0"/>
              </a:rPr>
              <a:t>      </a:t>
            </a:r>
            <a:endParaRPr lang="ru-RU" sz="5300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13176"/>
            <a:ext cx="6336704" cy="720080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Ахмедова Р. С., музыкальный руководитель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420888"/>
            <a:ext cx="646246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2047875" algn="l"/>
                <a:tab pos="2879725" algn="ctr"/>
              </a:tabLst>
            </a:pP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2047875" algn="l"/>
                <a:tab pos="2879725" algn="ctr"/>
              </a:tabLst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Музыкально-игровой проект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2047875" algn="l"/>
                <a:tab pos="2879725" algn="ctr"/>
              </a:tabLst>
            </a:pP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«ТЕАТР И </a:t>
            </a:r>
            <a:r>
              <a:rPr lang="ru-RU" sz="20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ДЕТИ»</a:t>
            </a:r>
            <a:endParaRPr lang="ru-RU" sz="2000" dirty="0" smtClean="0">
              <a:solidFill>
                <a:srgbClr val="FF0000"/>
              </a:solidFill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10690" algn="l"/>
                <a:tab pos="2047875" algn="l"/>
                <a:tab pos="2879725" algn="ctr"/>
              </a:tabLst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проекта: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635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10.01.2022 по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09.02.2022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(краткосрочный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348880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Franklin Gothic Book"/>
              </a:rPr>
              <a:t>МАДОУ № 10 «Березка»</a:t>
            </a:r>
            <a:r>
              <a:rPr lang="ru-RU" sz="7000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7000" i="1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101272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/>
              <a:t>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3 этап - итоговый</a:t>
            </a: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1752" y="1214422"/>
            <a:ext cx="8590728" cy="271863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знаний детей о взаимосвязи театра и музыки</a:t>
            </a:r>
          </a:p>
          <a:p>
            <a:pPr algn="just">
              <a:buNone/>
            </a:pPr>
            <a:endParaRPr lang="ru-RU" sz="2400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Подведение итогов реализации проекта 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2.Анализ развития творческих способностей детей посредством музыкально – театральной деятельности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Показ спектакля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E:\IMG-20220209-WA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51720" y="3861048"/>
            <a:ext cx="41295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052736"/>
            <a:ext cx="8208912" cy="1512168"/>
          </a:xfrm>
        </p:spPr>
        <p:txBody>
          <a:bodyPr>
            <a:normAutofit fontScale="62500" lnSpcReduction="20000"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300" dirty="0" smtClean="0"/>
              <a:t>			</a:t>
            </a:r>
            <a:r>
              <a:rPr lang="ru-RU" sz="3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 значение для развития личности ребёнка имеет среда,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3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способствующая его самовыражению в процессе художественной деятельности. </a:t>
            </a:r>
          </a:p>
          <a:p>
            <a:pPr algn="just">
              <a:buNone/>
            </a:pPr>
            <a:r>
              <a:rPr lang="ru-RU" sz="2300" dirty="0" smtClean="0"/>
              <a:t> </a:t>
            </a:r>
          </a:p>
          <a:p>
            <a:endParaRPr lang="ru-RU" sz="2300" dirty="0"/>
          </a:p>
        </p:txBody>
      </p:sp>
      <p:pic>
        <p:nvPicPr>
          <p:cNvPr id="6146" name="Picture 2" descr="E:\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08920"/>
            <a:ext cx="4104456" cy="3259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8640960" cy="280831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i="1" dirty="0" smtClean="0"/>
              <a:t>         	</a:t>
            </a:r>
            <a:r>
              <a:rPr lang="ru-RU" sz="2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развитием театрализованной деятельности способствовала развитию основных психических процессов и качеств: воображение, наблюдательность, восприятие, память, внимание, коммуникабельность и др.  </a:t>
            </a:r>
          </a:p>
          <a:p>
            <a:pPr algn="just">
              <a:buNone/>
            </a:pPr>
            <a:r>
              <a:rPr lang="ru-RU" sz="2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Дети научились владеть своим телом, координировать свои движения, ориентироваться в пространстве, согласовывать свои действия с партнёрами по спектаклю.</a:t>
            </a:r>
            <a:endParaRPr lang="ru-RU" sz="26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E:\IMG-20220209-WA0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933056"/>
            <a:ext cx="302433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E:\IMG-20220208-WA0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293096"/>
            <a:ext cx="4315633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52736"/>
            <a:ext cx="8534752" cy="475252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i="1" dirty="0" smtClean="0"/>
              <a:t>         </a:t>
            </a:r>
            <a:r>
              <a:rPr lang="ru-RU" sz="2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 – стремление пробудить  у детей любовь к музыке, желание её слушать и понимать, ориентироваться в ней, и воспитывать хороший вкус. </a:t>
            </a:r>
          </a:p>
          <a:p>
            <a:pPr algn="just">
              <a:buNone/>
            </a:pPr>
            <a:r>
              <a:rPr lang="ru-RU" sz="2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Ведь, по словам В.А.Сухомлинского «Как гимнастика выпрямляет тело, так музыка выпрямляет душу человека…»</a:t>
            </a:r>
          </a:p>
          <a:p>
            <a:pPr lvl="0" algn="just">
              <a:buClr>
                <a:srgbClr val="F0A22E"/>
              </a:buClr>
              <a:buNone/>
            </a:pPr>
            <a:r>
              <a:rPr lang="ru-RU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2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как форме организации театральной деятельности, отводится особая роль. Игра – это ведущая деятельность ребёнка, посредством которой он органично развивается.  </a:t>
            </a:r>
            <a:endParaRPr lang="ru-RU" sz="2600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F0A22E"/>
              </a:buClr>
              <a:buNone/>
            </a:pPr>
            <a:r>
              <a:rPr lang="ru-RU" sz="2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Игра </a:t>
            </a:r>
            <a:r>
              <a:rPr lang="ru-RU" sz="2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как самая важная деятельность, через которую педагоги решают все образовательные задачи, в том числе и приобщение к театральной деятельности.</a:t>
            </a:r>
          </a:p>
          <a:p>
            <a:pPr algn="just"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43502"/>
          </a:xfrm>
        </p:spPr>
        <p:txBody>
          <a:bodyPr>
            <a:prstTxWarp prst="textChevronInverted">
              <a:avLst/>
            </a:prstTxWarp>
            <a:normAutofit/>
          </a:bodyPr>
          <a:lstStyle/>
          <a:p>
            <a:pPr algn="ctr"/>
            <a:r>
              <a:rPr lang="ru-RU" sz="9600" i="1" dirty="0" smtClean="0">
                <a:solidFill>
                  <a:srgbClr val="7030A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Спасибо за внимание!!!</a:t>
            </a:r>
            <a:endParaRPr lang="ru-RU" sz="9600" i="1" dirty="0">
              <a:solidFill>
                <a:srgbClr val="7030A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reflection blurRad="12700" stA="48000" endA="300" endPos="55000" dir="5400000" sy="-9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908720"/>
            <a:ext cx="8358246" cy="3024335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«Всякий музыкальный звук влечёт за собой слово движение, всякое слово может родить музыкальный звук и жест, всякое движение человеческого тела может создать образ, требующий соучастия музыки и слов».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(К.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Орф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Карл-Орф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235901">
            <a:off x="1062133" y="3263326"/>
            <a:ext cx="3280484" cy="327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AutoShape 2" descr="data:image/jpeg;base64,/9j/4AAQSkZJRgABAQAAAQABAAD/2wCEAAkGBxQTEhQUExQVFRUVFxgXFxcYFxcaGhcYGBccGRcaFxwYHSggGBolHRcXITEhJSkrLi4uFx8zODMsNygtLisBCgoKDg0OGxAQGywkHyQsLCwsLCwsLCwsLCwsLCwsLCwsLCwsLCwsLCwsLCwsLCwsLCwsLCwsLCwsLCwsLCwsLP/AABEIAMIBAwMBIgACEQEDEQH/xAAbAAACAgMBAAAAAAAAAAAAAAAEBgMFAAECB//EAEUQAAEDAgMEBQkDCwQCAwAAAAEAAhEDIQQFMRJBUWEGInGBkRMyk6GxwdHS8EJS8RQVFiNTYnKCkqLhM0OywmNzBySz/8QAGQEAAgMBAAAAAAAAAAAAAAAAAAECAwQF/8QAJREAAgEDBQACAgMAAAAAAAAAAAECAxETEiExQVEEIjJhFHHx/9oADAMBAAIRAxEAPwDx6m3a1148f4ufPxRQy6eSmy+iIiJKvcDh4gETJgcv8arHUrWexphSuVuWZK51r/V0XWynZsR3pxyvDNa23WO8/XgtZhgZE79yxP5EnI0qirCSMtuhsZlUFOFPLzE70Fi6Aa0vdo0Spxru5F0lYVKtJlIS/Xc3eusA1taSLEajhw7lVYyqajy479OQRGSVtisydHENd3mAe4x61tcHpvfczKS1W6Lqjk5cRE3RNfJyy0JvwOEDBLoFlxjaBffzRzFz3bu9c915NmvEhJfgIIUOLy3gD32/ymoYCCePr71gy8u1Ckq7RHEhSw2VHkpH5eZ3Ju/NRGi4rZaY5p/yG2GFWFihl82harYW8MEc418U1ZfgvvR2ev3ol2WDcFF13ceLYT6WUOOpXFXJyOJTecARCKoYIEXCH8iQYUIrMq5LulkwcJ0TkcGGGYncBFyeCnZlu0zdO+N2gA8EfyJDwo8+q5QJspKWTO5p0OTGbBFYXBFsSJE8E38mVhYEKVXIywaTKFqZcE847DyFR1cGdoWn3D6IUY1pMbpIXsRlgiYQ1HLLpvGACjdl/AKa+Q0rEXSQtVcDG5c/keqY24AuJEaQiH5SQNEZwxCYcBKIOX2gDvTC3LDItxRuHwYbYifrcm/kMSpIRn5WRqoK2FDbnTcN5+A5p1xuHAm1/Z8SqHFUYuRM7+aup12+SudJLgoDWduMchosUj6NzdYtepGfSy3yndZN2WMbMmwHwv6kr5RSi6asrE23cOK5dd7m6kthkw0GTI0Edhv7V04DcgqdUC26Ofv+rIkYjhqshoNNphKnT6qG02sH2zfsH0U1B1xxSP07qF1YNAktaABxJ0HiVfQX3RXVf1ZTdHujzsS4knYptMOdvJ+62d9xfdKtekHRBlOkalFzpb5zXEGRvIMedv4W3Jwy7LxQpMpt+wIJ4u+0e8klcY2DSqOItsPjvBE9825K1/Jk53XBWqMVGz5Isjr+Vo06rrywdgcLO7TIPYjXAu0047+76/zRdC3bWHLNGsqPHbtQ+OyXHx8WF0xYaQPiqKitJotg7xRz+TgaBT06QFzZSGiUVSpADiePw4KomDltrNJ52Htv6lXY1zwPNaJsDtExYmY2eRVpRqS5xGgtynkORm/PksxNMbJMEkCQJuTuTQC7h6myILHCN4h2+5tfWdArLDVWuEgggW3etYzDxeNYsd2lvElc18MDBHVePtDWOB+8OR9WqbaYkSuZK40PeusLiJkOEPbqNxG4jktvbdJjJfJBzZ4X15EHsN11g8M0EloDRpaL75tbfHepKFNrmlp0MhSspbIgbreAgI6A6Y0LHtB3exbabrRYVEYJXpqmrw540DQYkkdYj3AhMZIi6rqlMA6A9saF0m3C5ClFiaMbQaBdb/IxClo0YAG4ACewI1jAkBX4XBDbJjluvefbKOqYUHcpC2L/AFqtmoN9kAAVsCNUBUYBbfxVrWrg2VQ67oTTE0VeZNFhrv7B8dVRZmZGlkw49gvMEm8dn16yqXG4XaBvCvptbFU0KVTUrFNVpAEhYukmjHZlpgiYBG5MuUVG7IvcaqhytkBWOWmDzWCrvc1Q2GVsc1JT5LWGMqUmBPBZS8ka3ilPMaIfmDA7c9pn+Bu2J72hNlInYBN5Hcl2uz/7zDxB/wDzPwKspuzf9MjNXsXtcSA3j7N/jbxVZ0kxGzQI3usFaARM/gB/klKGf4nyj7HqCwPtSpq7Cbsiz6CUooVeBqn1Mb9dyaadMb1UdE6GzhafF+0/+pxc3+0tVrBRUd5McFaKC2wV2aSDpVQ0wSAe26lfiJ0B8CPaLqskQtY0OJAPV3xyECd4v4hdgysaOK6a2EhnNdqCr1NkHd677rI94MITENBEETH4eEEpiBsQwy1+8GD2GNoH29yKczgosTR6obxgd2/wE+CKpUN6ACcLRhbLgZ4gwfrsURqwEJh68veObT4iPcgC0ZSXbmrmg+QCpCkMDqMk+tCYjBja2t8R2hWuHpdZ0me7ThHK/wBXUeMaE+BAdM8fUiqDZQeypaVWJ4+xABdeI9yrKr7qY1CZXPkwgAfZi6FLbyicRW64ZBPE7hOk9plRVmpgAZi7lolXMcQ/uTTmdI7BPD4JcqslpkzqJ4q6lYqmUL3SVtdvw5nVYt10ZdyfLKxKYMAy4VLleEur/DNuOKzVrX2L6fBd0Bb6+iiaLdZ+t3BCUzdo7+Gth2m2nfuRrRCyMvQQG6BUmdUdmtQqD7wB5CYd6nFXVFpKrs6rh0MF41PuCceQlwBZ1j5GwzsJ9wVA3DFzm0xrUOyf4dXnubPqVjWpwi+i2Hc5z6obqNljn2AYblwGpLjB3CAL6q6P1V0Vv7MZWUw1nVFgNOQGgUH5QwDrOANwRO/Qi2t1FjcM6ATUcZOgsBadN+m/SV3htmLMDXCxjfaff7VRZFhG/MGtB2Qf5Wx7Y+gh6ubPBYGU5Ljz80XdYDhbXVwVkaYInghG0z5bspmP5nif+AQrA7nBxlbcwdmy9SsxlffT8Gu+Ks6DYU7DIsi68Hb9lazNIHXY4c9h3wULcVTcT1x4x7VbVtWDmfU0n2x4KHF4QOFwD2ifajYW4G2x4zvRe1DdomIvPAKsdl7drq7TObSffZFVXFlM7Za5s8w43FouD6kWHcx9TbaC02KCwp/W1Oxnv+CKghhJs5xmOBcbDnqFWiv5NxcfNLXujedljKgA7nPTS5E2WeW4nz2721Hjxdt+xwVywSlelWFOs6rINGqG7bhox4HVc6NGuaRfkNxV1QxoOjgRxBBCUl2NMOeeKFqulYa20LH1+xRV3EAkDQE+pIZC6tqButPEXHdcHwUTmFSYOiQSDMkkzxIIB7NUY2khiRXh2763rsfX+EQ+hfRRY5hDHEWMQOW73oGAl+1V2RcS0uPAN0HiAjTQQGw6mYptENsSZl5gEx7kW3EbUOGhAKbIoqs3nzJgEEk74ECBzMhKOZVSLCQBuKd8xe0DaNotpOsf4Sfm2H2jrvOnAXHZc+oq+i9yupwLbsSZWKV2FusW+8THZlllVfcUwYGJCX8vwu1BCvMK3RY6trmmnexfgXBjTfa317kZSugqDtFmJrEWGp38AsxeE47GAdRv8x9yB8lNlvD0oElS4OicQZktojQizqpHDhT56nda5a2EV9HLzXqFpH6pph/7512B+7oT4cYYcubBc3gGeyPcsyymA+oz+Fw7xsn/AIhSM6tXtDh2nz/YR4pN32GlYjxhOyQNd06aoYU/f7VYYhvJDtZGoUSR3h3QBPj8V15H9a07i1zT22c31NesGgRDDaBugjdcXHw7CUIRN5PZBJtE3KGy4dSQIBNuyAJ7zJ70Vi4expF2zJBtJAOy13DrRIQ9PaBLXODhGsRF9OyLhNrYL7kmKqxsu+66T2EFvh1p7l0+pI+vcg6jtRqPqbLWHqW2eGhO8c+fHx3pIDuqYNxHs/FD4qC4mx2WtDQdGl7iC5w1kCPUiXV0HmBaACAZndaJ1+hE8VIRDiq9Q0nts57Q17LRJB2tk8DLInmhqgbWptfSMbJBY6J2XNGyQ9uosS0hSgluolsztD2n6HaSpG5c1x22FzHnVzDBP8TSCCd1xKd7AUlLCVWOmntUiRoAX0yP3HsB6nAPbabKwwuBeTL6VEniGOk9p8lCsqWBqNJLardq9nU7E89kjrcwPFWOEeTZzgHDUbMH1udI5j26SciKQPhcE+20+OQaAeybjwARwogD8T6yp2xxWnnvVbJgtCmQLgTy7THqjwUkLp1QexRPqgWSGQVXzUAEnZF+AndzN2nlHNSObIM6EackHUpgvEETM6mRJJnviOwBEFDBAVUBxMOnZIB436tzpodY3KU4WIA+oUOGpjac4WDjtR7Pmj94KwQxIpswpdUi0JNxtUAujmBz4+v2J6zBvVMa9nuSLmWBk20HsV1Fq+5XUv0L7nElYu6sAnVYugZCwyN7k1YOiDHFI2BzljdWu7o+KvML0sptj9XU/t+Kz1aU29kXU5xS5HZjA1pJ3KubJJJ3qKhm7cRSDmtcwbREOiTsgXtuk+ooDPsxbSaBeXmDsxIb9ojnu71mUHe3Zc5K1y1w9P8AKCQf9Fpg/wDlcNR/ADrxNtJm/YI7I8ElYfppRYAG0aga2AB1LAab0z5JmQxFPynk3sbPV2tmXxqWwdLaonCSV2tgjKL4CQ2KzSPtNc32OHsPit5g4tIeN0H+k3A7QfBinc/TdwhDuqu4lVJk2WBAIkXGo7FE+mNTYBDMxhFiBbkl7GdNKTHlr6FUOaYM7B7x1tDyUo03LgTmlyMT6zY6oc7sBjxNvWuGV3aCk7vcwexxSs/p5S/ZVf7PiuG9OqQ/2qn9nxU8M/COSPo2ux9RoIFF8md9NwnmA6fUu8LjWvBAMO1LCC0gwATskTFkss6dU4B8k+DO9s2md8bvwUr+mbJP6mpI4Gn3fakJ4Z24Fkj6X9Q71tzZalqp0wYY/Uv7izxs6y6/Shp/2n8rs+ZLDNdDyR9L0u71xqVRu6Qt3scO8d2h5qennrDEMd4t9UlLHIeuJft+uxB1KRYS6nJG8RJjkN7f3deB3IdvSBhAGw4A6acDe3Z61I3NWz5pG43b8d/vS0SXQaosMo4wPEjWOM944j6IBsunVJ18d47FRYvHNDtpgLTN9NeI58eK2zPmi5a6e6O6SjS+guhiw+MLTsvOps7cd0Hhci/dwLrEOkXSa/pHSiDTeR/L7+9YzpnTaC3YqEbvNmOBvft8eJNDfQakNVdB1tJS+/p1S/ZVP7fihqnTqj+yq/2fFPFN9Brj6NdMb1xjKwjZAku1j7tge8yGjm7kUqHp7R/ZVf7PihmdNqe0XOp1J5bNtQBroAT3lx3pqhPwTqx9HdlOB6zHH4cOxSOcNAkpvTyl+zq/2fMtu6e0t1KoD/Ja+uuqME/Ayx9G7EtBbdI2dnztmwRNXp1SiBSqx2s+KXsy6SU3zsseJ47PxVlOjNPghOpG3JS1HmSsUbqu0ZAN+xYujYxh+W5Yxx6zZ7z7im/LejGGcBNMn+d/uKVsmqONyn3JTAusdeck+TRSjFrgHr4FlE+TpjZa24Ek3Nzc31K1l+Q0sQ01KzS6XFrOs4Q1p2ToRq4OROdH9b2tB93uVzkFINw1E8WB3e7rH1krPqa37LrJ7FV+heEgk0jA/wDJU+ZFvxLKTfusaA0NA3WDWtA1OgACPzWvDLbz8VWZKzylZ1R2lKGsHB5Eud2hpaB2uUW3LljSS4DBTrlpe5jWDcwmX8i6LN7BOuu5cUsurOY17arH7TQ7Zcwt84TG00n/AIq3xN2O7J94Q2Q4gmiG/cc5vcHGPUQgZTVXOBLXtLHDUH2g6OHMINmV4etWaK7NraBaCHObBF77JE79U15phhUZH2m3aeB4dh0P+EmVsRBa77rmu8HApx52Iv8AZa1eheC3Uj6Sp8y2Og+D/ZH0lT5kxuZBusp0iTKeSfrDRHwXmdDsK0keSdsiIG3UjeTbauux0PwxD4pOmTsy+pfqNG8wd4kphe25WvKwnln6LRHwoKfRTCmSKdTQyDtjWJ0Ak23cFyOi9ABx8m+JEGKk6GZbwvrF5V95YHQLsYkDVGVhoQuN6N0hsnyZE7U3f2N1NpG74KSpkNIHzCRAFi83BPC9wR4diuK9cHRSMFktbHpRR/mim0Alhu8k3cSAQ6JAvcmf5lO3KqQDgabietEbcGSYvoLEC/BWldnjwUbeHijWGkF/MdA6tJtfrO1371FW6OYf7h/qf8VaUxHBaLlG7JWRTN6NYY/7Z/rf8VKOiGEI/wBMz/7KnzK1A5ImnTRqYrIXXdC8H+yP9dT5lF+hWC30j6Sp8yanBQuZKeuXoaV4LD+hWC3Uj6Sp8yif0NwY/wBk+kqfMmUsvC6qU7WTyT9YtEfBU/Q/B/sj6Sp8yIZ0JwZH+kfSVPmVy6nF0RSFkZJ+sNEfBYxXQrCAWpn+up83YlDNcmw7NqGG2nWd7yvT8a3quk2iy81z0G8D8VOnOTfLIzjG3BQ4dtHZEi99549qxVNQkEiVi6WO/Zi1/oZMkeAI702ZfX0CSsq1CeMkwMwSsFdWZqpcE+b0iWNf90wew6ev2o3JsTOHYPuSzwPV/tIKtKeFaWlrhIcII5GyVqM4Wu6lV8x2jtxGgd7j+CoW6LuGXGNBexwFzu7R8bhCdHa3VeJvtbUciAPaCFbtbbtVZmGXOa/ytAjaPnMJs7jB3E87G2hukvAZbeWkKt6O1SKlanwLXeotP/ALvL8QXtO0xzCDEOGpj7MWIvr2qLCnyeNjdUY7xgP/AOrkWC4wPKQ8zZNfyY+3VawfzPAPcBfuT9iarWMLnaASlXorhDXruxLh+rplwZ+9UILXEcQ0EjtceClD0UvBzLJusa1aD/oIerioNr/WigSJqxgIKo6VjsRK2xw5IAH2jp9fVlp8qc0FJ+TRdAAzHX7PUjKLrf4QrqRXbTdABLjKwQotqFyX+CAOzrzU9IDxQhqKVjiEAGNp8V0ShxW+u5ReXJKADNpcvutsbZdMOqAAKo6ymCkqNvKjegDewuxCwaKB7juQBX5pXgJIzl4EntTlmVKAkHPnSI5qymrshPgVK7W7RssWVXXKxdRcGEusjoiBKf8AJKgheSYTH1m+aT/SD7lc4XP8Y3zXO9E0/wDVZa1CUne6L6dVJHrgMX+vrVA5xRZWZsvGnmuFi08R9QvPndJ8ed7vQt+RRfpHjuLvQt+VUKhL1FuWPgyjGV8L1aoL6O54Bgdu9nYbcFc4HN6NTR47CkI9Jcfxd6FvyKvrVq1Qkmnc6ltHYPeWNE96ngvyRy24PXKdRm5w8QqjpBi6bK1CqHg7B6wFyAJnxDiF5u2nX4VuyHo6i5+yQ6nsiPO8nsmd0ujaPeVHDp7Hkv0ehuwdfHEeUDsPhhfZNqtXu1pt5nra2FimjDYVrGNY1oaxoAa0CA0DSF5nh+lGOcA4vJBgiKTL9nV05oxnSTHHVxj/ANTflUJRfBJSQ/4h4AIH4qrNylf894s6uNv/ABt+VcjM8TxP9DfgoaSeobS0BaoHTvSu3M8Qd5/ob8Fp2cVxvP8AQPglpC4801IXBILukGJ3E+jb8Fw7P8XuLvRD5U9LFqR6BTYFo0xuXnFTpLjRoXeib8qHd0px+4u9C35FJU2xa0elFkaoGqRtWXnVXpXjz9p3oW/IoHdJMfxd6FvyKWCX6FlR6awqbykLysdJcw4u9C35Fr9Jsfxd6Fvyp4JeoWVHqzRtaKWnRAXlDelWYDQu9A35FO3pbmJEbTgePkGwe3qW+u1GCXqDKj1xmixtl5H+luZC0v8AQM+RaPS7MvvP9A35EYJeoMqPW6iieF5R+luZfef6BvyLTulmZH7T/QN+RGCXqDKj1VlTctVGrygdKMw1l3oW/Iuj0szH7zvQM+RLBL1DyofczsEj5tTBniq/FdJcc7zi70LR/wBFS4nM8QfOJ/oA9ytp/HlflFc6qIK1GHHVYhXYl51J8Fi3pMy3Rb5RMg7k64OrZpmwuf4T53cNe5J2CZAA3/4TfkokX7CPrd8Vz/kPe5ro8WGdrreFljKcqt2oDWGZBGzfzrHZ8Dr/AA81eMpQFjaNNyCpT+oXbWQk/ph0oLHmjRMEec4X7glfDZvWDtptR0i8k+2dyujQlJXKpVUnY9fpKsz+lNGqIk7JIEbwJHrAWdGM5GJobdtth2HxYFwAMjkQQfEbkZVbOqpacZWZYvsik6G4vbwrNo3YXM8HGP7S1Xr6iTOhr9k4mluZUB8Rs/8AQJrpv3mwGqlVVpsVN3iglglaw7JaOUjua4gexbrVthsi5dZo4k6d2/sC3SgANmYEdvNQ6JGsRTACr6ZuVY1nIOpTQMmLSbj8PBEUcQhaNdbqEbkCCcRidN5Jj68F2XiFXPE7Os6SN3O3Z7FY0WwgAd0ypCD3oryQUdQJDBww3QzmmUaDeFFQu3aMXnTTWLckwOqVt6na/wAUJUKkwyQBjZlcYzE+TbJBdcAAakncF0KiEzTEhuydXT1W8TskDukhSQggPmCN91yXKOk0ta0awBPhc8wpAZSYyO8+xY93NbqBDlyQAOZOsUj58CZATjmL5aewpIzA9a9gFooclNXgWqhMlYiamGkysXUU0YdLLDKhtEFOOXiLjvHEfFKPR6ncJ2wVI6681z/kP7GulwH06Jc4PaRIPVcZgN2RuHHad/SrXC4gOaNzouOdtOI+IQDqZEbLQ5pB2hvmLETpz4wpnkO6wN/A9hHu5njfMXnjOJqEvc58iXGeJI1A5qF2I3aDh7zxKvunGSvZVfXaJY8y6PsuOv8AL7L6WXfRTKcJWaHVHuLx51NzgGzxEAEjlK6uSCpqfRg0Sc9Iwf8AxqHNo1HnSpUGz2NEE+JI7k4PcIkmwv4XKrKVOm0CdlgaIEHZgDhGgVHm+bmu78mwRdVqOs5+0Sym3eXOPf8AVjzmnVm2v8NiapxSOug7dt+Lq7n1Q0drQSf+av8AHYoMEM6z7SBBi9ieF41XWU9H6dCiykC4hov1nAOcbuJAMXPGUTWoBjAGtAuLCBHE6d/co1JKU7olBNRsQYQ3DnGTEDWGDQgTebXJ15aIyd6HpU7W19++V258Ktk0dVqqkY2R2oLbBU9PERZAiZuFG9A0qXWcNqSesRubJIaPALWZY8taA3UmB/lQ5ZXbJaCS4kkuP2zyPZuTtsLsLIIKnpVCNV0KW9cVacXSGH0HSFtwkqvweKmeAP1KIdiOKQznFiWkfUTf1KHDuIbBMgWFot2dq5xDg6x00jtXJIaICYEziDopGWlAtrwpG4lAFkx0qqc10l4ALy50E6MZTdHifepW1xqu/LN2g3agumxE8ibaT23TQmT4WoXSHABzTBjQ2kEcrqZ7eH4qLDWEm5OvMix9ik259aABajzPxXD7lT1ad/eoqjY1SsBV4ogl3AW03/XsSVnLBPJOOJYBtEiNe+b+0+pKOcU5m9lfR/IqqcCxUr3KxRVWXOqxdRRRhbZc5RiREi0Jmy3MSDB3xv8AqEjYCpA4CdfhxKtcLjLxu9/NZq1Hdl9OpsehMzEEQ367PWgsRjIvo7lv7Rv+oVLQqRBlQ18U0gkmFkUNy/UW9XM7Q4W04j/HeqLFZThnHaDSwnfTdHq09S4qZm2LXUJrtedYPr8QrIQlHjYhKSfJa5f0ew7v9Q1ag4PqGP7YTZg3UqDQ2m1rG8GgAdp4nmUl0cRsTDz6j7QpamPOyOsZ/l+CjJTlyyUXGPCHEZwBvCidmLTqdeKRqmPtdx8Y9i0MxgT+KjhY8qHj86N03IWvmE6GyShm/NdPx54p4GLKhtOPtqtU8xnelA5lG9c0cwJMqWBiyocquMBi+hn2/wCfFSYStJbEQACIvoCPYQk2rj5BvZbw+c7EAHclglbYeVHo7McAsr48Hf8AUJNwOdhwmbqwwmZUyTJvx4KqVNompplsMTsntM+tc1MwGkqlxed0/N158FX1cSXOlpBHamqb7BzQyflt13icZACWPzy1kaFyJqZs0tJ3puk/Ba0XQzAQoamYiDdLn5yEclXtzKTqpxotkXUQ8MzEDeuhjmuIO8aG3vSp+W2EadqgZmME30SwseRHodHHCIBERCmp4mLzaF5tSzYzqrMZzYAugJOjJAqqY3Vs4E2iFCM0ad6TX5q06cVwM1bPBNUWGRDPmdfn9FLmNqAg8llXMZggqor4qSY37uPZ8PwVtOkyuc0V1XECTZYhHG6xdFQRj1sIcevG4RHKyscOsWKusTph4cYQ9UWIWLFmXJc+CtbqtUT1gsWLT6UhzD1z2LuusWKnss6AqhUOJKxYrYlbBWm6KabLFinIjE4cVlE6rFiOg7Mabd6icVpYpITCcA4+1GYJxh9zosWKmp2WQ6AMS4zqjMM87OpWlilL8RR5AHm5R+FPV7lixOf4ihyQVTZCA3W1icOBSDqRt3KGfasWKKJGmm5XVc3C0sUuxdHNZ2i3VNltYjwXpsPMalD1DYdixYnEGH4ek1zWlzQSRqQCVixYrS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6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1142984"/>
            <a:ext cx="8302696" cy="307810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algn="just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2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музыкально – театральная деятельность помогает нам в формировании творческой личности, учит детей фантазировать, сочинять, помогает чувствовать, преодолевать застенчивость, замкнутость, робость, отстаивать свою точку зрения, самостоятельно и осмысленно находить оригинальные решения в любой ситуации, развивает словесное творчество, творческие способности. </a:t>
            </a:r>
          </a:p>
          <a:p>
            <a:pPr marL="514350" indent="-51435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3789040"/>
            <a:ext cx="220661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IMG-20220209-WA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933056"/>
            <a:ext cx="4197598" cy="2691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МЕТОДЫ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56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-Рассказывание сказок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-Знакомство со средствами драматизации</a:t>
            </a:r>
          </a:p>
          <a:p>
            <a:pPr marL="0" indent="0">
              <a:buNone/>
            </a:pP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-Музыкальные игры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493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-Беседы о музыке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кукольных театров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музыкальных спектаклей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F0A22E"/>
              </a:buClr>
              <a:buNone/>
            </a:pP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-Народные хороводные игры</a:t>
            </a:r>
          </a:p>
          <a:p>
            <a:pPr marL="0" indent="0"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67336" y="5373216"/>
            <a:ext cx="2755631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0175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1109808"/>
          </a:xfrm>
        </p:spPr>
        <p:txBody>
          <a:bodyPr>
            <a:normAutofit/>
          </a:bodyPr>
          <a:lstStyle/>
          <a:p>
            <a:pPr algn="ctr"/>
            <a:r>
              <a:rPr lang="ru-RU" sz="6600" b="1" i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66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196752"/>
            <a:ext cx="8352928" cy="244827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950" dirty="0" smtClean="0"/>
          </a:p>
          <a:p>
            <a:pPr algn="ctr"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Пробудить у детей интерес к театрально –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игровой деятельности посредством музыки.</a:t>
            </a:r>
          </a:p>
          <a:p>
            <a:pPr algn="just">
              <a:buNone/>
            </a:pPr>
            <a:endParaRPr lang="ru-RU" sz="2400" dirty="0"/>
          </a:p>
        </p:txBody>
      </p:sp>
      <p:pic>
        <p:nvPicPr>
          <p:cNvPr id="2050" name="Picture 2" descr="E:\IMG-20220209-WA0026 —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80928"/>
            <a:ext cx="599601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1155596"/>
          </a:xfrm>
        </p:spPr>
        <p:txBody>
          <a:bodyPr>
            <a:normAutofit/>
          </a:bodyPr>
          <a:lstStyle/>
          <a:p>
            <a:pPr algn="ctr"/>
            <a:r>
              <a:rPr lang="ru-RU" sz="6000" b="1" i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980728"/>
            <a:ext cx="8515672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/>
              <a:t>              </a:t>
            </a:r>
            <a:r>
              <a:rPr lang="ru-RU" sz="1600" b="1" dirty="0" smtClean="0">
                <a:solidFill>
                  <a:srgbClr val="00B0F0"/>
                </a:solidFill>
              </a:rPr>
              <a:t>Художественно-эстетическое развитие</a:t>
            </a:r>
            <a:endParaRPr lang="ru-RU" sz="16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          1. Развивать способность воспринимать и переживать музыку, раскрывая эмоциональность как важнейшую основу внутреннего мира 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            2. Развивать умение передавать музыкальный образ через мимику, жесты, голосовые интонации и эмоциональное пение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B0F0"/>
                </a:solidFill>
              </a:rPr>
              <a:t> </a:t>
            </a:r>
            <a:r>
              <a:rPr lang="en-US" sz="1600" b="1" dirty="0" smtClean="0">
                <a:solidFill>
                  <a:srgbClr val="00B0F0"/>
                </a:solidFill>
              </a:rPr>
              <a:t>           </a:t>
            </a:r>
            <a:r>
              <a:rPr lang="ru-RU" sz="1600" b="1" dirty="0" smtClean="0">
                <a:solidFill>
                  <a:srgbClr val="00B0F0"/>
                </a:solidFill>
              </a:rPr>
              <a:t> Познавательное развитие</a:t>
            </a:r>
            <a:endParaRPr lang="ru-RU" sz="16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1. Расширять кругозор детей в части элементарных представлений о музыке как виде искусства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2. Развивать фантазию, творческое мышление детей во время слушания и передаче игрового образа, а также в народной пляске и игре</a:t>
            </a:r>
          </a:p>
          <a:p>
            <a:pPr>
              <a:buNone/>
            </a:pPr>
            <a:r>
              <a:rPr lang="ru-RU" sz="1600" dirty="0" smtClean="0">
                <a:solidFill>
                  <a:srgbClr val="00B0F0"/>
                </a:solidFill>
              </a:rPr>
              <a:t>             </a:t>
            </a:r>
            <a:r>
              <a:rPr lang="en-US" sz="1600" dirty="0" smtClean="0">
                <a:solidFill>
                  <a:srgbClr val="00B0F0"/>
                </a:solidFill>
              </a:rPr>
              <a:t> </a:t>
            </a:r>
            <a:r>
              <a:rPr lang="ru-RU" sz="1600" b="1" dirty="0" smtClean="0">
                <a:solidFill>
                  <a:srgbClr val="00B0F0"/>
                </a:solidFill>
              </a:rPr>
              <a:t>Социально – коммуникативное развитие</a:t>
            </a:r>
            <a:endParaRPr lang="ru-RU" sz="16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1. Создать эмоционально – благоприятную атмосферу для творческой деятельности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2. Побуждать детей к активному, эмоциональному общению друг с другом и участию в театрализованных играх и представлениях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3.Приобщать детей к элементарным нормам и правилам взаимоотношений со сверстниками и взрослыми, в том числе и с участниками проекта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B0F0"/>
                </a:solidFill>
              </a:rPr>
              <a:t>              </a:t>
            </a:r>
            <a:r>
              <a:rPr lang="ru-RU" sz="1600" b="1" dirty="0" smtClean="0">
                <a:solidFill>
                  <a:srgbClr val="00B0F0"/>
                </a:solidFill>
              </a:rPr>
              <a:t>Речевое развитие</a:t>
            </a:r>
            <a:endParaRPr lang="ru-RU" sz="1600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1.Развивать творческое воображение детей при ознакомлении с художественными произведениями  с помощью музыки с целью усиления эмоционального восприятия и развития 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00B0F0"/>
                </a:solidFill>
              </a:rPr>
              <a:t>2.Обогащать словарный запас, формировать звуковую культуру речи, навыки связной речи</a:t>
            </a:r>
          </a:p>
          <a:p>
            <a:pPr>
              <a:buNone/>
            </a:pPr>
            <a:r>
              <a:rPr lang="ru-RU" sz="1400" dirty="0" smtClean="0"/>
              <a:t> </a:t>
            </a:r>
          </a:p>
          <a:p>
            <a:pPr>
              <a:buNone/>
            </a:pPr>
            <a:r>
              <a:rPr lang="ru-RU" sz="1400" dirty="0" smtClean="0"/>
              <a:t> </a:t>
            </a:r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8640960" cy="6349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en-US" sz="2900" i="1" dirty="0" smtClean="0"/>
              <a:t>     </a:t>
            </a:r>
            <a:r>
              <a:rPr lang="ru-RU" sz="2900" b="1" i="1" u="sng" dirty="0" smtClean="0">
                <a:solidFill>
                  <a:srgbClr val="00B0F0"/>
                </a:solidFill>
              </a:rPr>
              <a:t>Тип проекта: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B0F0"/>
                </a:solidFill>
              </a:rPr>
              <a:t>       информационно – </a:t>
            </a:r>
            <a:r>
              <a:rPr lang="ru-RU" i="1" dirty="0" err="1" smtClean="0">
                <a:solidFill>
                  <a:srgbClr val="00B0F0"/>
                </a:solidFill>
              </a:rPr>
              <a:t>практико</a:t>
            </a:r>
            <a:r>
              <a:rPr lang="ru-RU" i="1" dirty="0" smtClean="0">
                <a:solidFill>
                  <a:srgbClr val="00B0F0"/>
                </a:solidFill>
              </a:rPr>
              <a:t> - ориентировочный</a:t>
            </a:r>
          </a:p>
          <a:p>
            <a:pPr>
              <a:buNone/>
            </a:pPr>
            <a:r>
              <a:rPr lang="en-US" sz="2900" i="1" dirty="0" smtClean="0">
                <a:solidFill>
                  <a:srgbClr val="00B0F0"/>
                </a:solidFill>
              </a:rPr>
              <a:t>     </a:t>
            </a:r>
            <a:r>
              <a:rPr lang="ru-RU" sz="2900" i="1" u="sng" dirty="0" smtClean="0">
                <a:solidFill>
                  <a:srgbClr val="00B0F0"/>
                </a:solidFill>
              </a:rPr>
              <a:t>Длительность проекта</a:t>
            </a:r>
            <a:r>
              <a:rPr lang="ru-RU" i="1" u="sng" dirty="0" smtClean="0">
                <a:solidFill>
                  <a:srgbClr val="00B0F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2900" i="1" dirty="0" smtClean="0">
                <a:solidFill>
                  <a:schemeClr val="accent1"/>
                </a:solidFill>
              </a:rPr>
              <a:t>    </a:t>
            </a:r>
            <a:r>
              <a:rPr lang="ru-RU" sz="24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10.01.2022 по 09. 02. 2022 года</a:t>
            </a:r>
            <a:r>
              <a:rPr lang="ru-RU" sz="2400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(краткосрочный</a:t>
            </a: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900" i="1" u="sng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ru-RU" sz="2900" i="1" dirty="0" smtClean="0">
                <a:solidFill>
                  <a:srgbClr val="00B0F0"/>
                </a:solidFill>
              </a:rPr>
              <a:t>    </a:t>
            </a:r>
            <a:r>
              <a:rPr lang="ru-RU" sz="2900" i="1" u="sng" dirty="0" smtClean="0">
                <a:solidFill>
                  <a:srgbClr val="00B0F0"/>
                </a:solidFill>
              </a:rPr>
              <a:t>Участники проекта: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      - дети от 3-х до 8-ми лет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      - </a:t>
            </a:r>
            <a:r>
              <a:rPr lang="ru-RU" dirty="0">
                <a:solidFill>
                  <a:srgbClr val="00B0F0"/>
                </a:solidFill>
              </a:rPr>
              <a:t>м</a:t>
            </a:r>
            <a:r>
              <a:rPr lang="ru-RU" dirty="0" smtClean="0">
                <a:solidFill>
                  <a:srgbClr val="00B0F0"/>
                </a:solidFill>
              </a:rPr>
              <a:t>узыкальный руководитель</a:t>
            </a:r>
          </a:p>
          <a:p>
            <a:pPr marL="514350" indent="-514350">
              <a:buNone/>
            </a:pPr>
            <a:r>
              <a:rPr lang="en-US" sz="2900" i="1" dirty="0" smtClean="0">
                <a:solidFill>
                  <a:srgbClr val="00B0F0"/>
                </a:solidFill>
              </a:rPr>
              <a:t>     </a:t>
            </a:r>
            <a:r>
              <a:rPr lang="ru-RU" sz="2900" i="1" u="sng" dirty="0" smtClean="0">
                <a:solidFill>
                  <a:srgbClr val="00B0F0"/>
                </a:solidFill>
              </a:rPr>
              <a:t>Этапы проекта: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1 этап </a:t>
            </a:r>
            <a:r>
              <a:rPr lang="ru-RU" dirty="0" smtClean="0">
                <a:solidFill>
                  <a:srgbClr val="00B0F0"/>
                </a:solidFill>
              </a:rPr>
              <a:t>- организационно-подготовительный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2 этап </a:t>
            </a:r>
            <a:r>
              <a:rPr lang="ru-RU" dirty="0" smtClean="0">
                <a:solidFill>
                  <a:srgbClr val="00B0F0"/>
                </a:solidFill>
              </a:rPr>
              <a:t>- основной этап (практический)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3 этап</a:t>
            </a:r>
            <a:r>
              <a:rPr lang="ru-RU" dirty="0" smtClean="0">
                <a:solidFill>
                  <a:srgbClr val="00B0F0"/>
                </a:solidFill>
              </a:rPr>
              <a:t> - итоговый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00042"/>
            <a:ext cx="8686800" cy="1071570"/>
          </a:xfrm>
        </p:spPr>
        <p:txBody>
          <a:bodyPr>
            <a:noAutofit/>
          </a:bodyPr>
          <a:lstStyle/>
          <a:p>
            <a:pPr algn="ctr">
              <a:tabLst>
                <a:tab pos="2686050" algn="l"/>
              </a:tabLst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1 этап – организационно - подготовительный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1792778"/>
            <a:ext cx="8208912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способствовать объединению детей в совместной деятельности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1. Создать мотивацию по работе проекта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Подбор художественно – литературного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музыкального материала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4. Оснащение театральной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студии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различными видами театров и декораций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5. Подбор наглядного материала, атрибутов, костюмов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9600"/>
            <a:ext cx="6633786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2 этап - основной этап (практический)</a:t>
            </a:r>
            <a:endParaRPr lang="ru-RU" sz="28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8280920" cy="8640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Закрепить и расширить знания и умения детей в постановке спектаклей.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E:\IMG-20220209-WA0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626469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</TotalTime>
  <Words>365</Words>
  <Application>Microsoft Office PowerPoint</Application>
  <PresentationFormat>Экран (4:3)</PresentationFormat>
  <Paragraphs>86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                   </vt:lpstr>
      <vt:lpstr> «Всякий музыкальный звук влечёт за собой слово движение, всякое слово может родить музыкальный звук и жест, всякое движение человеческого тела может создать образ, требующий соучастия музыки и слов».                                                           (К. Орф) </vt:lpstr>
      <vt:lpstr>Актуальность</vt:lpstr>
      <vt:lpstr>ОСНОВНЫЕ МЕТОДЫ</vt:lpstr>
      <vt:lpstr>Цель:</vt:lpstr>
      <vt:lpstr>Задачи:</vt:lpstr>
      <vt:lpstr>Слайд 7</vt:lpstr>
      <vt:lpstr>1 этап – организационно - подготовительный </vt:lpstr>
      <vt:lpstr>2 этап - основной этап (практический)</vt:lpstr>
      <vt:lpstr> 3 этап - итоговый</vt:lpstr>
      <vt:lpstr>Слайд 11</vt:lpstr>
      <vt:lpstr>Слайд 12</vt:lpstr>
      <vt:lpstr>Слайд 13</vt:lpstr>
      <vt:lpstr>Спасибо за внимание!!!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и театр</dc:title>
  <dc:creator>user</dc:creator>
  <cp:lastModifiedBy>Пользователь</cp:lastModifiedBy>
  <cp:revision>54</cp:revision>
  <dcterms:created xsi:type="dcterms:W3CDTF">2014-03-25T17:25:00Z</dcterms:created>
  <dcterms:modified xsi:type="dcterms:W3CDTF">2022-02-12T20:46:57Z</dcterms:modified>
</cp:coreProperties>
</file>