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74" r:id="rId4"/>
    <p:sldId id="288" r:id="rId5"/>
    <p:sldId id="301" r:id="rId6"/>
    <p:sldId id="303" r:id="rId7"/>
    <p:sldId id="313" r:id="rId8"/>
    <p:sldId id="304" r:id="rId9"/>
    <p:sldId id="305" r:id="rId10"/>
    <p:sldId id="306" r:id="rId11"/>
    <p:sldId id="308" r:id="rId12"/>
    <p:sldId id="311" r:id="rId13"/>
    <p:sldId id="314" r:id="rId14"/>
    <p:sldId id="312" r:id="rId15"/>
    <p:sldId id="31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4D19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7" autoAdjust="0"/>
    <p:restoredTop sz="94660"/>
  </p:normalViewPr>
  <p:slideViewPr>
    <p:cSldViewPr>
      <p:cViewPr varScale="1">
        <p:scale>
          <a:sx n="84" d="100"/>
          <a:sy n="84" d="100"/>
        </p:scale>
        <p:origin x="1421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38B5E8-71A6-457D-A737-16B0BBCF3099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1E7D54-564F-477D-86DE-3955F99F5D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928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E7D54-564F-477D-86DE-3955F99F5D2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765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628800"/>
            <a:ext cx="7776864" cy="230832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800" b="1" dirty="0" smtClean="0">
              <a:ln w="19050">
                <a:solidFill>
                  <a:srgbClr val="C00000"/>
                </a:solidFill>
                <a:prstDash val="solid"/>
              </a:ln>
              <a:solidFill>
                <a:srgbClr val="7030A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4800" b="1" dirty="0" smtClean="0">
                <a:ln w="19050">
                  <a:solidFill>
                    <a:srgbClr val="C0000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Развитие мелкой </a:t>
            </a:r>
          </a:p>
          <a:p>
            <a:pPr algn="ctr"/>
            <a:r>
              <a:rPr lang="ru-RU" sz="4800" b="1" dirty="0" smtClean="0">
                <a:ln w="19050">
                  <a:solidFill>
                    <a:srgbClr val="C0000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моторики у дошкольников</a:t>
            </a:r>
            <a:endParaRPr lang="ru-RU" sz="4800" b="1" dirty="0">
              <a:ln w="19050">
                <a:solidFill>
                  <a:srgbClr val="C00000"/>
                </a:solidFill>
                <a:prstDash val="solid"/>
              </a:ln>
              <a:solidFill>
                <a:srgbClr val="7030A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3733582"/>
            <a:ext cx="5214974" cy="15696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r"/>
            <a:endParaRPr lang="ru-RU" sz="2400" b="1" i="1" u="sng" cap="none" spc="0" dirty="0" smtClean="0">
              <a:ln w="19050">
                <a:solidFill>
                  <a:srgbClr val="00B050"/>
                </a:solidFill>
                <a:prstDash val="solid"/>
              </a:ln>
              <a:solidFill>
                <a:schemeClr val="bg2">
                  <a:lumMod val="10000"/>
                </a:schemeClr>
              </a:solidFill>
            </a:endParaRPr>
          </a:p>
          <a:p>
            <a:pPr algn="r"/>
            <a:r>
              <a:rPr lang="ru-RU" sz="2400" b="1" i="1" u="sng" cap="none" spc="0" dirty="0" smtClean="0">
                <a:ln w="19050">
                  <a:solidFill>
                    <a:srgbClr val="00B050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 </a:t>
            </a:r>
            <a:endParaRPr lang="ru-RU" sz="2400" b="1" u="sng" cap="none" spc="0" dirty="0" smtClean="0">
              <a:ln w="19050">
                <a:solidFill>
                  <a:srgbClr val="00B050"/>
                </a:solidFill>
                <a:prstDash val="solid"/>
              </a:ln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ru-RU" sz="2400" b="1" dirty="0" smtClean="0">
                <a:ln w="19050">
                  <a:solidFill>
                    <a:srgbClr val="00B050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Литвинцева </a:t>
            </a:r>
            <a:r>
              <a:rPr lang="ru-RU" sz="2400" b="1" dirty="0" smtClean="0">
                <a:ln w="19050">
                  <a:solidFill>
                    <a:srgbClr val="00B050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Екатерина Сергеевна,</a:t>
            </a:r>
          </a:p>
          <a:p>
            <a:pPr algn="ctr"/>
            <a:r>
              <a:rPr lang="ru-RU" sz="2400" b="1" dirty="0">
                <a:ln w="19050">
                  <a:solidFill>
                    <a:srgbClr val="00B050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п</a:t>
            </a:r>
            <a:r>
              <a:rPr lang="ru-RU" sz="2400" b="1" cap="none" spc="0" dirty="0" smtClean="0">
                <a:ln w="19050">
                  <a:solidFill>
                    <a:srgbClr val="00B050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едагог-психолог</a:t>
            </a:r>
            <a:endParaRPr lang="ru-RU" sz="2400" b="1" cap="none" spc="0" dirty="0">
              <a:ln w="19050">
                <a:solidFill>
                  <a:srgbClr val="00B050"/>
                </a:solidFill>
                <a:prstDash val="solid"/>
              </a:ln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8" y="332656"/>
            <a:ext cx="66437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Муниципальное дошкольное образовательное учреждение Иркутского районного муниципального образования   «Детский сад комбинированного вида в ЖК «Луговое»»</a:t>
            </a:r>
            <a:endParaRPr lang="ru-RU" sz="1200" dirty="0" smtClean="0"/>
          </a:p>
          <a:p>
            <a:pPr algn="ctr"/>
            <a:r>
              <a:rPr lang="ru-RU" sz="1200" b="1" dirty="0" smtClean="0"/>
              <a:t>664528, Иркутская область, Иркутский район, р.п. Маркова,</a:t>
            </a:r>
            <a:endParaRPr lang="ru-RU" sz="1200" dirty="0" smtClean="0"/>
          </a:p>
          <a:p>
            <a:pPr algn="ctr"/>
            <a:r>
              <a:rPr lang="ru-RU" sz="1200" b="1" dirty="0" smtClean="0"/>
              <a:t>ул. Изумрудная, 8, тел.8(3952)488174</a:t>
            </a:r>
            <a:endParaRPr lang="ru-RU" sz="1200" dirty="0"/>
          </a:p>
        </p:txBody>
      </p:sp>
      <p:sp>
        <p:nvSpPr>
          <p:cNvPr id="3" name="Стрелка вправо 2"/>
          <p:cNvSpPr/>
          <p:nvPr/>
        </p:nvSpPr>
        <p:spPr>
          <a:xfrm>
            <a:off x="1331640" y="6669360"/>
            <a:ext cx="1440160" cy="1886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87218" y="353501"/>
            <a:ext cx="33169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ПУГОВИЦЫ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66320" y="1268760"/>
            <a:ext cx="43204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Пуговичный массаж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аполните коробку пуговицами;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пустите руки в коробку;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оводите ладонями по поверхности;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еретирайте пуговицы между ладонями;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ересыпайте их из ладошки в ладошку;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айдите самую большую пуговицу,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самую маленькую, квадратную,         гладкую, выпуклую, красную и т.д.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222" y="1844824"/>
            <a:ext cx="3511737" cy="3308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трелка вправо 8"/>
          <p:cNvSpPr/>
          <p:nvPr/>
        </p:nvSpPr>
        <p:spPr>
          <a:xfrm>
            <a:off x="1331640" y="6669360"/>
            <a:ext cx="1440160" cy="1886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092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409228"/>
            <a:ext cx="24330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КУБИКИ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1331640" y="6669360"/>
            <a:ext cx="1440160" cy="1886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02839" y="1135889"/>
            <a:ext cx="2188273" cy="1877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5068" y="1280940"/>
            <a:ext cx="3024338" cy="26353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94347" y="2682025"/>
            <a:ext cx="4393643" cy="3110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548680"/>
            <a:ext cx="8208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908720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71800" y="188640"/>
            <a:ext cx="36273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песком</a:t>
            </a:r>
            <a:endParaRPr lang="ru-RU" sz="4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1331640" y="6669360"/>
            <a:ext cx="1440160" cy="1886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561" b="14761"/>
          <a:stretch>
            <a:fillRect/>
          </a:stretch>
        </p:blipFill>
        <p:spPr>
          <a:xfrm>
            <a:off x="323528" y="1268760"/>
            <a:ext cx="4104456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34285" y="802419"/>
            <a:ext cx="4221085" cy="4433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943200" y="5445224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Контакт с песком развивает координацию движений, стимулирует кожные рецепторы, успокаивает ребенка.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Игры с крупами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582544" y="3266728"/>
            <a:ext cx="3384376" cy="2988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630" y="1525910"/>
            <a:ext cx="3168352" cy="22220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683568" y="4293096"/>
            <a:ext cx="50040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Крупа</a:t>
            </a:r>
            <a:r>
              <a:rPr lang="ru-RU" dirty="0" smtClean="0"/>
              <a:t> – отличный материал для занятий с ребёнком, </a:t>
            </a:r>
            <a:r>
              <a:rPr lang="ru-RU" b="1" dirty="0" smtClean="0"/>
              <a:t>способствует</a:t>
            </a:r>
            <a:r>
              <a:rPr lang="ru-RU" dirty="0" smtClean="0"/>
              <a:t> развитию </a:t>
            </a:r>
            <a:r>
              <a:rPr lang="ru-RU" b="1" dirty="0" smtClean="0"/>
              <a:t>мелкой</a:t>
            </a:r>
            <a:r>
              <a:rPr lang="ru-RU" dirty="0" smtClean="0"/>
              <a:t> </a:t>
            </a:r>
            <a:r>
              <a:rPr lang="ru-RU" b="1" dirty="0" smtClean="0"/>
              <a:t>моторики</a:t>
            </a:r>
            <a:r>
              <a:rPr lang="ru-RU" dirty="0" smtClean="0"/>
              <a:t> рук, речи, познавательного интереса, усидчивости, концентрации внимания.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836712"/>
            <a:ext cx="68407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Разложи по тарелочкам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Прячем ручки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Пересыпаем крупу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Дождь, град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Покорми птичек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Вкусная каша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игрушку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«Золушка»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«Отгадай, какая крупа в мешочке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«Сухой бассейн из фасоли и гороха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986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548680"/>
            <a:ext cx="8208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908720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188640"/>
            <a:ext cx="9144000" cy="6648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Массажеры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1331640" y="6669360"/>
            <a:ext cx="1440160" cy="1886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099" y="4294085"/>
            <a:ext cx="4894094" cy="2031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97580" y="1406120"/>
            <a:ext cx="3858815" cy="3067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103786" y="1496470"/>
            <a:ext cx="4099966" cy="29289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548680"/>
            <a:ext cx="8208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447609" y="1548426"/>
            <a:ext cx="3885942" cy="2839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499992" y="3775344"/>
            <a:ext cx="4572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-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регулярном выполнении пальчиковой гимнастики формируется мелкая моторика и развивается артикуляция;</a:t>
            </a:r>
          </a:p>
          <a:p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гимнастика способствует развитию мыслительных процессов;</a:t>
            </a:r>
          </a:p>
          <a:p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-данный вид занятий еще и помогает разнообразить досуг малыша.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1331640" y="6669360"/>
            <a:ext cx="1440160" cy="1886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756" y="1196752"/>
            <a:ext cx="3683559" cy="4171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48680"/>
            <a:ext cx="8424936" cy="54476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8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</a:t>
            </a:r>
            <a:r>
              <a:rPr lang="ru-RU" sz="48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Истоки </a:t>
            </a:r>
            <a:r>
              <a:rPr lang="ru-RU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способностей</a:t>
            </a:r>
          </a:p>
          <a:p>
            <a:pPr algn="ctr"/>
            <a:r>
              <a:rPr lang="ru-RU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48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 </a:t>
            </a:r>
            <a:r>
              <a:rPr lang="ru-RU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дарований </a:t>
            </a:r>
            <a:r>
              <a:rPr lang="ru-RU" sz="48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детей </a:t>
            </a:r>
            <a:endParaRPr lang="ru-RU" sz="48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находятся </a:t>
            </a:r>
          </a:p>
          <a:p>
            <a:pPr algn="ctr"/>
            <a:r>
              <a:rPr lang="ru-RU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 </a:t>
            </a:r>
            <a:r>
              <a:rPr lang="ru-RU" sz="48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кончиках их пальцев</a:t>
            </a:r>
            <a:r>
              <a:rPr lang="ru-RU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»</a:t>
            </a:r>
          </a:p>
          <a:p>
            <a:pPr algn="ctr"/>
            <a:r>
              <a:rPr lang="ru-RU" sz="54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54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5400" b="1" u="sng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 </a:t>
            </a:r>
            <a:r>
              <a:rPr lang="ru-RU" sz="5400" b="1" u="sng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   </a:t>
            </a:r>
            <a:r>
              <a:rPr lang="ru-RU" sz="4400" b="1" i="1" u="sng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В.А</a:t>
            </a:r>
            <a:r>
              <a:rPr lang="ru-RU" sz="4400" b="1" i="1" u="sng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 Сухомлинский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1331640" y="6669360"/>
            <a:ext cx="1440160" cy="1886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3000" y="332656"/>
            <a:ext cx="9001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>
                <a:ln w="11430">
                  <a:solidFill>
                    <a:srgbClr val="C00000"/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Зачем нужно развивать</a:t>
            </a:r>
            <a:br>
              <a:rPr lang="ru-RU" sz="4400" b="1" cap="none" spc="50" dirty="0">
                <a:ln w="11430">
                  <a:solidFill>
                    <a:srgbClr val="C00000"/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400" b="1" cap="none" spc="50" dirty="0">
                <a:ln w="11430">
                  <a:solidFill>
                    <a:srgbClr val="C00000"/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мелкую моторику?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2204864"/>
            <a:ext cx="8154733" cy="29238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ru-RU" sz="3600" b="1" dirty="0" smtClean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        </a:t>
            </a:r>
            <a:r>
              <a:rPr lang="ru-RU" sz="2800" b="1" u="sng" cap="none" spc="0" dirty="0" smtClean="0">
                <a:ln w="1143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Мелкая </a:t>
            </a:r>
            <a:r>
              <a:rPr lang="ru-RU" sz="2800" b="1" u="sng" cap="none" spc="0" dirty="0">
                <a:ln w="1143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моторика </a:t>
            </a:r>
            <a:r>
              <a:rPr lang="ru-RU" sz="2800" b="1" cap="none" spc="0" dirty="0">
                <a:ln w="11430"/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</a:rPr>
              <a:t>– </a:t>
            </a:r>
            <a:r>
              <a:rPr lang="ru-RU" sz="2800" b="1" cap="none" spc="0" dirty="0" smtClean="0">
                <a:ln w="11430"/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</a:rPr>
              <a:t>основа </a:t>
            </a:r>
            <a:r>
              <a:rPr lang="ru-RU" sz="2800" b="1" cap="none" spc="0" dirty="0">
                <a:ln w="11430"/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</a:rPr>
              <a:t>развития </a:t>
            </a:r>
            <a:r>
              <a:rPr lang="ru-RU" sz="2800" b="1" cap="none" spc="0" dirty="0" smtClean="0">
                <a:ln w="11430"/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</a:rPr>
              <a:t> </a:t>
            </a:r>
          </a:p>
          <a:p>
            <a:pPr algn="just"/>
            <a:r>
              <a:rPr lang="ru-RU" sz="2800" b="1" cap="none" spc="0" dirty="0" smtClean="0">
                <a:ln w="11430"/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</a:rPr>
              <a:t>                   психических процессов:</a:t>
            </a:r>
          </a:p>
          <a:p>
            <a:pPr algn="just"/>
            <a:r>
              <a:rPr lang="ru-RU" sz="2400" b="1" cap="none" spc="0" dirty="0" smtClean="0">
                <a:ln w="11430"/>
                <a:solidFill>
                  <a:srgbClr val="002060"/>
                </a:solidFill>
                <a:latin typeface="Times New Roman" pitchFamily="18" charset="0"/>
              </a:rPr>
              <a:t>                                         внимания </a:t>
            </a:r>
          </a:p>
          <a:p>
            <a:pPr algn="just"/>
            <a:r>
              <a:rPr lang="ru-RU" sz="2400" b="1" cap="none" spc="0" dirty="0" smtClean="0">
                <a:ln w="11430"/>
                <a:solidFill>
                  <a:srgbClr val="002060"/>
                </a:solidFill>
                <a:latin typeface="Times New Roman" pitchFamily="18" charset="0"/>
              </a:rPr>
              <a:t>                                            памяти  </a:t>
            </a:r>
          </a:p>
          <a:p>
            <a:pPr algn="just"/>
            <a:r>
              <a:rPr lang="ru-RU" sz="2400" b="1" cap="none" spc="0" dirty="0" smtClean="0">
                <a:ln w="11430"/>
                <a:solidFill>
                  <a:srgbClr val="002060"/>
                </a:solidFill>
                <a:latin typeface="Times New Roman" pitchFamily="18" charset="0"/>
              </a:rPr>
              <a:t>                                        восприятия </a:t>
            </a:r>
          </a:p>
          <a:p>
            <a:pPr algn="just"/>
            <a:r>
              <a:rPr lang="ru-RU" sz="2400" b="1" cap="none" spc="0" dirty="0" smtClean="0">
                <a:ln w="11430"/>
                <a:solidFill>
                  <a:srgbClr val="002060"/>
                </a:solidFill>
                <a:latin typeface="Times New Roman" pitchFamily="18" charset="0"/>
              </a:rPr>
              <a:t>                                  мышления </a:t>
            </a:r>
            <a:r>
              <a:rPr lang="ru-RU" sz="2400" b="1" cap="none" spc="0" dirty="0">
                <a:ln w="11430"/>
                <a:solidFill>
                  <a:srgbClr val="002060"/>
                </a:solidFill>
                <a:latin typeface="Times New Roman" pitchFamily="18" charset="0"/>
              </a:rPr>
              <a:t>и </a:t>
            </a:r>
            <a:r>
              <a:rPr lang="ru-RU" sz="2400" b="1" cap="none" spc="0" dirty="0" smtClean="0">
                <a:ln w="11430"/>
                <a:solidFill>
                  <a:srgbClr val="002060"/>
                </a:solidFill>
                <a:latin typeface="Times New Roman" pitchFamily="18" charset="0"/>
              </a:rPr>
              <a:t> речи </a:t>
            </a:r>
          </a:p>
          <a:p>
            <a:pPr algn="just"/>
            <a:r>
              <a:rPr lang="ru-RU" sz="2400" b="1" dirty="0" smtClean="0">
                <a:ln w="11430"/>
                <a:solidFill>
                  <a:srgbClr val="002060"/>
                </a:solidFill>
                <a:latin typeface="Times New Roman" pitchFamily="18" charset="0"/>
              </a:rPr>
              <a:t>                    </a:t>
            </a:r>
            <a:r>
              <a:rPr lang="ru-RU" sz="2400" b="1" cap="none" spc="0" dirty="0" smtClean="0">
                <a:ln w="11430"/>
                <a:solidFill>
                  <a:srgbClr val="002060"/>
                </a:solidFill>
                <a:latin typeface="Times New Roman" pitchFamily="18" charset="0"/>
              </a:rPr>
              <a:t>пространственных представлений</a:t>
            </a:r>
            <a:endParaRPr lang="ru-RU" sz="2400" b="1" cap="none" spc="0" dirty="0">
              <a:ln w="11430"/>
              <a:solidFill>
                <a:srgbClr val="002060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1331640" y="6669360"/>
            <a:ext cx="1440160" cy="1886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88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843808" y="2636912"/>
            <a:ext cx="3672408" cy="953407"/>
          </a:xfrm>
          <a:prstGeom prst="round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развития мелкой моторики</a:t>
            </a:r>
            <a:endParaRPr lang="ru-RU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971600" y="476672"/>
            <a:ext cx="1944216" cy="1656184"/>
          </a:xfrm>
          <a:prstGeom prst="ellipse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Крупа, бусы, пуговицы</a:t>
            </a:r>
            <a:endParaRPr lang="ru-RU" sz="1400" b="1" dirty="0"/>
          </a:p>
        </p:txBody>
      </p:sp>
      <p:sp>
        <p:nvSpPr>
          <p:cNvPr id="8" name="Овал 7"/>
          <p:cNvSpPr/>
          <p:nvPr/>
        </p:nvSpPr>
        <p:spPr>
          <a:xfrm>
            <a:off x="3923928" y="404664"/>
            <a:ext cx="1800200" cy="1584176"/>
          </a:xfrm>
          <a:prstGeom prst="ellipse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Пластилин</a:t>
            </a:r>
            <a:endParaRPr lang="ru-RU" sz="1400" b="1" dirty="0"/>
          </a:p>
        </p:txBody>
      </p:sp>
      <p:sp>
        <p:nvSpPr>
          <p:cNvPr id="9" name="Овал 8"/>
          <p:cNvSpPr/>
          <p:nvPr/>
        </p:nvSpPr>
        <p:spPr>
          <a:xfrm>
            <a:off x="6228184" y="476672"/>
            <a:ext cx="1872208" cy="1440160"/>
          </a:xfrm>
          <a:prstGeom prst="ellipse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Бумага</a:t>
            </a:r>
            <a:endParaRPr lang="ru-RU" sz="1400" b="1" dirty="0"/>
          </a:p>
        </p:txBody>
      </p:sp>
      <p:sp>
        <p:nvSpPr>
          <p:cNvPr id="10" name="Овал 9"/>
          <p:cNvSpPr/>
          <p:nvPr/>
        </p:nvSpPr>
        <p:spPr>
          <a:xfrm>
            <a:off x="7380312" y="2276872"/>
            <a:ext cx="1368152" cy="1368152"/>
          </a:xfrm>
          <a:prstGeom prst="ellipse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Песок</a:t>
            </a:r>
            <a:endParaRPr lang="ru-RU" sz="1400" b="1" dirty="0"/>
          </a:p>
        </p:txBody>
      </p:sp>
      <p:sp>
        <p:nvSpPr>
          <p:cNvPr id="11" name="Овал 10"/>
          <p:cNvSpPr/>
          <p:nvPr/>
        </p:nvSpPr>
        <p:spPr>
          <a:xfrm>
            <a:off x="7164288" y="4149080"/>
            <a:ext cx="1440160" cy="1368152"/>
          </a:xfrm>
          <a:prstGeom prst="ellipse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Вода</a:t>
            </a:r>
            <a:endParaRPr lang="ru-RU" sz="1400" b="1" dirty="0"/>
          </a:p>
        </p:txBody>
      </p:sp>
      <p:sp>
        <p:nvSpPr>
          <p:cNvPr id="12" name="Овал 11"/>
          <p:cNvSpPr/>
          <p:nvPr/>
        </p:nvSpPr>
        <p:spPr>
          <a:xfrm>
            <a:off x="5148064" y="4581128"/>
            <a:ext cx="1728192" cy="1493359"/>
          </a:xfrm>
          <a:prstGeom prst="ellipse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Карандаши</a:t>
            </a:r>
            <a:endParaRPr lang="ru-RU" sz="1400" b="1" dirty="0"/>
          </a:p>
        </p:txBody>
      </p:sp>
      <p:sp>
        <p:nvSpPr>
          <p:cNvPr id="13" name="Овал 12"/>
          <p:cNvSpPr/>
          <p:nvPr/>
        </p:nvSpPr>
        <p:spPr>
          <a:xfrm>
            <a:off x="2987824" y="4725144"/>
            <a:ext cx="1601185" cy="1303788"/>
          </a:xfrm>
          <a:prstGeom prst="ellipse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Счетные палочки</a:t>
            </a:r>
            <a:endParaRPr lang="ru-RU" sz="1400" b="1" dirty="0"/>
          </a:p>
        </p:txBody>
      </p:sp>
      <p:sp>
        <p:nvSpPr>
          <p:cNvPr id="14" name="Овал 13"/>
          <p:cNvSpPr/>
          <p:nvPr/>
        </p:nvSpPr>
        <p:spPr>
          <a:xfrm>
            <a:off x="323528" y="2708920"/>
            <a:ext cx="1512168" cy="1008112"/>
          </a:xfrm>
          <a:prstGeom prst="ellipse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Нитки, шнурки, ткани</a:t>
            </a:r>
            <a:endParaRPr lang="ru-RU" sz="1400" b="1" dirty="0"/>
          </a:p>
        </p:txBody>
      </p:sp>
      <p:sp>
        <p:nvSpPr>
          <p:cNvPr id="15" name="Стрелка вверх 14"/>
          <p:cNvSpPr/>
          <p:nvPr/>
        </p:nvSpPr>
        <p:spPr>
          <a:xfrm rot="16200000">
            <a:off x="2120863" y="2639777"/>
            <a:ext cx="401781" cy="82809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верх 15"/>
          <p:cNvSpPr/>
          <p:nvPr/>
        </p:nvSpPr>
        <p:spPr>
          <a:xfrm rot="5107934">
            <a:off x="6744927" y="2674188"/>
            <a:ext cx="401781" cy="82809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верх 16"/>
          <p:cNvSpPr/>
          <p:nvPr/>
        </p:nvSpPr>
        <p:spPr>
          <a:xfrm rot="2974733">
            <a:off x="5693782" y="1531955"/>
            <a:ext cx="401781" cy="117955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верх 17"/>
          <p:cNvSpPr/>
          <p:nvPr/>
        </p:nvSpPr>
        <p:spPr>
          <a:xfrm>
            <a:off x="4644008" y="1988840"/>
            <a:ext cx="401781" cy="55820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 rot="18283703">
            <a:off x="3097652" y="1759750"/>
            <a:ext cx="401781" cy="82809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верх 19"/>
          <p:cNvSpPr/>
          <p:nvPr/>
        </p:nvSpPr>
        <p:spPr>
          <a:xfrm rot="13148116">
            <a:off x="4297734" y="3550922"/>
            <a:ext cx="401781" cy="132732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верх 20"/>
          <p:cNvSpPr/>
          <p:nvPr/>
        </p:nvSpPr>
        <p:spPr>
          <a:xfrm rot="9377917">
            <a:off x="5369563" y="3690852"/>
            <a:ext cx="401781" cy="82809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верх 21"/>
          <p:cNvSpPr/>
          <p:nvPr/>
        </p:nvSpPr>
        <p:spPr>
          <a:xfrm rot="8120502">
            <a:off x="6605231" y="3522677"/>
            <a:ext cx="401781" cy="82809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39552" y="4149080"/>
            <a:ext cx="1944216" cy="1080119"/>
          </a:xfrm>
          <a:prstGeom prst="ellipse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Паззлы, мозаика, прищепки</a:t>
            </a:r>
          </a:p>
        </p:txBody>
      </p:sp>
      <p:sp>
        <p:nvSpPr>
          <p:cNvPr id="24" name="Стрелка вверх 23"/>
          <p:cNvSpPr/>
          <p:nvPr/>
        </p:nvSpPr>
        <p:spPr>
          <a:xfrm rot="13148116">
            <a:off x="2339987" y="3462905"/>
            <a:ext cx="401781" cy="82809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>
            <a:off x="1331640" y="6669360"/>
            <a:ext cx="1440160" cy="1886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13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ПРИЩЕПКИ</a:t>
            </a:r>
            <a:b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1331640" y="6669360"/>
            <a:ext cx="1440160" cy="1886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74939">
            <a:off x="502044" y="1697734"/>
            <a:ext cx="4160040" cy="26627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6016" y="1155300"/>
            <a:ext cx="3958176" cy="2777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4437112"/>
            <a:ext cx="2569504" cy="1521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885936" y="458112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b="1" i="1" u="sng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прищепками </a:t>
            </a:r>
            <a:r>
              <a:rPr lang="ru-RU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учат ребенка ориентироваться в цвете, открывать прищепку, отлично тренируя ловкость пальчиков и, разумеется, развивая мелкую моторику в целом.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320457"/>
            <a:ext cx="34849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1074162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играет особую роль. Дети рисуют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инструментами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близкими по форме, способу держания и действия к ручке, которой пишут в школе. По рисункам детей можно проследить, как развивается мелкая моторика, какого уровня она достигает на каждом возрастном этапе. Особое внимание стоит уделить </a:t>
            </a: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штриховке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рисованию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клеточкам. Все эти виды продуктивной деятельности делают руку малыша умелой, легко и свободно управляющей инструментом, развивают зрительный контроль движений руки. Помогают образованию связи рука-глаз. Все это будет ему хорошим помощником в школе.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1331640" y="6669360"/>
            <a:ext cx="1440160" cy="1886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8434803">
            <a:off x="4773868" y="1110776"/>
            <a:ext cx="3867159" cy="2526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84166" y="4365106"/>
            <a:ext cx="2376263" cy="1944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320457"/>
            <a:ext cx="34849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1331640" y="6669360"/>
            <a:ext cx="1440160" cy="1886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861048"/>
            <a:ext cx="3456384" cy="2201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356992"/>
            <a:ext cx="4874336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6489" y="640545"/>
            <a:ext cx="3081830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04247" y="845395"/>
            <a:ext cx="2987462" cy="3043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39473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355976" y="2132856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мнём и отщипываем;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надавливаем и размазываем;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скатываем шарики;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раскатываем колбаски;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режем на кусочки;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лепим картинки;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готовим обед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1331640" y="6669360"/>
            <a:ext cx="1440160" cy="1886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060872" y="404664"/>
            <a:ext cx="52468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Игры с </a:t>
            </a:r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пластилином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67533" y="1772827"/>
            <a:ext cx="4104478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60207" y="274638"/>
            <a:ext cx="30235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МОЗАИКА</a:t>
            </a:r>
            <a:r>
              <a:rPr lang="ru-RU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solidFill>
                  <a:srgbClr val="008000"/>
                </a:solidFill>
              </a:rPr>
              <a:t> 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12488" y="400506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</a:t>
            </a:r>
            <a:r>
              <a:rPr lang="ru-RU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развитию координации движений пальцев ведущей руки, </a:t>
            </a:r>
            <a:r>
              <a:rPr lang="ru-RU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</a:t>
            </a:r>
            <a:r>
              <a:rPr lang="ru-RU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запоминать расположение объектов на образце и располагать их на наборном полотне, </a:t>
            </a:r>
            <a:r>
              <a:rPr lang="ru-RU" b="1" i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</a:t>
            </a:r>
            <a:r>
              <a:rPr lang="ru-RU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память, внимание, логическое мышление.</a:t>
            </a:r>
            <a:endParaRPr lang="ru-RU" b="1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1331640" y="6669360"/>
            <a:ext cx="1440160" cy="1886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102534"/>
            <a:ext cx="5220072" cy="3046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1253</TotalTime>
  <Words>413</Words>
  <Application>Microsoft Office PowerPoint</Application>
  <PresentationFormat>Экран (4:3)</PresentationFormat>
  <Paragraphs>86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ПРИЩЕПКИ </vt:lpstr>
      <vt:lpstr> </vt:lpstr>
      <vt:lpstr> </vt:lpstr>
      <vt:lpstr>Презентация PowerPoint</vt:lpstr>
      <vt:lpstr> </vt:lpstr>
      <vt:lpstr> </vt:lpstr>
      <vt:lpstr> </vt:lpstr>
      <vt:lpstr>Презентация PowerPoint</vt:lpstr>
      <vt:lpstr>Игры с крупами</vt:lpstr>
      <vt:lpstr>Презентация PowerPoint</vt:lpstr>
      <vt:lpstr> ПАЛЬЧИКОВАЯ ГИМНАСТИКА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107</cp:revision>
  <dcterms:created xsi:type="dcterms:W3CDTF">2013-08-18T05:10:05Z</dcterms:created>
  <dcterms:modified xsi:type="dcterms:W3CDTF">2022-04-20T00:26:42Z</dcterms:modified>
</cp:coreProperties>
</file>