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  <p:embeddedFont>
      <p:font typeface="Playfair Display Black"/>
      <p:bold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Black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layfairDisplayBlack-bold.fntdata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157b2abbf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157b2abbf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57b2abbf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57b2abbf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57b2abbf7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57b2abbf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157b2abbf7_7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157b2abbf7_7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157b2abbf7_8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157b2abbf7_8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157b2abbf7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157b2abbf7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1ed1e29cc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1ed1e29cc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ed1e29d7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ed1e29d7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7.png"/><Relationship Id="rId11" Type="http://schemas.openxmlformats.org/officeDocument/2006/relationships/image" Target="../media/image8.png"/><Relationship Id="rId10" Type="http://schemas.openxmlformats.org/officeDocument/2006/relationships/image" Target="../media/image19.png"/><Relationship Id="rId12" Type="http://schemas.openxmlformats.org/officeDocument/2006/relationships/image" Target="../media/image17.png"/><Relationship Id="rId9" Type="http://schemas.openxmlformats.org/officeDocument/2006/relationships/image" Target="../media/image11.png"/><Relationship Id="rId5" Type="http://schemas.openxmlformats.org/officeDocument/2006/relationships/image" Target="../media/image2.png"/><Relationship Id="rId6" Type="http://schemas.openxmlformats.org/officeDocument/2006/relationships/image" Target="../media/image6.png"/><Relationship Id="rId7" Type="http://schemas.openxmlformats.org/officeDocument/2006/relationships/image" Target="../media/image18.png"/><Relationship Id="rId8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Relationship Id="rId4" Type="http://schemas.openxmlformats.org/officeDocument/2006/relationships/hyperlink" Target="https://www.google.com/docs/about/" TargetMode="External"/><Relationship Id="rId5" Type="http://schemas.openxmlformats.org/officeDocument/2006/relationships/hyperlink" Target="https://www.google.com/sheets/about/" TargetMode="External"/><Relationship Id="rId6" Type="http://schemas.openxmlformats.org/officeDocument/2006/relationships/hyperlink" Target="https://www.google.com/slides/about/" TargetMode="External"/><Relationship Id="rId7" Type="http://schemas.openxmlformats.org/officeDocument/2006/relationships/image" Target="../media/image14.png"/><Relationship Id="rId8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Relationship Id="rId4" Type="http://schemas.openxmlformats.org/officeDocument/2006/relationships/image" Target="../media/image1.png"/><Relationship Id="rId5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jpg"/><Relationship Id="rId4" Type="http://schemas.openxmlformats.org/officeDocument/2006/relationships/hyperlink" Target="https://ktonanovenkogo.ru/voprosy-i-otvety/dokument-chto-ehto-takoe.html" TargetMode="External"/><Relationship Id="rId5" Type="http://schemas.openxmlformats.org/officeDocument/2006/relationships/image" Target="../media/image22.png"/><Relationship Id="rId6" Type="http://schemas.openxmlformats.org/officeDocument/2006/relationships/hyperlink" Target="https://ktonanovenkogo.ru/voprosy-i-otvety/seminar-chto-ehto-takoe.html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7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795150" y="883225"/>
            <a:ext cx="62658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FF0000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Семинар -практикум </a:t>
            </a:r>
            <a:endParaRPr sz="1700">
              <a:solidFill>
                <a:srgbClr val="FF0000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FF0000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“ </a:t>
            </a:r>
            <a:r>
              <a:rPr lang="ru" sz="1700">
                <a:solidFill>
                  <a:srgbClr val="FF0000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Использование</a:t>
            </a:r>
            <a:r>
              <a:rPr lang="ru" sz="1700">
                <a:solidFill>
                  <a:srgbClr val="FF0000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 информационно- </a:t>
            </a:r>
            <a:r>
              <a:rPr lang="ru" sz="1700">
                <a:solidFill>
                  <a:srgbClr val="FF0000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коммуникативные технологии Воспитательно образовательного процесса в  МАДОУ , как условия повышения качества</a:t>
            </a:r>
            <a:r>
              <a:rPr lang="ru" sz="1700">
                <a:solidFill>
                  <a:srgbClr val="FF0000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 ”</a:t>
            </a:r>
            <a:endParaRPr sz="1700">
              <a:solidFill>
                <a:srgbClr val="FF0000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319650" y="-17375"/>
            <a:ext cx="6941100" cy="14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Муниципальное автономное дошкольное образовательное учреждение - детский сад</a:t>
            </a:r>
            <a:endParaRPr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№ 34 «Светлячок» комбинированного вида г. Кызыла Республики Тыва</a:t>
            </a:r>
            <a:endParaRPr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79700" y="4426550"/>
            <a:ext cx="596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FF"/>
                </a:solidFill>
              </a:rPr>
              <a:t>Подготовила педагог дополнительного образования : Юсупова Е.В. 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7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7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7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6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6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3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8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8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1579350" y="862450"/>
            <a:ext cx="598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1340425" y="1017725"/>
            <a:ext cx="5580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100">
                <a:solidFill>
                  <a:srgbClr val="FF00FF"/>
                </a:solidFill>
              </a:rPr>
              <a:t>Цель: </a:t>
            </a:r>
            <a:r>
              <a:rPr lang="ru" sz="2100">
                <a:solidFill>
                  <a:srgbClr val="CC0000"/>
                </a:solidFill>
              </a:rPr>
              <a:t>Познакомить </a:t>
            </a:r>
            <a:r>
              <a:rPr lang="ru" sz="2100">
                <a:solidFill>
                  <a:srgbClr val="CC0000"/>
                </a:solidFill>
              </a:rPr>
              <a:t>педагогов</a:t>
            </a:r>
            <a:r>
              <a:rPr lang="ru" sz="2100">
                <a:solidFill>
                  <a:srgbClr val="CC0000"/>
                </a:solidFill>
              </a:rPr>
              <a:t>  применение ИКТ в МАДОУ с целью развития  педагогов и знакомством  с основными </a:t>
            </a:r>
            <a:r>
              <a:rPr lang="ru" sz="2100">
                <a:solidFill>
                  <a:srgbClr val="CC0000"/>
                </a:solidFill>
              </a:rPr>
              <a:t>сайтами, которые облегчают работу по поиску  необходимой информацией</a:t>
            </a:r>
            <a:r>
              <a:rPr lang="ru" sz="2100">
                <a:solidFill>
                  <a:srgbClr val="CC0000"/>
                </a:solidFill>
              </a:rPr>
              <a:t>   </a:t>
            </a:r>
            <a:endParaRPr sz="2100">
              <a:solidFill>
                <a:srgbClr val="CC0000"/>
              </a:solidFill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5650550" y="2009000"/>
            <a:ext cx="2817150" cy="30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9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9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9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/>
        </p:nvSpPr>
        <p:spPr>
          <a:xfrm>
            <a:off x="2448225" y="1347650"/>
            <a:ext cx="359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462" y="0"/>
            <a:ext cx="918892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7052400" y="3229613"/>
            <a:ext cx="1779900" cy="210398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1558025" y="2167450"/>
            <a:ext cx="5812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FF0000"/>
                </a:solidFill>
              </a:rPr>
              <a:t>Информационно-к</a:t>
            </a:r>
            <a:r>
              <a:rPr lang="ru" sz="1600">
                <a:solidFill>
                  <a:srgbClr val="FF0000"/>
                </a:solidFill>
              </a:rPr>
              <a:t>оммуникативные</a:t>
            </a:r>
            <a:r>
              <a:rPr lang="ru" sz="1600">
                <a:solidFill>
                  <a:srgbClr val="FF0000"/>
                </a:solidFill>
              </a:rPr>
              <a:t> </a:t>
            </a:r>
            <a:r>
              <a:rPr lang="ru" sz="1600">
                <a:solidFill>
                  <a:srgbClr val="FF0000"/>
                </a:solidFill>
              </a:rPr>
              <a:t>технологии</a:t>
            </a:r>
            <a:r>
              <a:rPr lang="ru" sz="1600">
                <a:solidFill>
                  <a:srgbClr val="FF0000"/>
                </a:solidFill>
              </a:rPr>
              <a:t> </a:t>
            </a:r>
            <a:endParaRPr sz="16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FF0000"/>
                </a:solidFill>
              </a:rPr>
              <a:t>                                 в МАДОУ</a:t>
            </a:r>
            <a:endParaRPr sz="1600">
              <a:solidFill>
                <a:srgbClr val="FF0000"/>
              </a:solidFill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793" y="669849"/>
            <a:ext cx="1559357" cy="103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7775" y="477573"/>
            <a:ext cx="2162925" cy="161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341300" y="202150"/>
            <a:ext cx="163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Телевизор</a:t>
            </a:r>
            <a:r>
              <a:rPr lang="ru"/>
              <a:t> </a:t>
            </a:r>
            <a:endParaRPr/>
          </a:p>
        </p:txBody>
      </p:sp>
      <p:sp>
        <p:nvSpPr>
          <p:cNvPr id="83" name="Google Shape;83;p15"/>
          <p:cNvSpPr txBox="1"/>
          <p:nvPr/>
        </p:nvSpPr>
        <p:spPr>
          <a:xfrm>
            <a:off x="2866375" y="399500"/>
            <a:ext cx="193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2556775" y="129850"/>
            <a:ext cx="205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Интерактивная доска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91653" y="477574"/>
            <a:ext cx="2275171" cy="161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6262075" y="269650"/>
            <a:ext cx="575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5"/>
          <p:cNvSpPr txBox="1"/>
          <p:nvPr/>
        </p:nvSpPr>
        <p:spPr>
          <a:xfrm>
            <a:off x="5191650" y="129850"/>
            <a:ext cx="284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Принтер, сканер ,</a:t>
            </a:r>
            <a:r>
              <a:rPr lang="ru">
                <a:solidFill>
                  <a:srgbClr val="FF0000"/>
                </a:solidFill>
              </a:rPr>
              <a:t>ксерокс</a:t>
            </a:r>
            <a:r>
              <a:rPr lang="ru">
                <a:solidFill>
                  <a:srgbClr val="FF0000"/>
                </a:solidFill>
              </a:rPr>
              <a:t>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49399" y="2844550"/>
            <a:ext cx="1734300" cy="17343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 txBox="1"/>
          <p:nvPr/>
        </p:nvSpPr>
        <p:spPr>
          <a:xfrm>
            <a:off x="738375" y="3994275"/>
            <a:ext cx="163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Видеокамера</a:t>
            </a:r>
            <a:r>
              <a:rPr lang="ru">
                <a:solidFill>
                  <a:srgbClr val="FF0000"/>
                </a:solidFill>
              </a:rPr>
              <a:t>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168575" y="2941958"/>
            <a:ext cx="2162925" cy="95490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 txBox="1"/>
          <p:nvPr/>
        </p:nvSpPr>
        <p:spPr>
          <a:xfrm>
            <a:off x="2520275" y="3994275"/>
            <a:ext cx="173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Проектор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72000" y="2890268"/>
            <a:ext cx="1734300" cy="119608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4784125" y="4334925"/>
            <a:ext cx="646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4652924" y="4126750"/>
            <a:ext cx="216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Фотоаппарат</a:t>
            </a:r>
            <a:r>
              <a:rPr lang="ru">
                <a:solidFill>
                  <a:srgbClr val="FF0000"/>
                </a:solidFill>
              </a:rPr>
              <a:t>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148363" y="1708400"/>
            <a:ext cx="1587975" cy="15879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7294800" y="1209675"/>
            <a:ext cx="1849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Мультимедийная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установка</a:t>
            </a:r>
            <a:r>
              <a:rPr lang="ru">
                <a:solidFill>
                  <a:srgbClr val="FF0000"/>
                </a:solidFill>
              </a:rPr>
              <a:t>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97" name="Google Shape;97;p1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27400" y="2167452"/>
            <a:ext cx="1638000" cy="1135688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 txBox="1"/>
          <p:nvPr/>
        </p:nvSpPr>
        <p:spPr>
          <a:xfrm>
            <a:off x="606450" y="336900"/>
            <a:ext cx="646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 txBox="1"/>
          <p:nvPr/>
        </p:nvSpPr>
        <p:spPr>
          <a:xfrm>
            <a:off x="376800" y="269650"/>
            <a:ext cx="135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166700" y="1731038"/>
            <a:ext cx="155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00"/>
                </a:solidFill>
              </a:rPr>
              <a:t>Ноутбук 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1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1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5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695075" y="445025"/>
            <a:ext cx="7332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FF0000"/>
                </a:solidFill>
              </a:rPr>
              <a:t>Приоритеты  ИКТ  перед старой  системой подачи  материала </a:t>
            </a:r>
            <a:endParaRPr b="1" sz="1800">
              <a:solidFill>
                <a:srgbClr val="FF0000"/>
              </a:solidFill>
            </a:endParaRPr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811650" y="2953150"/>
            <a:ext cx="1830350" cy="18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1065225" y="1283425"/>
            <a:ext cx="2780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FF00FF"/>
                </a:solidFill>
              </a:rPr>
              <a:t>Фото, карточки,картины</a:t>
            </a:r>
            <a:endParaRPr b="1" sz="1500">
              <a:solidFill>
                <a:srgbClr val="FF00FF"/>
              </a:solidFill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903225" y="1603375"/>
            <a:ext cx="2942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Не способны дать дошкольнику представление о окружающем мире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33925" y="2282775"/>
            <a:ext cx="263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Устаревают физически </a:t>
            </a:r>
            <a:r>
              <a:rPr lang="ru">
                <a:solidFill>
                  <a:srgbClr val="FF00FF"/>
                </a:solidFill>
              </a:rPr>
              <a:t>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833925" y="2711875"/>
            <a:ext cx="2942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Хранение требует большого  помещение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903225" y="3266825"/>
            <a:ext cx="2444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Поиск иллюстраций отнимает много времени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5131925" y="1459650"/>
            <a:ext cx="6672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 txBox="1"/>
          <p:nvPr/>
        </p:nvSpPr>
        <p:spPr>
          <a:xfrm>
            <a:off x="4572000" y="1132250"/>
            <a:ext cx="29427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900">
                <a:solidFill>
                  <a:srgbClr val="FF00FF"/>
                </a:solidFill>
              </a:rPr>
              <a:t>ИКТ</a:t>
            </a:r>
            <a:endParaRPr b="1" sz="1900">
              <a:solidFill>
                <a:srgbClr val="FF00FF"/>
              </a:solidFill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4572000" y="1653025"/>
            <a:ext cx="37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Гораздо дешевле и выгоднее</a:t>
            </a:r>
            <a:r>
              <a:rPr lang="ru">
                <a:solidFill>
                  <a:srgbClr val="FF00FF"/>
                </a:solidFill>
              </a:rPr>
              <a:t>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18" name="Google Shape;118;p16"/>
          <p:cNvSpPr txBox="1"/>
          <p:nvPr/>
        </p:nvSpPr>
        <p:spPr>
          <a:xfrm>
            <a:off x="4598575" y="1929625"/>
            <a:ext cx="278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Легко </a:t>
            </a:r>
            <a:r>
              <a:rPr lang="ru">
                <a:solidFill>
                  <a:srgbClr val="FF00FF"/>
                </a:solidFill>
              </a:rPr>
              <a:t>восстанавливаемые</a:t>
            </a:r>
            <a:r>
              <a:rPr lang="ru">
                <a:solidFill>
                  <a:srgbClr val="FF00FF"/>
                </a:solidFill>
              </a:rPr>
              <a:t>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4691700" y="2303088"/>
            <a:ext cx="327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Легко перемещать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4627675" y="2688525"/>
            <a:ext cx="2722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Практически любую иллюстрацию, даже самую </a:t>
            </a:r>
            <a:endParaRPr>
              <a:solidFill>
                <a:srgbClr val="FF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редкую, можно найти в интернете 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1587075" y="3988675"/>
            <a:ext cx="5607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</a:rPr>
              <a:t>Интерактивные</a:t>
            </a:r>
            <a:r>
              <a:rPr lang="ru">
                <a:solidFill>
                  <a:srgbClr val="FF00FF"/>
                </a:solidFill>
              </a:rPr>
              <a:t> экскурсии, квесты, презентации  например  в лес, позволяют очутиться  в лесу не выходя  из садика</a:t>
            </a:r>
            <a:endParaRPr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7"/>
          <p:cNvSpPr txBox="1"/>
          <p:nvPr/>
        </p:nvSpPr>
        <p:spPr>
          <a:xfrm>
            <a:off x="1448175" y="415775"/>
            <a:ext cx="6000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900">
                <a:solidFill>
                  <a:srgbClr val="FF00FF"/>
                </a:solidFill>
              </a:rPr>
              <a:t>Google -диск </a:t>
            </a:r>
            <a:endParaRPr b="1" sz="2900">
              <a:solidFill>
                <a:srgbClr val="FF00FF"/>
              </a:solidFill>
            </a:endParaRPr>
          </a:p>
        </p:txBody>
      </p:sp>
      <p:sp>
        <p:nvSpPr>
          <p:cNvPr id="130" name="Google Shape;130;p17"/>
          <p:cNvSpPr txBox="1"/>
          <p:nvPr/>
        </p:nvSpPr>
        <p:spPr>
          <a:xfrm>
            <a:off x="439450" y="1418200"/>
            <a:ext cx="78501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500">
                <a:solidFill>
                  <a:srgbClr val="FF00FF"/>
                </a:solidFill>
                <a:highlight>
                  <a:srgbClr val="FBFBFB"/>
                </a:highlight>
              </a:rPr>
              <a:t>Google</a:t>
            </a:r>
            <a:r>
              <a:rPr lang="ru" sz="1500">
                <a:solidFill>
                  <a:srgbClr val="FF00FF"/>
                </a:solidFill>
                <a:highlight>
                  <a:srgbClr val="FBFBFB"/>
                </a:highlight>
              </a:rPr>
              <a:t> </a:t>
            </a:r>
            <a:r>
              <a:rPr b="1" lang="ru" sz="1500">
                <a:solidFill>
                  <a:srgbClr val="FF00FF"/>
                </a:solidFill>
                <a:highlight>
                  <a:srgbClr val="FBFBFB"/>
                </a:highlight>
              </a:rPr>
              <a:t>Диск</a:t>
            </a:r>
            <a:r>
              <a:rPr lang="ru" sz="1500">
                <a:solidFill>
                  <a:srgbClr val="FF00FF"/>
                </a:solidFill>
                <a:highlight>
                  <a:srgbClr val="FBFBFB"/>
                </a:highlight>
              </a:rPr>
              <a:t> — это сервис </a:t>
            </a:r>
            <a:r>
              <a:rPr b="1" lang="ru" sz="1500">
                <a:solidFill>
                  <a:srgbClr val="FF00FF"/>
                </a:solidFill>
                <a:highlight>
                  <a:srgbClr val="FBFBFB"/>
                </a:highlight>
              </a:rPr>
              <a:t>хранения</a:t>
            </a:r>
            <a:r>
              <a:rPr lang="ru" sz="1500">
                <a:solidFill>
                  <a:srgbClr val="FF00FF"/>
                </a:solidFill>
                <a:highlight>
                  <a:srgbClr val="FBFBFB"/>
                </a:highlight>
              </a:rPr>
              <a:t>, редактирования и синхронизации файлов, разработанный компанией </a:t>
            </a:r>
            <a:r>
              <a:rPr b="1" lang="ru" sz="1500">
                <a:solidFill>
                  <a:srgbClr val="FF00FF"/>
                </a:solidFill>
                <a:highlight>
                  <a:srgbClr val="FBFBFB"/>
                </a:highlight>
              </a:rPr>
              <a:t>Google</a:t>
            </a:r>
            <a:r>
              <a:rPr lang="ru" sz="1500">
                <a:solidFill>
                  <a:srgbClr val="FF00FF"/>
                </a:solidFill>
                <a:highlight>
                  <a:srgbClr val="FBFBFB"/>
                </a:highlight>
              </a:rPr>
              <a:t>.</a:t>
            </a:r>
            <a:endParaRPr sz="2300">
              <a:solidFill>
                <a:srgbClr val="FF00FF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Google Диск 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образует 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единое целое с 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Документами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Таблицами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и 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Презентациями</a:t>
            </a:r>
            <a:r>
              <a:rPr lang="ru" sz="1600">
                <a:solidFill>
                  <a:srgbClr val="FF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 Эти облачные продукты помогут вам эффективно взаимодействовать в режиме реального времени. Вы можете сразу создавать файлы и открывать к ним доступ. Для этого не потребуется переносить материалы из сервисов, с которыми вы работали.</a:t>
            </a:r>
            <a:endParaRPr sz="1800">
              <a:solidFill>
                <a:srgbClr val="FF00FF"/>
              </a:solidFill>
              <a:highlight>
                <a:schemeClr val="lt1"/>
              </a:highlight>
            </a:endParaRPr>
          </a:p>
        </p:txBody>
      </p:sp>
      <p:pic>
        <p:nvPicPr>
          <p:cNvPr id="131" name="Google Shape;131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50888" y="-39938"/>
            <a:ext cx="2443074" cy="137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flipH="1">
            <a:off x="6821650" y="2969375"/>
            <a:ext cx="2078025" cy="207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5375" y="-67375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8"/>
          <p:cNvSpPr txBox="1"/>
          <p:nvPr/>
        </p:nvSpPr>
        <p:spPr>
          <a:xfrm>
            <a:off x="1696100" y="287800"/>
            <a:ext cx="663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8"/>
          <p:cNvSpPr txBox="1"/>
          <p:nvPr/>
        </p:nvSpPr>
        <p:spPr>
          <a:xfrm>
            <a:off x="1381325" y="287800"/>
            <a:ext cx="54129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900">
                <a:solidFill>
                  <a:srgbClr val="FF00FF"/>
                </a:solidFill>
              </a:rPr>
              <a:t>Google - сайты </a:t>
            </a:r>
            <a:endParaRPr/>
          </a:p>
        </p:txBody>
      </p:sp>
      <p:pic>
        <p:nvPicPr>
          <p:cNvPr id="142" name="Google Shape;14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3425" y="0"/>
            <a:ext cx="2529550" cy="1264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7237800" y="3032175"/>
            <a:ext cx="1765175" cy="192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8"/>
          <p:cNvSpPr txBox="1"/>
          <p:nvPr/>
        </p:nvSpPr>
        <p:spPr>
          <a:xfrm>
            <a:off x="1156725" y="1358875"/>
            <a:ext cx="643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FF00FF"/>
                </a:solidFill>
              </a:rPr>
              <a:t>- Google формы (викторины,опросы,тесты, анкеты )</a:t>
            </a:r>
            <a:endParaRPr sz="500"/>
          </a:p>
        </p:txBody>
      </p:sp>
      <p:sp>
        <p:nvSpPr>
          <p:cNvPr id="145" name="Google Shape;145;p18"/>
          <p:cNvSpPr txBox="1"/>
          <p:nvPr/>
        </p:nvSpPr>
        <p:spPr>
          <a:xfrm>
            <a:off x="1168175" y="1812975"/>
            <a:ext cx="6636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FF00FF"/>
                </a:solidFill>
              </a:rPr>
              <a:t>- Google документы </a:t>
            </a:r>
            <a:endParaRPr sz="500"/>
          </a:p>
        </p:txBody>
      </p:sp>
      <p:sp>
        <p:nvSpPr>
          <p:cNvPr id="146" name="Google Shape;146;p18"/>
          <p:cNvSpPr txBox="1"/>
          <p:nvPr/>
        </p:nvSpPr>
        <p:spPr>
          <a:xfrm>
            <a:off x="1168175" y="2283975"/>
            <a:ext cx="6412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FF00FF"/>
                </a:solidFill>
              </a:rPr>
              <a:t>-</a:t>
            </a:r>
            <a:r>
              <a:rPr lang="ru" sz="2000">
                <a:solidFill>
                  <a:srgbClr val="FF00FF"/>
                </a:solidFill>
              </a:rPr>
              <a:t>Google презентации </a:t>
            </a:r>
            <a:endParaRPr sz="2000"/>
          </a:p>
        </p:txBody>
      </p:sp>
      <p:sp>
        <p:nvSpPr>
          <p:cNvPr id="147" name="Google Shape;147;p18"/>
          <p:cNvSpPr txBox="1"/>
          <p:nvPr/>
        </p:nvSpPr>
        <p:spPr>
          <a:xfrm>
            <a:off x="1100975" y="2675525"/>
            <a:ext cx="65472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FF00FF"/>
                </a:solidFill>
              </a:rPr>
              <a:t> -</a:t>
            </a:r>
            <a:r>
              <a:rPr lang="ru" sz="2000">
                <a:solidFill>
                  <a:srgbClr val="FF00FF"/>
                </a:solidFill>
              </a:rPr>
              <a:t>Google</a:t>
            </a:r>
            <a:r>
              <a:rPr b="1" lang="ru" sz="2900">
                <a:solidFill>
                  <a:srgbClr val="FF00FF"/>
                </a:solidFill>
              </a:rPr>
              <a:t> </a:t>
            </a:r>
            <a:r>
              <a:rPr lang="ru" sz="2000">
                <a:solidFill>
                  <a:srgbClr val="FF00FF"/>
                </a:solidFill>
              </a:rPr>
              <a:t>диск</a:t>
            </a:r>
            <a:r>
              <a:rPr b="1" lang="ru" sz="2000">
                <a:solidFill>
                  <a:srgbClr val="FF00FF"/>
                </a:solidFill>
              </a:rPr>
              <a:t> </a:t>
            </a:r>
            <a:r>
              <a:rPr lang="ru" sz="2000">
                <a:solidFill>
                  <a:srgbClr val="FF00FF"/>
                </a:solidFill>
              </a:rPr>
              <a:t>(видео, фото, музыка)</a:t>
            </a:r>
            <a:endParaRPr sz="200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9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9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7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7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7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2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8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8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9"/>
          <p:cNvSpPr txBox="1"/>
          <p:nvPr/>
        </p:nvSpPr>
        <p:spPr>
          <a:xfrm>
            <a:off x="1375700" y="248225"/>
            <a:ext cx="5913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800">
                <a:solidFill>
                  <a:srgbClr val="FF00FF"/>
                </a:solidFill>
              </a:rPr>
              <a:t>Google</a:t>
            </a:r>
            <a:r>
              <a:rPr b="1" lang="ru" sz="3800">
                <a:solidFill>
                  <a:srgbClr val="FF00FF"/>
                </a:solidFill>
              </a:rPr>
              <a:t> презентация </a:t>
            </a:r>
            <a:endParaRPr b="1" sz="3800">
              <a:solidFill>
                <a:srgbClr val="FF00FF"/>
              </a:solidFill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995850" y="1550250"/>
            <a:ext cx="5913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300">
                <a:solidFill>
                  <a:srgbClr val="FF00FF"/>
                </a:solidFill>
                <a:highlight>
                  <a:srgbClr val="FFFFFF"/>
                </a:highlight>
              </a:rPr>
              <a:t>Презентацией называется </a:t>
            </a:r>
            <a:r>
              <a:rPr b="1" i="1" lang="ru" sz="1300">
                <a:solidFill>
                  <a:srgbClr val="FF00FF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информационный документ</a:t>
            </a:r>
            <a:r>
              <a:rPr i="1" lang="ru" sz="1300">
                <a:solidFill>
                  <a:srgbClr val="FF00FF"/>
                </a:solidFill>
                <a:highlight>
                  <a:srgbClr val="FFFFFF"/>
                </a:highlight>
              </a:rPr>
              <a:t>, созданный на компьютере, планшете или телефоне (хотя это могут быть и визуальные материалы на бумажном носителе, но в наш век это редкость).</a:t>
            </a:r>
            <a:endParaRPr>
              <a:solidFill>
                <a:srgbClr val="FF00FF"/>
              </a:solidFill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6909450" y="3121000"/>
            <a:ext cx="2038925" cy="18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9"/>
          <p:cNvSpPr txBox="1"/>
          <p:nvPr/>
        </p:nvSpPr>
        <p:spPr>
          <a:xfrm>
            <a:off x="1057450" y="2646650"/>
            <a:ext cx="5913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FF00FF"/>
                </a:solidFill>
                <a:highlight>
                  <a:srgbClr val="FFFFFF"/>
                </a:highlight>
              </a:rPr>
              <a:t>Он состоит из определенного количества фрагментов – слайдов, которые последовательно воспроизводятся на экране во время выступления докладчика. Но есть и такие презентации, которые предназначены для рассылки и просматривания в онлайн-режиме.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59" name="Google Shape;159;p19"/>
          <p:cNvSpPr txBox="1"/>
          <p:nvPr/>
        </p:nvSpPr>
        <p:spPr>
          <a:xfrm>
            <a:off x="995850" y="3275000"/>
            <a:ext cx="627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60" name="Google Shape;160;p19"/>
          <p:cNvSpPr txBox="1"/>
          <p:nvPr/>
        </p:nvSpPr>
        <p:spPr>
          <a:xfrm>
            <a:off x="1076250" y="3675200"/>
            <a:ext cx="57528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FF00FF"/>
                </a:solidFill>
                <a:highlight>
                  <a:srgbClr val="FFFFFF"/>
                </a:highlight>
              </a:rPr>
              <a:t>При желании презентация может сопровождаться звуком, видеороликами, и даже движущейся анимацией. Все это воспринимается намного легче, чем сухой текст выступающего. Поэтому сегодня такой формат подачи информации очень популярен и считается стандартом для всякого рода </a:t>
            </a:r>
            <a:r>
              <a:rPr lang="ru" sz="1300">
                <a:solidFill>
                  <a:srgbClr val="FF00FF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семинаров (что это такое?)</a:t>
            </a:r>
            <a:r>
              <a:rPr lang="ru" sz="1300">
                <a:solidFill>
                  <a:srgbClr val="FF00FF"/>
                </a:solidFill>
                <a:highlight>
                  <a:srgbClr val="FFFFFF"/>
                </a:highlight>
              </a:rPr>
              <a:t> и лекций.</a:t>
            </a:r>
            <a:endParaRPr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7700" y="39950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909450" y="3121000"/>
            <a:ext cx="2038925" cy="18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0"/>
          <p:cNvSpPr txBox="1"/>
          <p:nvPr/>
        </p:nvSpPr>
        <p:spPr>
          <a:xfrm>
            <a:off x="1588000" y="848925"/>
            <a:ext cx="58926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FF00FF"/>
                </a:solidFill>
                <a:highlight>
                  <a:srgbClr val="FFFFFF"/>
                </a:highlight>
              </a:rPr>
              <a:t>Удобно то, что такой мультимедийный документ можно с легкостью сохранять, копировать, распространять и показывать практически на любом устройстве. Помимо этого, открыв к ней доступ, вы сможете совместно с коллегами создавать и редактировать презентацию в онлайн-режиме.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1588000" y="2317075"/>
            <a:ext cx="60723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FF00FF"/>
                </a:solidFill>
                <a:highlight>
                  <a:srgbClr val="FFFFFF"/>
                </a:highlight>
              </a:rPr>
              <a:t>К примеру, в нее можно внедрить видеофайлы, качественные изображения, движущиеся объекты. Есть и такие презентации, которые состоят только из видеороликов. Они больше напоминают фильм и создаются для трансляций в торговых или выставочных залах с большим потоком людей.</a:t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71" name="Google Shape;171;p20"/>
          <p:cNvSpPr txBox="1"/>
          <p:nvPr/>
        </p:nvSpPr>
        <p:spPr>
          <a:xfrm>
            <a:off x="1588000" y="3425650"/>
            <a:ext cx="57528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300">
                <a:solidFill>
                  <a:srgbClr val="FF00FF"/>
                </a:solidFill>
                <a:highlight>
                  <a:srgbClr val="FFFFFF"/>
                </a:highlight>
              </a:rPr>
              <a:t>Итак, презентация — это набор слайдов, содержащих полезную информацию в виде картинок, слов, фото и видео. Служит для того, чтобы донести до аудитории какую-то мысль, идею, побудить к действию.</a:t>
            </a:r>
            <a:endParaRPr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7700" y="3995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1"/>
          <p:cNvSpPr txBox="1"/>
          <p:nvPr/>
        </p:nvSpPr>
        <p:spPr>
          <a:xfrm>
            <a:off x="2003700" y="2396175"/>
            <a:ext cx="5949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solidFill>
                  <a:srgbClr val="FF00FF"/>
                </a:solidFill>
              </a:rPr>
              <a:t>Спасибо за внимание !!!!!</a:t>
            </a:r>
            <a:endParaRPr sz="330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