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2" r:id="rId17"/>
    <p:sldId id="275" r:id="rId18"/>
    <p:sldId id="276" r:id="rId19"/>
    <p:sldId id="277" r:id="rId20"/>
    <p:sldId id="279" r:id="rId21"/>
    <p:sldId id="280" r:id="rId22"/>
    <p:sldId id="281" r:id="rId23"/>
    <p:sldId id="282" r:id="rId24"/>
    <p:sldId id="283" r:id="rId25"/>
    <p:sldId id="284" r:id="rId26"/>
    <p:sldId id="278" r:id="rId27"/>
    <p:sldId id="285" r:id="rId28"/>
    <p:sldId id="271" r:id="rId29"/>
    <p:sldId id="27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>
        <p:scale>
          <a:sx n="83" d="100"/>
          <a:sy n="83" d="100"/>
        </p:scale>
        <p:origin x="-10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rkipedia.ru/content/angara" TargetMode="Externa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irkipedia.ru/content/usole_sibirskoe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6093296"/>
            <a:ext cx="7632848" cy="522312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err="1"/>
              <a:t>Спасо</a:t>
            </a:r>
            <a:r>
              <a:rPr lang="ru-RU" sz="2000" dirty="0"/>
              <a:t> – преображенский храм в г. Усолье – Сибирское</a:t>
            </a:r>
            <a:endParaRPr lang="ru-RU" sz="36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628800"/>
            <a:ext cx="6336704" cy="4224470"/>
          </a:xfrm>
          <a:prstGeom prst="rect">
            <a:avLst/>
          </a:prstGeom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755576" y="548680"/>
            <a:ext cx="7632848" cy="522312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«Уголки Усолья»</a:t>
            </a:r>
          </a:p>
        </p:txBody>
      </p:sp>
    </p:spTree>
    <p:extLst>
      <p:ext uri="{BB962C8B-B14F-4D97-AF65-F5344CB8AC3E}">
        <p14:creationId xmlns:p14="http://schemas.microsoft.com/office/powerpoint/2010/main" val="552272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3763" r="-179127"/>
          <a:stretch/>
        </p:blipFill>
        <p:spPr>
          <a:xfrm>
            <a:off x="4536841" y="260667"/>
            <a:ext cx="9753600" cy="6477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620688"/>
            <a:ext cx="3996881" cy="5616624"/>
          </a:xfrm>
        </p:spPr>
        <p:txBody>
          <a:bodyPr>
            <a:normAutofit/>
          </a:bodyPr>
          <a:lstStyle/>
          <a:p>
            <a:r>
              <a:rPr lang="ru-RU" sz="2800" dirty="0"/>
              <a:t>∙Восстановление храма было начато летом 1994 года и заняло более 20 лет.</a:t>
            </a:r>
          </a:p>
          <a:p>
            <a:r>
              <a:rPr lang="ru-RU" sz="2800" dirty="0"/>
              <a:t>∙И вот на 347-ой день рождения Усолья – Сибирского – для всех верующих свои двери открыл </a:t>
            </a:r>
            <a:r>
              <a:rPr lang="ru-RU" sz="2800" dirty="0" err="1"/>
              <a:t>Спасо</a:t>
            </a:r>
            <a:r>
              <a:rPr lang="ru-RU" sz="2800" dirty="0"/>
              <a:t> – Преображенский храм.</a:t>
            </a:r>
          </a:p>
        </p:txBody>
      </p:sp>
      <p:pic>
        <p:nvPicPr>
          <p:cNvPr id="6" name="Рисунок 5" descr="C:\Users\Пользователь\Desktop\img_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861048"/>
            <a:ext cx="4051984" cy="26877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7382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852936"/>
            <a:ext cx="5220474" cy="338437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620688"/>
            <a:ext cx="8136904" cy="2808312"/>
          </a:xfrm>
        </p:spPr>
        <p:txBody>
          <a:bodyPr>
            <a:normAutofit/>
          </a:bodyPr>
          <a:lstStyle/>
          <a:p>
            <a:r>
              <a:rPr lang="ru-RU" sz="2800" dirty="0"/>
              <a:t>∙</a:t>
            </a:r>
            <a:r>
              <a:rPr lang="ru-RU" sz="2800" dirty="0" err="1"/>
              <a:t>Спасо</a:t>
            </a:r>
            <a:r>
              <a:rPr lang="ru-RU" sz="2800" dirty="0"/>
              <a:t> – Преображенский храм Усолья – Сибирского переделывали 4 раза.</a:t>
            </a:r>
          </a:p>
          <a:p>
            <a:r>
              <a:rPr lang="ru-RU" sz="2800" dirty="0"/>
              <a:t>∙Прежде чем возвести церковь в том виде, в котором мы видим ее сейчас.</a:t>
            </a:r>
          </a:p>
        </p:txBody>
      </p:sp>
    </p:spTree>
    <p:extLst>
      <p:ext uri="{BB962C8B-B14F-4D97-AF65-F5344CB8AC3E}">
        <p14:creationId xmlns:p14="http://schemas.microsoft.com/office/powerpoint/2010/main" val="2099382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4824536" cy="3456384"/>
          </a:xfrm>
        </p:spPr>
      </p:pic>
      <p:pic>
        <p:nvPicPr>
          <p:cNvPr id="3" name="Рисунок 2" descr="https://img-fotki.yandex.ru/get/9797/212302481.48/0_16bd2b_97671a98_XXL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284984"/>
            <a:ext cx="4265573" cy="262359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4788024" y="6165304"/>
            <a:ext cx="3353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Спасская церковь в с. Усолье</a:t>
            </a:r>
          </a:p>
        </p:txBody>
      </p:sp>
    </p:spTree>
    <p:extLst>
      <p:ext uri="{BB962C8B-B14F-4D97-AF65-F5344CB8AC3E}">
        <p14:creationId xmlns:p14="http://schemas.microsoft.com/office/powerpoint/2010/main" val="392821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Есть в нашем городе и другие «знаменательные уголки»…</a:t>
            </a:r>
          </a:p>
        </p:txBody>
      </p:sp>
    </p:spTree>
    <p:extLst>
      <p:ext uri="{BB962C8B-B14F-4D97-AF65-F5344CB8AC3E}">
        <p14:creationId xmlns:p14="http://schemas.microsoft.com/office/powerpoint/2010/main" val="1676854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ds04.infourok.ru/uploads/ex/0d5c/00096fb3-81a674c3/img3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3888"/>
            <a:ext cx="4633382" cy="3475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.d-cd.net/6f440404k177-192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501008"/>
            <a:ext cx="4691970" cy="300470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img-fotki.yandex.ru/get/4420/20231148.22/0_f279e_a9f7d87_XXXL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7251"/>
            <a:ext cx="3810764" cy="28083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3552146"/>
            <a:ext cx="5076056" cy="1377488"/>
          </a:xfrm>
        </p:spPr>
        <p:txBody>
          <a:bodyPr/>
          <a:lstStyle/>
          <a:p>
            <a:pPr algn="l"/>
            <a:r>
              <a:rPr lang="ru-RU" sz="2800" dirty="0">
                <a:solidFill>
                  <a:srgbClr val="0070C0"/>
                </a:solidFill>
              </a:rPr>
              <a:t>Солеваренный завод</a:t>
            </a:r>
            <a:r>
              <a:rPr lang="ru-RU" sz="1600" dirty="0">
                <a:solidFill>
                  <a:srgbClr val="FF0000"/>
                </a:solidFill>
              </a:rPr>
              <a:t/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>
                <a:solidFill>
                  <a:srgbClr val="FF0000"/>
                </a:solidFill>
                <a:effectLst/>
              </a:rPr>
              <a:t>месторождению суждено было стать на долгие и долгие годы центром в Сибири по добыче высококачественной соли. Это месторождение располагалось внизу по течению реки </a:t>
            </a:r>
            <a:r>
              <a:rPr lang="ru-RU" sz="1600" u="sng" dirty="0">
                <a:solidFill>
                  <a:schemeClr val="accent1">
                    <a:lumMod val="75000"/>
                  </a:schemeClr>
                </a:solidFill>
                <a:effectLst/>
                <a:hlinkClick r:id="rId5"/>
              </a:rPr>
              <a:t>Ангары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effectLst/>
              </a:rPr>
              <a:t> </a:t>
            </a:r>
            <a:r>
              <a:rPr lang="ru-RU" sz="1600" dirty="0">
                <a:solidFill>
                  <a:srgbClr val="FF0000"/>
                </a:solidFill>
                <a:effectLst/>
              </a:rPr>
              <a:t>в районе нынешнего города Усолья. В 1664 г. на ангарских островах этой местности казаками-землепроходцами под предводительством Анисима </a:t>
            </a:r>
            <a:r>
              <a:rPr lang="ru-RU" sz="1600" dirty="0" err="1">
                <a:solidFill>
                  <a:srgbClr val="FF0000"/>
                </a:solidFill>
                <a:effectLst/>
              </a:rPr>
              <a:t>Михалёва</a:t>
            </a:r>
            <a:r>
              <a:rPr lang="ru-RU" sz="1600" dirty="0">
                <a:solidFill>
                  <a:srgbClr val="FF0000"/>
                </a:solidFill>
                <a:effectLst/>
              </a:rPr>
              <a:t> были обнаружены соляные ключи.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7420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509120"/>
            <a:ext cx="6883167" cy="1143000"/>
          </a:xfrm>
        </p:spPr>
        <p:txBody>
          <a:bodyPr/>
          <a:lstStyle/>
          <a:p>
            <a:r>
              <a:rPr lang="ru-RU" sz="1800" dirty="0">
                <a:effectLst/>
              </a:rPr>
              <a:t>В 1669 году братья </a:t>
            </a:r>
            <a:r>
              <a:rPr lang="ru-RU" sz="1800" dirty="0" err="1">
                <a:effectLst/>
              </a:rPr>
              <a:t>Михалёвы</a:t>
            </a:r>
            <a:r>
              <a:rPr lang="ru-RU" sz="1800" dirty="0">
                <a:effectLst/>
              </a:rPr>
              <a:t> узаконили владения и сразу с казаками возвели на Малом </a:t>
            </a:r>
            <a:r>
              <a:rPr lang="ru-RU" sz="1800" dirty="0" err="1">
                <a:effectLst/>
              </a:rPr>
              <a:t>Варничьем</a:t>
            </a:r>
            <a:r>
              <a:rPr lang="ru-RU" sz="1800" dirty="0">
                <a:effectLst/>
              </a:rPr>
              <a:t> острове «избу с клетями», амбар и соляную варницу. (В то время остров Варничный разделялся протокой под названием </a:t>
            </a:r>
            <a:r>
              <a:rPr lang="ru-RU" sz="1800" dirty="0" err="1">
                <a:effectLst/>
              </a:rPr>
              <a:t>Усолка</a:t>
            </a:r>
            <a:r>
              <a:rPr lang="ru-RU" sz="1800" dirty="0">
                <a:effectLst/>
              </a:rPr>
              <a:t> на Большой и Малый.) Это и есть основание будущего города </a:t>
            </a:r>
            <a:r>
              <a:rPr lang="ru-RU" sz="1800" u="sng" dirty="0">
                <a:effectLst/>
                <a:hlinkClick r:id="rId2"/>
              </a:rPr>
              <a:t>Усолья-Сибирского</a:t>
            </a:r>
            <a:r>
              <a:rPr lang="ru-RU" sz="1800" dirty="0">
                <a:effectLst/>
              </a:rPr>
              <a:t>.</a:t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548680"/>
            <a:ext cx="7128792" cy="3744416"/>
          </a:xfrm>
        </p:spPr>
        <p:txBody>
          <a:bodyPr>
            <a:noAutofit/>
          </a:bodyPr>
          <a:lstStyle/>
          <a:p>
            <a:r>
              <a:rPr lang="ru-RU" sz="1800" dirty="0"/>
              <a:t>Предприимчивый Анисим </a:t>
            </a:r>
            <a:r>
              <a:rPr lang="ru-RU" sz="1800" dirty="0" err="1"/>
              <a:t>Михалёв</a:t>
            </a:r>
            <a:r>
              <a:rPr lang="ru-RU" sz="1800" dirty="0"/>
              <a:t> выпарив на обыкновенных сковородках взятую с ключей воду, фактически начал производство соли.</a:t>
            </a:r>
          </a:p>
          <a:p>
            <a:r>
              <a:rPr lang="ru-RU" sz="1800" dirty="0"/>
              <a:t> Для расширения производства А. </a:t>
            </a:r>
            <a:r>
              <a:rPr lang="ru-RU" sz="1800" dirty="0" err="1"/>
              <a:t>Михалёв</a:t>
            </a:r>
            <a:r>
              <a:rPr lang="ru-RU" sz="1800" dirty="0"/>
              <a:t> заменяет сковородки специальными огромными металлическими противнями, называемыми </a:t>
            </a:r>
            <a:r>
              <a:rPr lang="ru-RU" sz="1800" b="1" dirty="0">
                <a:solidFill>
                  <a:srgbClr val="0070C0"/>
                </a:solidFill>
              </a:rPr>
              <a:t>чренами</a:t>
            </a:r>
            <a:r>
              <a:rPr lang="ru-RU" sz="1800" dirty="0"/>
              <a:t>. </a:t>
            </a:r>
          </a:p>
          <a:p>
            <a:r>
              <a:rPr lang="ru-RU" sz="1800" dirty="0"/>
              <a:t>Вскоре енисейский воевода </a:t>
            </a:r>
            <a:r>
              <a:rPr lang="ru-RU" sz="1800" dirty="0" err="1"/>
              <a:t>Белохвостов</a:t>
            </a:r>
            <a:r>
              <a:rPr lang="ru-RU" sz="1800" dirty="0"/>
              <a:t> выдал А. </a:t>
            </a:r>
            <a:r>
              <a:rPr lang="ru-RU" sz="1800" dirty="0" err="1"/>
              <a:t>Михалёву</a:t>
            </a:r>
            <a:r>
              <a:rPr lang="ru-RU" sz="1800" dirty="0"/>
              <a:t> грамоту, в которой подтверждалось его право на единоличную эксплуатацию открытых им соляных ключей.</a:t>
            </a:r>
          </a:p>
          <a:p>
            <a:r>
              <a:rPr lang="ru-RU" sz="1800" dirty="0"/>
              <a:t>По договору </a:t>
            </a:r>
            <a:r>
              <a:rPr lang="ru-RU" sz="1800" dirty="0" err="1"/>
              <a:t>Михалёв</a:t>
            </a:r>
            <a:r>
              <a:rPr lang="ru-RU" sz="1800" dirty="0"/>
              <a:t> обязан был в качестве платы отдавать в казну пятую часть прибыли от соли. Анисиму </a:t>
            </a:r>
            <a:r>
              <a:rPr lang="ru-RU" sz="1800" dirty="0" err="1"/>
              <a:t>Михалёву</a:t>
            </a:r>
            <a:r>
              <a:rPr lang="ru-RU" sz="1800" dirty="0"/>
              <a:t> в соляном деле помогал его старший брат Гавриил.</a:t>
            </a:r>
          </a:p>
        </p:txBody>
      </p:sp>
    </p:spTree>
    <p:extLst>
      <p:ext uri="{BB962C8B-B14F-4D97-AF65-F5344CB8AC3E}">
        <p14:creationId xmlns:p14="http://schemas.microsoft.com/office/powerpoint/2010/main" val="38821984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2780928"/>
            <a:ext cx="5074900" cy="2952328"/>
          </a:xfrm>
        </p:spPr>
        <p:txBody>
          <a:bodyPr/>
          <a:lstStyle/>
          <a:p>
            <a:pPr algn="l"/>
            <a:r>
              <a:rPr lang="ru-RU" sz="1600" dirty="0">
                <a:effectLst/>
              </a:rPr>
              <a:t>И на многие годы </a:t>
            </a:r>
            <a:r>
              <a:rPr lang="ru-RU" sz="1600" dirty="0" err="1">
                <a:effectLst/>
              </a:rPr>
              <a:t>Усольский</a:t>
            </a:r>
            <a:r>
              <a:rPr lang="ru-RU" sz="1600" dirty="0">
                <a:effectLst/>
              </a:rPr>
              <a:t> </a:t>
            </a:r>
            <a:r>
              <a:rPr lang="ru-RU" sz="1600" dirty="0" err="1">
                <a:effectLst/>
              </a:rPr>
              <a:t>сользавод</a:t>
            </a:r>
            <a:r>
              <a:rPr lang="ru-RU" sz="1600" dirty="0">
                <a:effectLst/>
              </a:rPr>
              <a:t> становится местом отбывания назначенного срока наказания «государственных преступников», среди которых были и декабристы, и польские повстанцы, и крестьянские бунтари, и революционеры различных партий, противники царского самодержавия. С 1870 г. постоянным поставщиком рабочей силы на </a:t>
            </a:r>
            <a:r>
              <a:rPr lang="ru-RU" sz="1600" dirty="0" err="1">
                <a:effectLst/>
              </a:rPr>
              <a:t>Усольские</a:t>
            </a:r>
            <a:r>
              <a:rPr lang="ru-RU" sz="1600" dirty="0">
                <a:effectLst/>
              </a:rPr>
              <a:t> варницы становится Александровская пересыльная тюрьма, или, как её называли, Централ.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712968" cy="266429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Упомянутая соляная варница на Малом Варничном острове в 1671 г. сгорела. После пожара </a:t>
            </a:r>
            <a:r>
              <a:rPr lang="ru-RU" dirty="0" err="1"/>
              <a:t>Михалёвы</a:t>
            </a:r>
            <a:r>
              <a:rPr lang="ru-RU" dirty="0"/>
              <a:t> избу и производство соли переносят на Сосновый (ныне Красный) остров. </a:t>
            </a:r>
          </a:p>
          <a:p>
            <a:r>
              <a:rPr lang="ru-RU" dirty="0"/>
              <a:t>В 1682 г. после смерти старшего брата Гавриила Анисим </a:t>
            </a:r>
            <a:r>
              <a:rPr lang="ru-RU" dirty="0" err="1"/>
              <a:t>Михалёв</a:t>
            </a:r>
            <a:r>
              <a:rPr lang="ru-RU" dirty="0"/>
              <a:t> продаёт всё соляное производство енисейскому купцу Ивану Ушакову. Затем приобретает всё производство и варит соль до 1704 г. иркутский житель Игнатий </a:t>
            </a:r>
            <a:r>
              <a:rPr lang="ru-RU" dirty="0" err="1"/>
              <a:t>Юринский</a:t>
            </a:r>
            <a:r>
              <a:rPr lang="ru-RU" dirty="0"/>
              <a:t>. </a:t>
            </a:r>
          </a:p>
          <a:p>
            <a:r>
              <a:rPr lang="ru-RU" dirty="0"/>
              <a:t>В 1706 г. казна возвращает себе </a:t>
            </a:r>
            <a:r>
              <a:rPr lang="ru-RU" dirty="0" err="1"/>
              <a:t>Усольский</a:t>
            </a:r>
            <a:r>
              <a:rPr lang="ru-RU" dirty="0"/>
              <a:t> соляной завод, заплатив за это 260 рублей. Через 22 года казна вновь передаёт соляные промыслы Вознесенскому монастырю. На заводе с 1765 г., когда </a:t>
            </a:r>
            <a:r>
              <a:rPr lang="ru-RU" dirty="0" err="1"/>
              <a:t>Усольские</a:t>
            </a:r>
            <a:r>
              <a:rPr lang="ru-RU" dirty="0"/>
              <a:t> соляные варницы поступили в казённое управление, стал применяться труд </a:t>
            </a:r>
            <a:r>
              <a:rPr lang="ru-RU" dirty="0" err="1"/>
              <a:t>ссыльнокаторжан</a:t>
            </a:r>
            <a:r>
              <a:rPr lang="ru-RU" dirty="0"/>
              <a:t>.</a:t>
            </a:r>
          </a:p>
        </p:txBody>
      </p:sp>
      <p:pic>
        <p:nvPicPr>
          <p:cNvPr id="1026" name="Picture 2" descr="https://www.etoretro.ru/data/media/615/13366387780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976" y="2780928"/>
            <a:ext cx="3960439" cy="333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6555" y="6309320"/>
            <a:ext cx="3501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Контора солеваренного завода</a:t>
            </a:r>
          </a:p>
        </p:txBody>
      </p:sp>
    </p:spTree>
    <p:extLst>
      <p:ext uri="{BB962C8B-B14F-4D97-AF65-F5344CB8AC3E}">
        <p14:creationId xmlns:p14="http://schemas.microsoft.com/office/powerpoint/2010/main" val="36773075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2382" y="241424"/>
            <a:ext cx="5529738" cy="412368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Каменное здание спичечной фабрики в с. Усолье</a:t>
            </a:r>
          </a:p>
          <a:p>
            <a:r>
              <a:rPr lang="ru-RU" dirty="0"/>
              <a:t>Спичечная фабрика "Солнце" была основана в 1888 году </a:t>
            </a:r>
            <a:r>
              <a:rPr lang="ru-RU" dirty="0" err="1"/>
              <a:t>упрвляющим</a:t>
            </a:r>
            <a:r>
              <a:rPr lang="ru-RU" dirty="0"/>
              <a:t> солеваренного завода П.С. </a:t>
            </a:r>
            <a:r>
              <a:rPr lang="ru-RU" dirty="0" err="1"/>
              <a:t>Паршаковым</a:t>
            </a:r>
            <a:r>
              <a:rPr lang="ru-RU" dirty="0"/>
              <a:t>. В деревянном здании </a:t>
            </a:r>
            <a:r>
              <a:rPr lang="ru-RU" dirty="0" err="1"/>
              <a:t>распологалось</a:t>
            </a:r>
            <a:r>
              <a:rPr lang="ru-RU" dirty="0"/>
              <a:t> пять отделений: машинное, наборное, макальное, набойное и лаборатория где составлялась зажигательная </a:t>
            </a:r>
            <a:r>
              <a:rPr lang="ru-RU" dirty="0" err="1"/>
              <a:t>смесь.На</a:t>
            </a:r>
            <a:r>
              <a:rPr lang="ru-RU" dirty="0"/>
              <a:t> фабрике работало 16 человек. Первый год было изготовлено всего 703 ящика спичек. В 1899 году фабрика переходит в единоличное владение Минского. В 1903 году на фабрике устанавливают немецкое </a:t>
            </a:r>
            <a:r>
              <a:rPr lang="ru-RU" dirty="0" err="1"/>
              <a:t>оборудование,выпуск</a:t>
            </a:r>
            <a:r>
              <a:rPr lang="ru-RU" dirty="0"/>
              <a:t> продукции увеличивается до 20000 ящиков в год, а количество рабочих до 200 </a:t>
            </a:r>
            <a:r>
              <a:rPr lang="ru-RU" dirty="0" err="1"/>
              <a:t>человек.После</a:t>
            </a:r>
            <a:r>
              <a:rPr lang="ru-RU" dirty="0"/>
              <a:t> русско-японской войны Минский продал фабрику А. </a:t>
            </a:r>
            <a:r>
              <a:rPr lang="ru-RU" dirty="0" err="1"/>
              <a:t>Ротову</a:t>
            </a:r>
            <a:r>
              <a:rPr lang="ru-RU" dirty="0"/>
              <a:t>. Новый владелец расширяет фабрику строит кирпичное здание (изображено на снимке).</a:t>
            </a:r>
          </a:p>
        </p:txBody>
      </p:sp>
      <p:pic>
        <p:nvPicPr>
          <p:cNvPr id="4" name="Рисунок 3" descr="https://img-fotki.yandex.ru/get/9061/212302481.48/0_16bd1c_db4d489b_XXL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5966" y="3919580"/>
            <a:ext cx="4532759" cy="317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img-fotki.yandex.ru/get/9760/212302481.48/0_16bd1e_60bc8079_XXL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82" y="3931030"/>
            <a:ext cx="3851919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img-fotki.yandex.ru/get/9826/212302481.48/0_16bd23_fd411427_XXL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76672"/>
            <a:ext cx="3690327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6012160" y="3081834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Цех спичечной фабрики</a:t>
            </a:r>
          </a:p>
        </p:txBody>
      </p:sp>
    </p:spTree>
    <p:extLst>
      <p:ext uri="{BB962C8B-B14F-4D97-AF65-F5344CB8AC3E}">
        <p14:creationId xmlns:p14="http://schemas.microsoft.com/office/powerpoint/2010/main" val="39051172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3284984" cy="347472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 descr="https://img-fotki.yandex.ru/get/9509/212302481.48/0_16bd1f_871613_XL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195593"/>
            <a:ext cx="3648075" cy="233299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62054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Лаборатория фабрики</a:t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 descr="https://img-fotki.yandex.ru/get/9760/212302481.48/0_16bd20_3be48b61_XXL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9655" y="332656"/>
            <a:ext cx="4238625" cy="289687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5252297" y="3244334"/>
            <a:ext cx="3533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Работницы спичечной фабрики</a:t>
            </a:r>
          </a:p>
        </p:txBody>
      </p:sp>
      <p:pic>
        <p:nvPicPr>
          <p:cNvPr id="8" name="Рисунок 7" descr="https://img-fotki.yandex.ru/get/9510/212302481.48/0_16bd21_ce976da9_XXL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4208984" cy="356711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28142" y="37890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Упаковка спичек на дому</a:t>
            </a:r>
            <a:br>
              <a:rPr lang="ru-RU" dirty="0"/>
            </a:br>
            <a:endParaRPr lang="ru-RU" dirty="0"/>
          </a:p>
        </p:txBody>
      </p:sp>
      <p:pic>
        <p:nvPicPr>
          <p:cNvPr id="10" name="Рисунок 9" descr="https://img-fotki.yandex.ru/get/6724/212302481.48/0_16bd22_bdc55f55_XXL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852936"/>
            <a:ext cx="5145088" cy="34702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5698436" y="6205418"/>
            <a:ext cx="2028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Упаковочный цех</a:t>
            </a:r>
          </a:p>
        </p:txBody>
      </p:sp>
    </p:spTree>
    <p:extLst>
      <p:ext uri="{BB962C8B-B14F-4D97-AF65-F5344CB8AC3E}">
        <p14:creationId xmlns:p14="http://schemas.microsoft.com/office/powerpoint/2010/main" val="3164826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196752"/>
            <a:ext cx="4338742" cy="2833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53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9577" y="2057400"/>
            <a:ext cx="4015047" cy="27432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692696"/>
            <a:ext cx="4068889" cy="5112568"/>
          </a:xfrm>
        </p:spPr>
        <p:txBody>
          <a:bodyPr>
            <a:normAutofit/>
          </a:bodyPr>
          <a:lstStyle/>
          <a:p>
            <a:r>
              <a:rPr lang="ru-RU" sz="2800" dirty="0"/>
              <a:t>∙</a:t>
            </a:r>
            <a:r>
              <a:rPr lang="ru-RU" sz="2800" dirty="0" err="1"/>
              <a:t>Спасо</a:t>
            </a:r>
            <a:r>
              <a:rPr lang="ru-RU" sz="2800" dirty="0"/>
              <a:t> – Преображенский храм города Усолье – Сибирское был основан в 1723 году.</a:t>
            </a:r>
          </a:p>
          <a:p>
            <a:r>
              <a:rPr lang="ru-RU" sz="2800" dirty="0"/>
              <a:t>∙После основания сам храм был переделан несколько раз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519703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 </a:t>
            </a:r>
          </a:p>
          <a:p>
            <a:r>
              <a:rPr lang="ru-RU" dirty="0"/>
              <a:t>В зданиях нынеш­него </a:t>
            </a:r>
            <a:r>
              <a:rPr lang="ru-RU" i="1" u="sng" dirty="0"/>
              <a:t>кафе и магазина "Букинист" (сейчас «Мясная лавка»)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https://fs.znanio.ru/8c0997/17/87/54194619a631a2dac2fac42bedeabc9a5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492896"/>
            <a:ext cx="6768752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30795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fs.znanio.ru/8c0997/e5/aa/11bec0be9049dcc945355410227a84279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7042" y="1484784"/>
            <a:ext cx="4229070" cy="32403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7016" y="332656"/>
            <a:ext cx="8856984" cy="1152128"/>
          </a:xfrm>
        </p:spPr>
        <p:txBody>
          <a:bodyPr>
            <a:normAutofit fontScale="92500"/>
          </a:bodyPr>
          <a:lstStyle/>
          <a:p>
            <a:r>
              <a:rPr lang="ru-RU" i="1" dirty="0"/>
              <a:t>(ул. Мира – ул. Малая Базарная) торговал купец Пономарев, занимав­шийся также и кожевенным производством.</a:t>
            </a:r>
            <a:endParaRPr lang="ru-RU" dirty="0"/>
          </a:p>
          <a:p>
            <a:pPr marL="45720" indent="0">
              <a:buNone/>
            </a:pPr>
            <a:r>
              <a:rPr lang="ru-RU" i="1" dirty="0"/>
              <a:t>Кожевенный завод Бочкова 1916г. Одноэтажное кирпичное здание.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https://fs.znanio.ru/8c0997/59/25/b0cdb05f50102c55755eeec6731776bb5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702" y="1772816"/>
            <a:ext cx="4248150" cy="23907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52777" y="426347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Многочисленные кожевенные заведения Усолья вырабатывали ежегодно до 100 тысяч штук кож </a:t>
            </a:r>
          </a:p>
        </p:txBody>
      </p:sp>
      <p:pic>
        <p:nvPicPr>
          <p:cNvPr id="7" name="Рисунок 6" descr="https://fs.znanio.ru/8c0997/69/46/51560c6b92603f1341a7e7d949c21ebd4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886299"/>
            <a:ext cx="2981325" cy="1676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345684" y="5375500"/>
            <a:ext cx="5333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Крупная усадьбы </a:t>
            </a:r>
            <a:r>
              <a:rPr lang="ru-RU" dirty="0" err="1"/>
              <a:t>Варваричева</a:t>
            </a:r>
            <a:r>
              <a:rPr lang="ru-RU" dirty="0"/>
              <a:t> и вместе со стоящим рядом двухэтажным домом, соединенным с магазином асимметричной аркой</a:t>
            </a:r>
          </a:p>
        </p:txBody>
      </p:sp>
    </p:spTree>
    <p:extLst>
      <p:ext uri="{BB962C8B-B14F-4D97-AF65-F5344CB8AC3E}">
        <p14:creationId xmlns:p14="http://schemas.microsoft.com/office/powerpoint/2010/main" val="26880887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/>
              <a:t>Целый квартал по улице Большой  Базарной (ул. Мира) и ул. Спасской (ул. Карла Маркса) занимают дома Иевлева, в советское время, вплоть до 60-х годов, в них располагались главное почтовое отделение и телеграф Усолья – Сибирского.</a:t>
            </a:r>
            <a:endParaRPr lang="ru-RU" dirty="0"/>
          </a:p>
          <a:p>
            <a:r>
              <a:rPr lang="ru-RU" b="1" i="1" dirty="0"/>
              <a:t>Почтовое отделение и телеграф г. Усолья – Сибирского (ул. Октябрьская).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https://fs.znanio.ru/8c0997/26/2f/4313a959061e7e6e612a8dcf065cb3a33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1136" y="4077072"/>
            <a:ext cx="6181725" cy="2390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55819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73416" cy="3474720"/>
          </a:xfrm>
        </p:spPr>
        <p:txBody>
          <a:bodyPr/>
          <a:lstStyle/>
          <a:p>
            <a:r>
              <a:rPr lang="ru-RU" dirty="0"/>
              <a:t>Вся торговля находилась в частных руках, а государственная торговля была только солью и водкой, на что государство имело монополию. Тор­говля производилась в конце прошлого века в здании, где в конце 20 века (1970 – 1980 годов) находится магазин </a:t>
            </a:r>
            <a:r>
              <a:rPr lang="ru-RU" dirty="0" err="1"/>
              <a:t>охотсоюза</a:t>
            </a:r>
            <a:r>
              <a:rPr lang="ru-RU" dirty="0"/>
              <a:t> на пересечении ул. Мира и ул. Горького</a:t>
            </a:r>
          </a:p>
        </p:txBody>
      </p:sp>
      <p:pic>
        <p:nvPicPr>
          <p:cNvPr id="4" name="Рисунок 3" descr="https://fs.znanio.ru/8c0997/cf/2d/687a736628ca4381e1754facabb6eb6df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212976"/>
            <a:ext cx="4680520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41303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8136904" cy="825272"/>
          </a:xfrm>
        </p:spPr>
        <p:txBody>
          <a:bodyPr/>
          <a:lstStyle/>
          <a:p>
            <a:r>
              <a:rPr lang="ru-RU" i="1" dirty="0"/>
              <a:t>Дачный дом в Усолье архитектора </a:t>
            </a:r>
            <a:r>
              <a:rPr lang="ru-RU" i="1" dirty="0" err="1"/>
              <a:t>Рассушина</a:t>
            </a:r>
            <a:r>
              <a:rPr lang="ru-RU" i="1" dirty="0"/>
              <a:t>. Когда -  то он утопал в цветущей черемухе и сирени.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https://fs.znanio.ru/8c0997/70/88/ab82abf059569ef158144dab0b9afe26d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3384376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fs.znanio.ru/8c0997/a5/6f/a34d8feddbbc19b281a03e7d13fb2bb4d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1421" y="1628800"/>
            <a:ext cx="3508971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fs.znanio.ru/8c0997/e1/05/5ac5331835438af63134176eec98beb7ca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27894"/>
            <a:ext cx="3152403" cy="2124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fs.znanio.ru/8c0997/d9/91/63801733868a8959fbca4bc553cb5409f0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005064"/>
            <a:ext cx="3240360" cy="21472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13773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98" y="2924944"/>
            <a:ext cx="8841085" cy="1143000"/>
          </a:xfrm>
        </p:spPr>
        <p:txBody>
          <a:bodyPr/>
          <a:lstStyle/>
          <a:p>
            <a:r>
              <a:rPr lang="ru-RU" sz="1800" dirty="0">
                <a:effectLst/>
              </a:rPr>
              <a:t>В Усолье до середины XIX  века не имело школы, хотя и было большим селом с населением до трех тысяч жителей. Как и во всей тогдашней России, жители Усолья, за редким исключением, были неграмотными.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     Свое решение открыть училище управляющий </a:t>
            </a:r>
            <a:r>
              <a:rPr lang="ru-RU" sz="1800" dirty="0" err="1">
                <a:effectLst/>
              </a:rPr>
              <a:t>сользаводом</a:t>
            </a:r>
            <a:r>
              <a:rPr lang="ru-RU" sz="1800" dirty="0">
                <a:effectLst/>
              </a:rPr>
              <a:t> объясняет полным отсутствием при заводе грамотных людей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88640"/>
            <a:ext cx="6400800" cy="969288"/>
          </a:xfrm>
        </p:spPr>
        <p:txBody>
          <a:bodyPr/>
          <a:lstStyle/>
          <a:p>
            <a:r>
              <a:rPr lang="ru-RU" i="1" dirty="0"/>
              <a:t>На этом месте находилось</a:t>
            </a:r>
            <a:r>
              <a:rPr lang="ru-RU" dirty="0"/>
              <a:t> </a:t>
            </a:r>
            <a:r>
              <a:rPr lang="ru-RU" i="1" dirty="0"/>
              <a:t>здание первой школы (ул. Ленина, ближе к курорту).</a:t>
            </a:r>
            <a:endParaRPr lang="ru-RU" dirty="0"/>
          </a:p>
        </p:txBody>
      </p:sp>
      <p:pic>
        <p:nvPicPr>
          <p:cNvPr id="4" name="Рисунок 3" descr="https://fs.znanio.ru/8c0997/5e/7e/894d428ec0c28b3dd3ffa22eb80f4537c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927769"/>
            <a:ext cx="2828925" cy="181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fs.znanio.ru/8c0997/00/92/565fc3de8b98f007a73eaa36a4bbf9592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2857500" cy="18573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45894" y="4549676"/>
            <a:ext cx="889810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Однако просуществовало оно недолго. В 1835 году дети ссыльнокаторжных рабочих были отчислены из него, а само училище закрыто.</a:t>
            </a:r>
            <a:endParaRPr lang="ru-RU" dirty="0"/>
          </a:p>
          <a:p>
            <a:r>
              <a:rPr lang="ru-RU" b="1" dirty="0"/>
              <a:t>     В 1852 году была открыта первая школа.</a:t>
            </a:r>
            <a:endParaRPr lang="ru-RU" dirty="0"/>
          </a:p>
          <a:p>
            <a:r>
              <a:rPr lang="ru-RU" b="1" dirty="0"/>
              <a:t>     В 1872 году в Усолье появилось приходское училище Министерства Народного Просвещения.</a:t>
            </a:r>
            <a:endParaRPr lang="ru-RU" dirty="0"/>
          </a:p>
          <a:p>
            <a:r>
              <a:rPr lang="ru-RU" b="1" dirty="0"/>
              <a:t>      В 1918 году открыто высшее начальное училище. С 1920 году оно стало называться школой второй ступени.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41469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260648"/>
            <a:ext cx="9036496" cy="3474720"/>
          </a:xfrm>
        </p:spPr>
        <p:txBody>
          <a:bodyPr/>
          <a:lstStyle/>
          <a:p>
            <a:r>
              <a:rPr lang="ru-RU" dirty="0"/>
              <a:t>Оркестр пожарной дружины </a:t>
            </a:r>
            <a:r>
              <a:rPr lang="ru-RU" dirty="0" err="1"/>
              <a:t>с.Усолье</a:t>
            </a:r>
            <a:r>
              <a:rPr lang="ru-RU" dirty="0"/>
              <a:t> снимок сделан в 1904 году.</a:t>
            </a:r>
          </a:p>
        </p:txBody>
      </p:sp>
      <p:pic>
        <p:nvPicPr>
          <p:cNvPr id="4" name="Рисунок 3" descr="https://img-fotki.yandex.ru/get/9092/212302481.48/0_16bd2f_8370e1d5_XXL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9942" y="836712"/>
            <a:ext cx="4713040" cy="343629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49806" y="6097984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Вольная пожарная дружина с. Усолье. Начало ХХ века.</a:t>
            </a:r>
          </a:p>
        </p:txBody>
      </p:sp>
      <p:pic>
        <p:nvPicPr>
          <p:cNvPr id="6" name="Рисунок 5" descr="https://img-fotki.yandex.ru/get/9811/212302481.48/0_16bd30_f5a7554d_XXL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806" y="2554858"/>
            <a:ext cx="4876800" cy="342676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69258" y="908720"/>
            <a:ext cx="43307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За базарной площадью (50 года 20 века - парк) в сторону р. Ангары располагалась пожарная часть (ныне на пересечении ул. Мира и ул. Депутатской).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58531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9716" y="260648"/>
            <a:ext cx="7220272" cy="648072"/>
          </a:xfrm>
        </p:spPr>
        <p:txBody>
          <a:bodyPr/>
          <a:lstStyle/>
          <a:p>
            <a:r>
              <a:rPr lang="ru-RU" i="1" dirty="0"/>
              <a:t>Кинотеатр «Родина». Построен в 1950 году.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https://fs.znanio.ru/8c0997/fe/04/1fc1d28bd2593ddf2d43594e056d7d580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3438525" cy="193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3321666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Бывшая музыкальная школа, сейчас станция юных натуралистов.</a:t>
            </a:r>
            <a:endParaRPr lang="ru-RU" dirty="0"/>
          </a:p>
        </p:txBody>
      </p:sp>
      <p:pic>
        <p:nvPicPr>
          <p:cNvPr id="6" name="Рисунок 5" descr="https://fs.znanio.ru/8c0997/1b/28/3dcb78283179ae393b12d80779fd205dc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7043" y="1412776"/>
            <a:ext cx="3036957" cy="174975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fs.znanio.ru/8c0997/c8/20/a731f40ef1e952797ef16e30ccc6b4ad9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967890"/>
            <a:ext cx="2255123" cy="1194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fs.znanio.ru/8c0997/bc/81/cc6c2d642a49b940682d4cad0c81d8be08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3294509" cy="21602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3821043" y="55158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/>
              <a:t>Бывший пивзавод, где выпускали детские напитки – газировку.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46853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25144"/>
            <a:ext cx="8352928" cy="1577112"/>
          </a:xfrm>
        </p:spPr>
        <p:txBody>
          <a:bodyPr/>
          <a:lstStyle/>
          <a:p>
            <a:r>
              <a:rPr lang="ru-RU" sz="2400" dirty="0">
                <a:effectLst/>
              </a:rPr>
              <a:t>На снимке начала ХХ века теплоход «Сибиряк», перевозивший людей по Ангаре, запечатлен у пристани села Усолья. Судно давно покоится на дне Байкала</a:t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pic>
        <p:nvPicPr>
          <p:cNvPr id="4" name="Объект 3" descr="http://baikal-info.ru/sites/default/files/styles/galleryformatter_slide/public/5-4_145.jpg?itok=gd6gCuEy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370" y="731838"/>
            <a:ext cx="5560059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42885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73416" cy="543378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  </a:t>
            </a:r>
            <a:r>
              <a:rPr lang="ru-RU" dirty="0"/>
              <a:t> </a:t>
            </a:r>
            <a:r>
              <a:rPr lang="ru-RU" b="1" dirty="0"/>
              <a:t>Время берёт своё. И совсем не оправданно бездушное отношение к старине. </a:t>
            </a:r>
            <a:r>
              <a:rPr lang="ru-RU" dirty="0"/>
              <a:t> </a:t>
            </a:r>
            <a:r>
              <a:rPr lang="ru-RU" b="1" dirty="0"/>
              <a:t>Сносятся дома и, к великому сожалению, те, что отражают более чем трехвековую историю города, как, например, двухэтажный дом, находившийся на углу улиц</a:t>
            </a:r>
            <a:r>
              <a:rPr lang="ru-RU" dirty="0"/>
              <a:t> </a:t>
            </a:r>
            <a:r>
              <a:rPr lang="ru-RU" b="1" dirty="0"/>
              <a:t> Карла Маркса и Октябрьской.</a:t>
            </a:r>
            <a:endParaRPr lang="ru-RU" dirty="0"/>
          </a:p>
          <a:p>
            <a:r>
              <a:rPr lang="ru-RU" b="1" dirty="0"/>
              <a:t>  </a:t>
            </a:r>
            <a:r>
              <a:rPr lang="ru-RU" dirty="0"/>
              <a:t> </a:t>
            </a:r>
            <a:r>
              <a:rPr lang="ru-RU" b="1" dirty="0"/>
              <a:t>До сих пор у жителей, особенно старой части города, нет уверенности в том, что что-то будет сохранено, хотя и создана заповедная зона, в которую включена территория центра старого города. А ведь именно здесь, на его площади, происходили все важнейшие события в Усолье. Следует сохранить улицы: Карла Маркса, Мира, Советскую, М. Горького, Советской Армии, а так же территорию курорта.</a:t>
            </a:r>
            <a:endParaRPr lang="ru-RU" dirty="0"/>
          </a:p>
          <a:p>
            <a:pPr marL="45720" indent="0">
              <a:buNone/>
            </a:pPr>
            <a:r>
              <a:rPr lang="ru-RU" b="1" dirty="0"/>
              <a:t> </a:t>
            </a:r>
          </a:p>
          <a:p>
            <a:r>
              <a:rPr lang="ru-RU" dirty="0"/>
              <a:t> </a:t>
            </a:r>
            <a:r>
              <a:rPr lang="ru-RU" b="1" dirty="0">
                <a:solidFill>
                  <a:srgbClr val="0070C0"/>
                </a:solidFill>
              </a:rPr>
              <a:t>Историю города, его памятники надо сохранить</a:t>
            </a:r>
            <a:r>
              <a:rPr lang="ru-RU" b="1" dirty="0"/>
              <a:t> не только для ныне живущих, но и для следующих поколений.</a:t>
            </a:r>
          </a:p>
          <a:p>
            <a:r>
              <a:rPr lang="ru-RU" b="1" dirty="0"/>
              <a:t>. </a:t>
            </a:r>
            <a:r>
              <a:rPr lang="ru-RU" b="1" dirty="0">
                <a:solidFill>
                  <a:srgbClr val="0070C0"/>
                </a:solidFill>
              </a:rPr>
              <a:t>Сохранить с целью изучения истории родного края</a:t>
            </a:r>
            <a:r>
              <a:rPr lang="ru-RU" b="1" dirty="0"/>
              <a:t>, для ознакомления с талантами мастеров деревянного зодчества. Это первейшая наша обязанность.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8822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4225" y="1584049"/>
            <a:ext cx="4016375" cy="31898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764704"/>
            <a:ext cx="3924873" cy="4872616"/>
          </a:xfrm>
        </p:spPr>
        <p:txBody>
          <a:bodyPr>
            <a:normAutofit/>
          </a:bodyPr>
          <a:lstStyle/>
          <a:p>
            <a:r>
              <a:rPr lang="ru-RU" sz="2800" dirty="0"/>
              <a:t>∙28 июня 1840 года была сильная гроза, церковь загорелась, а так как она была деревянной, то полностью сгорела.</a:t>
            </a:r>
          </a:p>
          <a:p>
            <a:r>
              <a:rPr lang="ru-RU" sz="2800" dirty="0"/>
              <a:t>∙Под нужды церкви срочно переоборудовали заводскую пекарню.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215FC7B-44A9-1840-A6D5-65979C35E058}"/>
              </a:ext>
            </a:extLst>
          </p:cNvPr>
          <p:cNvSpPr txBox="1"/>
          <p:nvPr/>
        </p:nvSpPr>
        <p:spPr>
          <a:xfrm>
            <a:off x="3657600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8FB60C2-7F68-0345-80BC-70579D2E9247}"/>
              </a:ext>
            </a:extLst>
          </p:cNvPr>
          <p:cNvSpPr txBox="1"/>
          <p:nvPr/>
        </p:nvSpPr>
        <p:spPr>
          <a:xfrm>
            <a:off x="3657600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416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4225" y="1402860"/>
            <a:ext cx="4016375" cy="355221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692696"/>
            <a:ext cx="3924873" cy="4896544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∙В этом же году начали собирать деньги на строительство каменной церкви.</a:t>
            </a:r>
          </a:p>
          <a:p>
            <a:r>
              <a:rPr lang="ru-RU" sz="2800" dirty="0"/>
              <a:t>∙Но так как деньги собирались очень долго, администрация города построила еще одну деревянную церковь.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20448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620688"/>
            <a:ext cx="4140897" cy="5616624"/>
          </a:xfrm>
        </p:spPr>
        <p:txBody>
          <a:bodyPr>
            <a:normAutofit/>
          </a:bodyPr>
          <a:lstStyle/>
          <a:p>
            <a:r>
              <a:rPr lang="ru-RU" sz="2800" dirty="0"/>
              <a:t>∙Вторая деревянная церковь выглядела как одноэтажное здание с отдельной колокольней вместо ворот.</a:t>
            </a:r>
          </a:p>
          <a:p>
            <a:r>
              <a:rPr lang="ru-RU" sz="2800" dirty="0"/>
              <a:t>∙Но из-за халатного отношения строителей через 2 года здание было в аварийном состоянии, а через 5 лет его разобрали по бревнышку.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6811" y="692696"/>
            <a:ext cx="3525589" cy="3118150"/>
          </a:xfrm>
        </p:spPr>
      </p:pic>
    </p:spTree>
    <p:extLst>
      <p:ext uri="{BB962C8B-B14F-4D97-AF65-F5344CB8AC3E}">
        <p14:creationId xmlns:p14="http://schemas.microsoft.com/office/powerpoint/2010/main" val="1478105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764704"/>
            <a:ext cx="4068889" cy="3600400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/>
              <a:t>∙Строительство нового храма началось в 1878 году.</a:t>
            </a:r>
          </a:p>
          <a:p>
            <a:r>
              <a:rPr lang="ru-RU" sz="2800" dirty="0"/>
              <a:t>∙Строился он на средства </a:t>
            </a:r>
            <a:r>
              <a:rPr lang="ru-RU" sz="2800" dirty="0" err="1"/>
              <a:t>солевареного</a:t>
            </a:r>
            <a:r>
              <a:rPr lang="ru-RU" sz="2800" dirty="0"/>
              <a:t> завода и пожертвования жителей Усолья.</a:t>
            </a:r>
          </a:p>
          <a:p>
            <a:r>
              <a:rPr lang="ru-RU" sz="2800" dirty="0"/>
              <a:t>∙И уже в следующем 1879 году возвели кирпичную церковь и осветили ее.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620688"/>
            <a:ext cx="4374182" cy="3024336"/>
          </a:xfrm>
        </p:spPr>
      </p:pic>
      <p:pic>
        <p:nvPicPr>
          <p:cNvPr id="5" name="Рисунок 4" descr="https://storage.berforum.ru/berforum/uploads/monthly_04_2010/post-30899-127096687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293095"/>
            <a:ext cx="3167380" cy="22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sphram38.cerkov.ru/files/2018/03/003-1-1024x65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933056"/>
            <a:ext cx="4384040" cy="2800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0107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064" y="731838"/>
            <a:ext cx="3670696" cy="48942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8265" y="548680"/>
            <a:ext cx="3996881" cy="3600400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∙1 мая 1896 года при огромном стечении народа около Спасской церкви был освящен самый большой колокол.</a:t>
            </a:r>
          </a:p>
          <a:p>
            <a:r>
              <a:rPr lang="ru-RU" sz="2800" dirty="0"/>
              <a:t>∙Вес его составлял 204 пуда (3264 кг.)</a:t>
            </a:r>
          </a:p>
        </p:txBody>
      </p:sp>
      <p:pic>
        <p:nvPicPr>
          <p:cNvPr id="6" name="Рисунок 5" descr="https://pastvu.com/_p/a/d/f/l/dfly8s60jco42425q4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221088"/>
            <a:ext cx="4176464" cy="24197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6969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0010" y="731838"/>
            <a:ext cx="3364805" cy="48942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404664"/>
            <a:ext cx="4140897" cy="5976664"/>
          </a:xfrm>
        </p:spPr>
        <p:txBody>
          <a:bodyPr>
            <a:normAutofit fontScale="92500"/>
          </a:bodyPr>
          <a:lstStyle/>
          <a:p>
            <a:r>
              <a:rPr lang="ru-RU" sz="2800" dirty="0"/>
              <a:t>∙В советское время православная церковь была в запрете, поэтому делалось все, чтобы уничтожить православие.</a:t>
            </a:r>
          </a:p>
          <a:p>
            <a:r>
              <a:rPr lang="ru-RU" sz="2800" dirty="0"/>
              <a:t>∙И тогда специально созданная техническая комиссия приказала или убирать церковь до первого этажа, а так же убрать все колокола. Или прекратить богослужение в церкви.</a:t>
            </a:r>
          </a:p>
        </p:txBody>
      </p:sp>
    </p:spTree>
    <p:extLst>
      <p:ext uri="{BB962C8B-B14F-4D97-AF65-F5344CB8AC3E}">
        <p14:creationId xmlns:p14="http://schemas.microsoft.com/office/powerpoint/2010/main" val="3236365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196752"/>
            <a:ext cx="4099247" cy="409924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476672"/>
            <a:ext cx="4068889" cy="5688632"/>
          </a:xfrm>
        </p:spPr>
        <p:txBody>
          <a:bodyPr>
            <a:normAutofit/>
          </a:bodyPr>
          <a:lstStyle/>
          <a:p>
            <a:r>
              <a:rPr lang="ru-RU" sz="2800" dirty="0"/>
              <a:t>∙Летом 1935 года Спасскую церковь разрушили до основания динамитом.</a:t>
            </a:r>
          </a:p>
          <a:p>
            <a:r>
              <a:rPr lang="ru-RU" sz="2800" dirty="0"/>
              <a:t>∙Летом 1944 года прошла первая церковная служба в здании бывшей просвирни Спасской церкви.</a:t>
            </a:r>
          </a:p>
        </p:txBody>
      </p:sp>
    </p:spTree>
    <p:extLst>
      <p:ext uri="{BB962C8B-B14F-4D97-AF65-F5344CB8AC3E}">
        <p14:creationId xmlns:p14="http://schemas.microsoft.com/office/powerpoint/2010/main" val="34446921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302</TotalTime>
  <Words>1054</Words>
  <Application>Microsoft Office PowerPoint</Application>
  <PresentationFormat>Экран (4:3)</PresentationFormat>
  <Paragraphs>71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Воздушный поток</vt:lpstr>
      <vt:lpstr>Спасо – преображенский храм в г. Усолье – Сибирское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Солеваренный завод  месторождению суждено было стать на долгие и долгие годы центром в Сибири по добыче высококачественной соли. Это месторождение располагалось внизу по течению реки Ангары в районе нынешнего города Усолья. В 1664 г. на ангарских островах этой местности казаками-землепроходцами под предводительством Анисима Михалёва были обнаружены соляные ключи.</vt:lpstr>
      <vt:lpstr>В 1669 году братья Михалёвы узаконили владения и сразу с казаками возвели на Малом Варничьем острове «избу с клетями», амбар и соляную варницу. (В то время остров Варничный разделялся протокой под названием Усолка на Большой и Малый.) Это и есть основание будущего города Усолья-Сибирского. </vt:lpstr>
      <vt:lpstr>И на многие годы Усольский сользавод становится местом отбывания назначенного срока наказания «государственных преступников», среди которых были и декабристы, и польские повстанцы, и крестьянские бунтари, и революционеры различных партий, противники царского самодержавия. С 1870 г. постоянным поставщиком рабочей силы на Усольские варницы становится Александровская пересыльная тюрьма, или, как её называли, Централ.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Усолье до середины XIX  века не имело школы, хотя и было большим селом с населением до трех тысяч жителей. Как и во всей тогдашней России, жители Усолья, за редким исключением, были неграмотными.      Свое решение открыть училище управляющий сользаводом объясняет полным отсутствием при заводе грамотных людей</vt:lpstr>
      <vt:lpstr>Презентация PowerPoint</vt:lpstr>
      <vt:lpstr>Презентация PowerPoint</vt:lpstr>
      <vt:lpstr>На снимке начала ХХ века теплоход «Сибиряк», перевозивший людей по Ангаре, запечатлен у пристани села Усолья. Судно давно покоится на дне Байкала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_d.r.e.a.m_777</dc:creator>
  <cp:lastModifiedBy>Lenovo</cp:lastModifiedBy>
  <cp:revision>29</cp:revision>
  <dcterms:created xsi:type="dcterms:W3CDTF">2022-04-05T00:17:55Z</dcterms:created>
  <dcterms:modified xsi:type="dcterms:W3CDTF">2022-04-20T04:09:54Z</dcterms:modified>
</cp:coreProperties>
</file>