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9" r:id="rId4"/>
    <p:sldId id="270" r:id="rId5"/>
    <p:sldId id="271" r:id="rId6"/>
    <p:sldId id="273" r:id="rId7"/>
    <p:sldId id="274" r:id="rId8"/>
    <p:sldId id="275" r:id="rId9"/>
    <p:sldId id="276" r:id="rId10"/>
    <p:sldId id="261" r:id="rId11"/>
    <p:sldId id="277" r:id="rId12"/>
    <p:sldId id="278" r:id="rId13"/>
    <p:sldId id="279" r:id="rId14"/>
    <p:sldId id="280" r:id="rId15"/>
    <p:sldId id="281" r:id="rId16"/>
    <p:sldId id="282" r:id="rId17"/>
    <p:sldId id="283" r:id="rId18"/>
    <p:sldId id="28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33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F2909D8C-FD1D-4707-84BF-757E531C2C23}"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F2909D8C-FD1D-4707-84BF-757E531C2C2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D1A6FBD-8692-47AC-968B-6E57D368114F}" type="datetimeFigureOut">
              <a:rPr lang="ru-RU" smtClean="0"/>
              <a:pPr/>
              <a:t>21.04.2022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909D8C-FD1D-4707-84BF-757E531C2C2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1A6FBD-8692-47AC-968B-6E57D368114F}" type="datetimeFigureOut">
              <a:rPr lang="ru-RU" smtClean="0"/>
              <a:pPr/>
              <a:t>21.04.2022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2909D8C-FD1D-4707-84BF-757E531C2C2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101\Рабочий стол\фон 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422030" y="908720"/>
            <a:ext cx="8229600" cy="1728192"/>
          </a:xfrm>
        </p:spPr>
        <p:txBody>
          <a:bodyPr>
            <a:normAutofit/>
          </a:bodyPr>
          <a:lstStyle/>
          <a:p>
            <a:r>
              <a:rPr lang="ru-RU" dirty="0" smtClean="0">
                <a:solidFill>
                  <a:schemeClr val="tx1"/>
                </a:solidFill>
              </a:rPr>
              <a:t>Урок – игра </a:t>
            </a:r>
            <a:br>
              <a:rPr lang="ru-RU" dirty="0" smtClean="0">
                <a:solidFill>
                  <a:schemeClr val="tx1"/>
                </a:solidFill>
              </a:rPr>
            </a:br>
            <a:r>
              <a:rPr lang="ru-RU" dirty="0" smtClean="0">
                <a:solidFill>
                  <a:schemeClr val="tx1"/>
                </a:solidFill>
              </a:rPr>
              <a:t>«последний герой»</a:t>
            </a:r>
            <a:endParaRPr lang="ru-RU" dirty="0">
              <a:solidFill>
                <a:schemeClr val="tx1"/>
              </a:solidFill>
            </a:endParaRPr>
          </a:p>
        </p:txBody>
      </p:sp>
      <p:sp>
        <p:nvSpPr>
          <p:cNvPr id="3" name="Подзаголовок 2"/>
          <p:cNvSpPr>
            <a:spLocks noGrp="1"/>
          </p:cNvSpPr>
          <p:nvPr>
            <p:ph type="subTitle" idx="1"/>
          </p:nvPr>
        </p:nvSpPr>
        <p:spPr>
          <a:xfrm>
            <a:off x="1691680" y="2780928"/>
            <a:ext cx="6912768" cy="3312368"/>
          </a:xfrm>
        </p:spPr>
        <p:txBody>
          <a:bodyPr>
            <a:normAutofit fontScale="70000" lnSpcReduction="20000"/>
          </a:bodyPr>
          <a:lstStyle/>
          <a:p>
            <a:pPr algn="l"/>
            <a:r>
              <a:rPr lang="ru-RU" dirty="0" smtClean="0"/>
              <a:t>                          </a:t>
            </a:r>
            <a:r>
              <a:rPr lang="ru-RU" b="1" dirty="0" smtClean="0"/>
              <a:t>Предмет: технология (девочки)</a:t>
            </a:r>
          </a:p>
          <a:p>
            <a:pPr algn="l"/>
            <a:r>
              <a:rPr lang="ru-RU" b="1" dirty="0" smtClean="0"/>
              <a:t>                          Класс</a:t>
            </a:r>
            <a:r>
              <a:rPr lang="ru-RU" b="1" smtClean="0"/>
              <a:t>: </a:t>
            </a:r>
            <a:r>
              <a:rPr lang="ru-RU" b="1" smtClean="0"/>
              <a:t>5-6 </a:t>
            </a:r>
            <a:r>
              <a:rPr lang="ru-RU" b="1" dirty="0" smtClean="0"/>
              <a:t>класс</a:t>
            </a:r>
          </a:p>
          <a:p>
            <a:pPr algn="l"/>
            <a:r>
              <a:rPr lang="ru-RU" b="1" dirty="0" smtClean="0"/>
              <a:t>                          Разработал: учитель обслуживающего   </a:t>
            </a:r>
          </a:p>
          <a:p>
            <a:pPr algn="l"/>
            <a:r>
              <a:rPr lang="ru-RU" b="1" dirty="0" smtClean="0"/>
              <a:t>                                                 труда</a:t>
            </a:r>
          </a:p>
          <a:p>
            <a:pPr algn="l"/>
            <a:r>
              <a:rPr lang="ru-RU" b="1" dirty="0" smtClean="0"/>
              <a:t>                          Кучерук Марина Владимировна</a:t>
            </a:r>
          </a:p>
          <a:p>
            <a:pPr algn="l"/>
            <a:r>
              <a:rPr lang="ru-RU" b="1" dirty="0" smtClean="0"/>
              <a:t>                          Квалификационная категория:  </a:t>
            </a:r>
          </a:p>
          <a:p>
            <a:pPr algn="l"/>
            <a:r>
              <a:rPr lang="ru-RU" b="1" dirty="0" smtClean="0"/>
              <a:t>                               высшая </a:t>
            </a:r>
          </a:p>
          <a:p>
            <a:pPr algn="l"/>
            <a:r>
              <a:rPr lang="ru-RU" b="1" dirty="0" smtClean="0"/>
              <a:t>                  </a:t>
            </a:r>
          </a:p>
          <a:p>
            <a:pPr algn="l"/>
            <a:r>
              <a:rPr lang="ru-RU" b="1" dirty="0" smtClean="0"/>
              <a:t>              </a:t>
            </a:r>
            <a:r>
              <a:rPr lang="ru-RU" b="1" dirty="0" smtClean="0">
                <a:solidFill>
                  <a:schemeClr val="bg1"/>
                </a:solidFill>
              </a:rPr>
              <a:t>г. Тюмень</a:t>
            </a:r>
          </a:p>
          <a:p>
            <a:pPr algn="l"/>
            <a:r>
              <a:rPr lang="ru-RU" b="1" dirty="0" smtClean="0">
                <a:solidFill>
                  <a:schemeClr val="bg1"/>
                </a:solidFill>
              </a:rPr>
              <a:t>                     2022</a:t>
            </a:r>
          </a:p>
          <a:p>
            <a:pPr algn="l"/>
            <a:endParaRPr lang="ru-RU" dirty="0" smtClean="0"/>
          </a:p>
          <a:p>
            <a:pPr algn="l"/>
            <a:endParaRPr lang="ru-RU" dirty="0" smtClean="0"/>
          </a:p>
          <a:p>
            <a:pPr algn="l"/>
            <a:endParaRPr lang="ru-RU" dirty="0" smtClean="0"/>
          </a:p>
          <a:p>
            <a:pPr algn="l"/>
            <a:endParaRPr lang="ru-RU" dirty="0" smtClean="0"/>
          </a:p>
          <a:p>
            <a:pPr algn="l"/>
            <a:endParaRPr lang="ru-RU" dirty="0" smtClean="0"/>
          </a:p>
          <a:p>
            <a:pPr algn="l"/>
            <a:endParaRPr lang="ru-RU" dirty="0" smtClean="0"/>
          </a:p>
          <a:p>
            <a:pPr algn="l"/>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476672"/>
            <a:ext cx="8229600" cy="792088"/>
          </a:xfrm>
        </p:spPr>
        <p:txBody>
          <a:bodyPr>
            <a:normAutofit fontScale="90000"/>
          </a:bodyPr>
          <a:lstStyle/>
          <a:p>
            <a:r>
              <a:rPr lang="ru-RU" sz="4400" i="1" dirty="0" smtClean="0"/>
              <a:t/>
            </a:r>
            <a:br>
              <a:rPr lang="ru-RU" sz="4400" i="1" dirty="0" smtClean="0"/>
            </a:br>
            <a:r>
              <a:rPr lang="ru-RU" sz="4000" i="1" dirty="0" smtClean="0">
                <a:solidFill>
                  <a:srgbClr val="008000"/>
                </a:solidFill>
              </a:rPr>
              <a:t>Игра с болельщиками</a:t>
            </a:r>
            <a:r>
              <a:rPr lang="ru-RU" sz="4000" dirty="0" smtClean="0">
                <a:solidFill>
                  <a:srgbClr val="008000"/>
                </a:solidFill>
              </a:rPr>
              <a:t/>
            </a:r>
            <a:br>
              <a:rPr lang="ru-RU" sz="4000" dirty="0" smtClean="0">
                <a:solidFill>
                  <a:srgbClr val="008000"/>
                </a:solidFill>
              </a:rPr>
            </a:br>
            <a:r>
              <a:rPr lang="ru-RU" sz="4400" dirty="0" smtClean="0">
                <a:solidFill>
                  <a:srgbClr val="008000"/>
                </a:solidFill>
              </a:rPr>
              <a:t>«ОН - ОНА»</a:t>
            </a:r>
            <a:r>
              <a:rPr lang="ru-RU" sz="4400" dirty="0" smtClean="0"/>
              <a:t/>
            </a:r>
            <a:br>
              <a:rPr lang="ru-RU" sz="4400" dirty="0" smtClean="0"/>
            </a:br>
            <a:r>
              <a:rPr lang="ru-RU" dirty="0" smtClean="0"/>
              <a:t/>
            </a:r>
            <a:br>
              <a:rPr lang="ru-RU" dirty="0" smtClean="0"/>
            </a:br>
            <a:endParaRPr lang="ru-RU" dirty="0"/>
          </a:p>
        </p:txBody>
      </p:sp>
      <p:sp>
        <p:nvSpPr>
          <p:cNvPr id="3" name="Содержимое 2"/>
          <p:cNvSpPr>
            <a:spLocks noGrp="1"/>
          </p:cNvSpPr>
          <p:nvPr>
            <p:ph idx="1"/>
          </p:nvPr>
        </p:nvSpPr>
        <p:spPr>
          <a:xfrm>
            <a:off x="395536" y="1268760"/>
            <a:ext cx="8291264" cy="5184576"/>
          </a:xfrm>
        </p:spPr>
        <p:txBody>
          <a:bodyPr>
            <a:noAutofit/>
          </a:bodyPr>
          <a:lstStyle/>
          <a:p>
            <a:pPr>
              <a:buNone/>
            </a:pPr>
            <a:r>
              <a:rPr lang="ru-RU" sz="1600" dirty="0" smtClean="0">
                <a:solidFill>
                  <a:schemeClr val="bg1"/>
                </a:solidFill>
              </a:rPr>
              <a:t>Он слон - она …</a:t>
            </a:r>
          </a:p>
          <a:p>
            <a:pPr>
              <a:buNone/>
            </a:pPr>
            <a:r>
              <a:rPr lang="ru-RU" sz="1600" dirty="0" smtClean="0">
                <a:solidFill>
                  <a:schemeClr val="bg1"/>
                </a:solidFill>
              </a:rPr>
              <a:t>Он лось - она … </a:t>
            </a:r>
          </a:p>
          <a:p>
            <a:pPr>
              <a:buNone/>
            </a:pPr>
            <a:r>
              <a:rPr lang="ru-RU" sz="1600" dirty="0" smtClean="0">
                <a:solidFill>
                  <a:schemeClr val="bg1"/>
                </a:solidFill>
              </a:rPr>
              <a:t>Он –лис – она …</a:t>
            </a:r>
          </a:p>
          <a:p>
            <a:pPr>
              <a:buNone/>
            </a:pPr>
            <a:r>
              <a:rPr lang="ru-RU" sz="1600" dirty="0" smtClean="0">
                <a:solidFill>
                  <a:schemeClr val="bg1"/>
                </a:solidFill>
              </a:rPr>
              <a:t>Он волк – она …</a:t>
            </a:r>
          </a:p>
          <a:p>
            <a:pPr>
              <a:buNone/>
            </a:pPr>
            <a:r>
              <a:rPr lang="ru-RU" sz="1600" dirty="0" smtClean="0">
                <a:solidFill>
                  <a:schemeClr val="bg1"/>
                </a:solidFill>
              </a:rPr>
              <a:t>Он кот - она... </a:t>
            </a:r>
          </a:p>
          <a:p>
            <a:pPr>
              <a:buNone/>
            </a:pPr>
            <a:r>
              <a:rPr lang="ru-RU" sz="1600" dirty="0" smtClean="0">
                <a:solidFill>
                  <a:schemeClr val="bg1"/>
                </a:solidFill>
              </a:rPr>
              <a:t>Он морж - она … </a:t>
            </a:r>
          </a:p>
          <a:p>
            <a:pPr>
              <a:buNone/>
            </a:pPr>
            <a:r>
              <a:rPr lang="ru-RU" sz="1600" dirty="0" smtClean="0">
                <a:solidFill>
                  <a:schemeClr val="bg1"/>
                </a:solidFill>
              </a:rPr>
              <a:t>Он заяц - она ... </a:t>
            </a:r>
          </a:p>
          <a:p>
            <a:pPr>
              <a:buNone/>
            </a:pPr>
            <a:r>
              <a:rPr lang="ru-RU" sz="1600" dirty="0" smtClean="0">
                <a:solidFill>
                  <a:schemeClr val="bg1"/>
                </a:solidFill>
              </a:rPr>
              <a:t>Он бык - она ...</a:t>
            </a:r>
          </a:p>
          <a:p>
            <a:pPr>
              <a:buNone/>
            </a:pPr>
            <a:r>
              <a:rPr lang="ru-RU" sz="1600" dirty="0" smtClean="0">
                <a:solidFill>
                  <a:schemeClr val="bg1"/>
                </a:solidFill>
              </a:rPr>
              <a:t>Всем знакомо это слово?</a:t>
            </a:r>
          </a:p>
          <a:p>
            <a:pPr>
              <a:buNone/>
            </a:pPr>
            <a:r>
              <a:rPr lang="ru-RU" sz="1600" dirty="0" smtClean="0">
                <a:solidFill>
                  <a:schemeClr val="bg1"/>
                </a:solidFill>
              </a:rPr>
              <a:t>Да! Да! Она </a:t>
            </a:r>
          </a:p>
          <a:p>
            <a:pPr>
              <a:buNone/>
            </a:pPr>
            <a:r>
              <a:rPr lang="ru-RU" sz="1600" dirty="0" smtClean="0">
                <a:solidFill>
                  <a:schemeClr val="bg1"/>
                </a:solidFill>
              </a:rPr>
              <a:t>Он- ученик, она- …</a:t>
            </a:r>
          </a:p>
          <a:p>
            <a:pPr>
              <a:buNone/>
            </a:pPr>
            <a:r>
              <a:rPr lang="ru-RU" sz="1600" dirty="0" smtClean="0">
                <a:solidFill>
                  <a:schemeClr val="bg1"/>
                </a:solidFill>
              </a:rPr>
              <a:t>Он -школьник, она-…</a:t>
            </a:r>
          </a:p>
          <a:p>
            <a:pPr>
              <a:buNone/>
            </a:pPr>
            <a:r>
              <a:rPr lang="ru-RU" sz="1600" dirty="0" smtClean="0">
                <a:solidFill>
                  <a:schemeClr val="bg1"/>
                </a:solidFill>
              </a:rPr>
              <a:t>Он - ребёнок, она- …</a:t>
            </a:r>
          </a:p>
          <a:p>
            <a:pPr>
              <a:buNone/>
            </a:pPr>
            <a:r>
              <a:rPr lang="ru-RU" sz="1600" dirty="0" smtClean="0">
                <a:solidFill>
                  <a:schemeClr val="bg1"/>
                </a:solidFill>
              </a:rPr>
              <a:t>Он -рыба, она -…. </a:t>
            </a:r>
          </a:p>
          <a:p>
            <a:pPr>
              <a:buNone/>
            </a:pPr>
            <a:r>
              <a:rPr lang="ru-RU" sz="1600" dirty="0" smtClean="0">
                <a:solidFill>
                  <a:schemeClr val="bg1"/>
                </a:solidFill>
              </a:rPr>
              <a:t>Он- слон, она-….</a:t>
            </a:r>
          </a:p>
          <a:p>
            <a:pPr>
              <a:buNone/>
            </a:pPr>
            <a:r>
              <a:rPr lang="ru-RU" sz="1600" dirty="0" smtClean="0">
                <a:solidFill>
                  <a:schemeClr val="bg1"/>
                </a:solidFill>
              </a:rPr>
              <a:t>Он -лев, она- …</a:t>
            </a:r>
          </a:p>
          <a:p>
            <a:pPr>
              <a:buNone/>
            </a:pPr>
            <a:r>
              <a:rPr lang="ru-RU" sz="1600" dirty="0" smtClean="0">
                <a:solidFill>
                  <a:schemeClr val="bg1"/>
                </a:solidFill>
              </a:rPr>
              <a:t>Он – баран, она-…</a:t>
            </a:r>
          </a:p>
          <a:p>
            <a:pPr>
              <a:buNone/>
            </a:pPr>
            <a:r>
              <a:rPr lang="ru-RU" sz="1600" dirty="0" smtClean="0">
                <a:solidFill>
                  <a:schemeClr val="bg1"/>
                </a:solidFill>
              </a:rPr>
              <a:t>Он -лягушка, она-….</a:t>
            </a:r>
          </a:p>
          <a:p>
            <a:pPr>
              <a:buNone/>
            </a:pPr>
            <a:r>
              <a:rPr lang="ru-RU" sz="1600" dirty="0" smtClean="0">
                <a:solidFill>
                  <a:schemeClr val="bg1"/>
                </a:solidFill>
              </a:rPr>
              <a:t>Он – крокодил, она - …</a:t>
            </a:r>
            <a:endParaRPr lang="ru-RU" sz="1600" dirty="0">
              <a:solidFill>
                <a:schemeClr val="bg1"/>
              </a:solidFill>
            </a:endParaRPr>
          </a:p>
        </p:txBody>
      </p:sp>
      <p:pic>
        <p:nvPicPr>
          <p:cNvPr id="7170" name="Picture 2" descr="C:\Documents and Settings\101\Рабочий стол\животные.jpg"/>
          <p:cNvPicPr>
            <a:picLocks noChangeAspect="1" noChangeArrowheads="1"/>
          </p:cNvPicPr>
          <p:nvPr/>
        </p:nvPicPr>
        <p:blipFill>
          <a:blip r:embed="rId3"/>
          <a:srcRect/>
          <a:stretch>
            <a:fillRect/>
          </a:stretch>
        </p:blipFill>
        <p:spPr bwMode="auto">
          <a:xfrm>
            <a:off x="2843808" y="1340768"/>
            <a:ext cx="4212468" cy="2592288"/>
          </a:xfrm>
          <a:prstGeom prst="rect">
            <a:avLst/>
          </a:prstGeom>
          <a:ln>
            <a:noFill/>
          </a:ln>
          <a:effectLst>
            <a:outerShdw blurRad="292100" dist="139700" dir="2700000" algn="tl" rotWithShape="0">
              <a:srgbClr val="333333">
                <a:alpha val="65000"/>
              </a:srgbClr>
            </a:outerShdw>
          </a:effectLst>
        </p:spPr>
      </p:pic>
      <p:pic>
        <p:nvPicPr>
          <p:cNvPr id="7171" name="Picture 3" descr="C:\Documents and Settings\101\Рабочий стол\жив.jpg"/>
          <p:cNvPicPr>
            <a:picLocks noChangeAspect="1" noChangeArrowheads="1"/>
          </p:cNvPicPr>
          <p:nvPr/>
        </p:nvPicPr>
        <p:blipFill>
          <a:blip r:embed="rId4"/>
          <a:srcRect/>
          <a:stretch>
            <a:fillRect/>
          </a:stretch>
        </p:blipFill>
        <p:spPr bwMode="auto">
          <a:xfrm>
            <a:off x="4716016" y="4149080"/>
            <a:ext cx="4067944" cy="2288219"/>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Описание цветов 1</a:t>
            </a:r>
            <a:r>
              <a:rPr lang="ru-RU" dirty="0" smtClean="0"/>
              <a:t/>
            </a:r>
            <a:br>
              <a:rPr lang="ru-RU" dirty="0" smtClean="0"/>
            </a:br>
            <a:endParaRPr lang="ru-RU" dirty="0"/>
          </a:p>
        </p:txBody>
      </p:sp>
      <p:sp>
        <p:nvSpPr>
          <p:cNvPr id="3" name="Содержимое 2"/>
          <p:cNvSpPr>
            <a:spLocks noGrp="1"/>
          </p:cNvSpPr>
          <p:nvPr>
            <p:ph sz="half" idx="1"/>
          </p:nvPr>
        </p:nvSpPr>
        <p:spPr/>
        <p:txBody>
          <a:bodyPr>
            <a:normAutofit fontScale="55000" lnSpcReduction="20000"/>
          </a:bodyPr>
          <a:lstStyle/>
          <a:p>
            <a:pPr marL="85725" indent="0">
              <a:buNone/>
              <a:tabLst>
                <a:tab pos="85725" algn="l"/>
              </a:tabLst>
            </a:pPr>
            <a:r>
              <a:rPr lang="ru-RU" sz="3200" dirty="0" smtClean="0">
                <a:solidFill>
                  <a:schemeClr val="bg1"/>
                </a:solidFill>
              </a:rPr>
              <a:t>Она прекрасна и в хрустальной вазе, и в простой глиняной плошке, и в медном кувшине, в плетеной корзине. Ее кусты украшают в Москве сады Кремля и парадный партер главной выставки страны, в Ленинграде - знаменитую площадь Искусств и сад перед Исаакиевским собором и медным всадником,  в Запорожье - центральный проспект, в Ереване –  главный бульвар  Великого Ашуга, воспевшего в своих стихах всю радость и горечь любви, как символ гордой красоты.</a:t>
            </a:r>
          </a:p>
          <a:p>
            <a:pPr marL="85725" indent="0">
              <a:buNone/>
            </a:pPr>
            <a:r>
              <a:rPr lang="ru-RU" sz="3200" dirty="0" smtClean="0">
                <a:solidFill>
                  <a:schemeClr val="bg1"/>
                </a:solidFill>
              </a:rPr>
              <a:t>Ей посвящали прекрасные строки Омар Хайям и Саади,  Шекспир и </a:t>
            </a:r>
            <a:r>
              <a:rPr lang="ru-RU" sz="3200" dirty="0" err="1" smtClean="0">
                <a:solidFill>
                  <a:schemeClr val="bg1"/>
                </a:solidFill>
              </a:rPr>
              <a:t>Теофиль</a:t>
            </a:r>
            <a:r>
              <a:rPr lang="ru-RU" sz="3200" dirty="0" smtClean="0">
                <a:solidFill>
                  <a:schemeClr val="bg1"/>
                </a:solidFill>
              </a:rPr>
              <a:t>, </a:t>
            </a:r>
            <a:r>
              <a:rPr lang="ru-RU" sz="3200" dirty="0" err="1" smtClean="0">
                <a:solidFill>
                  <a:schemeClr val="bg1"/>
                </a:solidFill>
              </a:rPr>
              <a:t>Готье</a:t>
            </a:r>
            <a:r>
              <a:rPr lang="ru-RU" sz="3200" dirty="0" smtClean="0">
                <a:solidFill>
                  <a:schemeClr val="bg1"/>
                </a:solidFill>
              </a:rPr>
              <a:t>, Тургенев и Бунин …</a:t>
            </a:r>
          </a:p>
          <a:p>
            <a:endParaRPr lang="ru-RU" dirty="0"/>
          </a:p>
        </p:txBody>
      </p:sp>
      <p:pic>
        <p:nvPicPr>
          <p:cNvPr id="8194" name="Picture 2" descr="C:\Documents and Settings\101\Рабочий стол\роза.jpg"/>
          <p:cNvPicPr>
            <a:picLocks noGrp="1" noChangeAspect="1" noChangeArrowheads="1"/>
          </p:cNvPicPr>
          <p:nvPr>
            <p:ph sz="half" idx="2"/>
          </p:nvPr>
        </p:nvPicPr>
        <p:blipFill>
          <a:blip r:embed="rId3"/>
          <a:srcRect/>
          <a:stretch>
            <a:fillRect/>
          </a:stretch>
        </p:blipFill>
        <p:spPr bwMode="auto">
          <a:xfrm>
            <a:off x="4788024" y="2132856"/>
            <a:ext cx="4134297" cy="275118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Описание цветов 2</a:t>
            </a:r>
            <a:r>
              <a:rPr lang="ru-RU" dirty="0" smtClean="0"/>
              <a:t/>
            </a:r>
            <a:br>
              <a:rPr lang="ru-RU" dirty="0" smtClean="0"/>
            </a:br>
            <a:endParaRPr lang="ru-RU" dirty="0"/>
          </a:p>
        </p:txBody>
      </p:sp>
      <p:sp>
        <p:nvSpPr>
          <p:cNvPr id="3" name="Содержимое 2"/>
          <p:cNvSpPr>
            <a:spLocks noGrp="1"/>
          </p:cNvSpPr>
          <p:nvPr>
            <p:ph sz="half" idx="1"/>
          </p:nvPr>
        </p:nvSpPr>
        <p:spPr/>
        <p:txBody>
          <a:bodyPr>
            <a:normAutofit fontScale="92500" lnSpcReduction="10000"/>
          </a:bodyPr>
          <a:lstStyle/>
          <a:p>
            <a:pPr marL="85725" indent="0">
              <a:buNone/>
            </a:pPr>
            <a:r>
              <a:rPr lang="ru-RU" sz="1800" dirty="0" smtClean="0">
                <a:solidFill>
                  <a:schemeClr val="bg1"/>
                </a:solidFill>
              </a:rPr>
              <a:t>Пришла пора теплых вечерних зорь, грозовых ливней, соловьиных трелей. Затененные березовыми кронами, тихие поляны. Это царство необыкновенных цветов. На стройных стебельках развешаны крохотные колокольчики чистейшей ювелирной работы. Таинственным волшебным светом озарены они изнутри. Каждый цветок, словно вспышка белого огня.  Упругие листья бережно хранят его в своих зеленых ладонях. Не трогайте, не рвите их! Без этих белых огней темнее станет в лесу, саду, в вашей душе. И может быть, в целом мире!        </a:t>
            </a:r>
          </a:p>
          <a:p>
            <a:r>
              <a:rPr lang="ru-RU" sz="1600" dirty="0" smtClean="0">
                <a:solidFill>
                  <a:schemeClr val="bg1"/>
                </a:solidFill>
              </a:rPr>
              <a:t/>
            </a:r>
            <a:br>
              <a:rPr lang="ru-RU" sz="1600" dirty="0" smtClean="0">
                <a:solidFill>
                  <a:schemeClr val="bg1"/>
                </a:solidFill>
              </a:rPr>
            </a:br>
            <a:endParaRPr lang="ru-RU" dirty="0">
              <a:solidFill>
                <a:schemeClr val="bg1"/>
              </a:solidFill>
            </a:endParaRPr>
          </a:p>
        </p:txBody>
      </p:sp>
      <p:pic>
        <p:nvPicPr>
          <p:cNvPr id="9218" name="Picture 2" descr="C:\Documents and Settings\101\Рабочий стол\ландыш.jpg"/>
          <p:cNvPicPr>
            <a:picLocks noGrp="1" noChangeAspect="1" noChangeArrowheads="1"/>
          </p:cNvPicPr>
          <p:nvPr>
            <p:ph sz="half" idx="2"/>
          </p:nvPr>
        </p:nvPicPr>
        <p:blipFill>
          <a:blip r:embed="rId3"/>
          <a:srcRect/>
          <a:stretch>
            <a:fillRect/>
          </a:stretch>
        </p:blipFill>
        <p:spPr bwMode="auto">
          <a:xfrm>
            <a:off x="4788024" y="1916832"/>
            <a:ext cx="3941510" cy="295232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Закодированные слова 1</a:t>
            </a:r>
            <a:r>
              <a:rPr lang="ru-RU" dirty="0" smtClean="0"/>
              <a:t/>
            </a:r>
            <a:br>
              <a:rPr lang="ru-RU" dirty="0" smtClean="0"/>
            </a:br>
            <a:endParaRPr lang="ru-RU" dirty="0"/>
          </a:p>
        </p:txBody>
      </p:sp>
      <p:graphicFrame>
        <p:nvGraphicFramePr>
          <p:cNvPr id="5" name="Содержимое 4"/>
          <p:cNvGraphicFramePr>
            <a:graphicFrameLocks noGrp="1"/>
          </p:cNvGraphicFramePr>
          <p:nvPr>
            <p:ph idx="1"/>
          </p:nvPr>
        </p:nvGraphicFramePr>
        <p:xfrm>
          <a:off x="1259632" y="1340768"/>
          <a:ext cx="6768755" cy="4896549"/>
        </p:xfrm>
        <a:graphic>
          <a:graphicData uri="http://schemas.openxmlformats.org/drawingml/2006/table">
            <a:tbl>
              <a:tblPr firstRow="1" bandRow="1">
                <a:tableStyleId>{5C22544A-7EE6-4342-B048-85BDC9FD1C3A}</a:tableStyleId>
              </a:tblPr>
              <a:tblGrid>
                <a:gridCol w="966965"/>
                <a:gridCol w="966965"/>
                <a:gridCol w="966965"/>
                <a:gridCol w="966965"/>
                <a:gridCol w="966965"/>
                <a:gridCol w="966965"/>
                <a:gridCol w="966965"/>
              </a:tblGrid>
              <a:tr h="699507">
                <a:tc>
                  <a:txBody>
                    <a:bodyPr/>
                    <a:lstStyle/>
                    <a:p>
                      <a:pPr algn="ctr">
                        <a:lnSpc>
                          <a:spcPct val="115000"/>
                        </a:lnSpc>
                        <a:spcAft>
                          <a:spcPts val="0"/>
                        </a:spcAft>
                        <a:tabLst>
                          <a:tab pos="923925" algn="l"/>
                        </a:tabLst>
                      </a:pPr>
                      <a:r>
                        <a:rPr lang="ru-RU" sz="2800" dirty="0">
                          <a:latin typeface="Times New Roman"/>
                          <a:ea typeface="Times New Roman"/>
                          <a:cs typeface="Times New Roman"/>
                        </a:rPr>
                        <a:t>У</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Т</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В</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Л</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Ш</a:t>
                      </a:r>
                      <a:endParaRPr lang="ru-RU" sz="1100" dirty="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dirty="0">
                          <a:latin typeface="Times New Roman"/>
                          <a:ea typeface="Times New Roman"/>
                          <a:cs typeface="Times New Roman"/>
                        </a:rPr>
                        <a:t>К</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О</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Р</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Н</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Е</a:t>
                      </a:r>
                      <a:endParaRPr lang="ru-RU" sz="110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М</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О</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Т</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С</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Р</a:t>
                      </a:r>
                      <a:endParaRPr lang="ru-RU" sz="110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a:latin typeface="Times New Roman"/>
                          <a:ea typeface="Times New Roman"/>
                          <a:cs typeface="Times New Roman"/>
                        </a:rPr>
                        <a:t>А</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Л</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Х</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Ь</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Н</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И</a:t>
                      </a:r>
                      <a:endParaRPr lang="ru-RU" sz="110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П</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К</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Т</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Ь</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Т</a:t>
                      </a:r>
                      <a:endParaRPr lang="ru-RU" sz="110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А</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Н</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Ь</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К</a:t>
                      </a:r>
                      <a:endParaRPr lang="ru-RU" sz="1100">
                        <a:latin typeface="Calibri"/>
                        <a:ea typeface="Times New Roman"/>
                        <a:cs typeface="Times New Roman"/>
                      </a:endParaRPr>
                    </a:p>
                  </a:txBody>
                  <a:tcPr marL="68580" marR="68580" marT="0" marB="0"/>
                </a:tc>
              </a:tr>
              <a:tr h="699507">
                <a:tc>
                  <a:txBody>
                    <a:bodyPr/>
                    <a:lstStyle/>
                    <a:p>
                      <a:pPr algn="ctr">
                        <a:lnSpc>
                          <a:spcPct val="115000"/>
                        </a:lnSpc>
                        <a:spcAft>
                          <a:spcPts val="0"/>
                        </a:spcAft>
                        <a:tabLst>
                          <a:tab pos="923925" algn="l"/>
                        </a:tabLst>
                      </a:pPr>
                      <a:r>
                        <a:rPr lang="ru-RU" sz="2800">
                          <a:latin typeface="Times New Roman"/>
                          <a:ea typeface="Times New Roman"/>
                          <a:cs typeface="Times New Roman"/>
                        </a:rPr>
                        <a:t>Н</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О</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С</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Т</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a:latin typeface="Times New Roman"/>
                          <a:ea typeface="Times New Roman"/>
                          <a:cs typeface="Times New Roman"/>
                        </a:rPr>
                        <a:t>А</a:t>
                      </a:r>
                      <a:endParaRPr lang="ru-RU" sz="110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Н</a:t>
                      </a:r>
                      <a:endParaRPr lang="ru-RU" sz="1100" dirty="0">
                        <a:latin typeface="Calibri"/>
                        <a:ea typeface="Times New Roman"/>
                        <a:cs typeface="Times New Roman"/>
                      </a:endParaRPr>
                    </a:p>
                  </a:txBody>
                  <a:tcPr marL="68580" marR="68580" marT="0" marB="0"/>
                </a:tc>
                <a:tc>
                  <a:txBody>
                    <a:bodyPr/>
                    <a:lstStyle/>
                    <a:p>
                      <a:pPr algn="ctr">
                        <a:lnSpc>
                          <a:spcPct val="115000"/>
                        </a:lnSpc>
                        <a:spcAft>
                          <a:spcPts val="0"/>
                        </a:spcAft>
                        <a:tabLst>
                          <a:tab pos="923925" algn="l"/>
                        </a:tabLst>
                      </a:pPr>
                      <a:r>
                        <a:rPr lang="ru-RU" sz="2800" dirty="0">
                          <a:latin typeface="Times New Roman"/>
                          <a:ea typeface="Times New Roman"/>
                          <a:cs typeface="Times New Roman"/>
                        </a:rPr>
                        <a:t>О</a:t>
                      </a:r>
                      <a:endParaRPr lang="ru-RU" sz="1100" dirty="0">
                        <a:latin typeface="Calibri"/>
                        <a:ea typeface="Times New Roman"/>
                        <a:cs typeface="Times New Roman"/>
                      </a:endParaRPr>
                    </a:p>
                  </a:txBody>
                  <a:tcPr marL="68580" marR="68580" marT="0" marB="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Закодированные слова 2</a:t>
            </a:r>
            <a:r>
              <a:rPr lang="ru-RU" dirty="0" smtClean="0"/>
              <a:t/>
            </a:r>
            <a:br>
              <a:rPr lang="ru-RU" dirty="0" smtClean="0"/>
            </a:br>
            <a:endParaRPr lang="ru-RU" dirty="0"/>
          </a:p>
        </p:txBody>
      </p:sp>
      <p:graphicFrame>
        <p:nvGraphicFramePr>
          <p:cNvPr id="5" name="Содержимое 4"/>
          <p:cNvGraphicFramePr>
            <a:graphicFrameLocks noGrp="1"/>
          </p:cNvGraphicFramePr>
          <p:nvPr>
            <p:ph idx="1"/>
          </p:nvPr>
        </p:nvGraphicFramePr>
        <p:xfrm>
          <a:off x="1259632" y="1340768"/>
          <a:ext cx="6768755" cy="4896549"/>
        </p:xfrm>
        <a:graphic>
          <a:graphicData uri="http://schemas.openxmlformats.org/drawingml/2006/table">
            <a:tbl>
              <a:tblPr firstRow="1" bandRow="1">
                <a:tableStyleId>{5C22544A-7EE6-4342-B048-85BDC9FD1C3A}</a:tableStyleId>
              </a:tblPr>
              <a:tblGrid>
                <a:gridCol w="966965"/>
                <a:gridCol w="966965"/>
                <a:gridCol w="966965"/>
                <a:gridCol w="966965"/>
                <a:gridCol w="966965"/>
                <a:gridCol w="966965"/>
                <a:gridCol w="966965"/>
              </a:tblGrid>
              <a:tr h="699507">
                <a:tc>
                  <a:txBody>
                    <a:bodyPr/>
                    <a:lstStyle/>
                    <a:p>
                      <a:pPr algn="ctr">
                        <a:spcAft>
                          <a:spcPts val="0"/>
                        </a:spcAft>
                      </a:pPr>
                      <a:r>
                        <a:rPr lang="ru-RU" sz="2800">
                          <a:latin typeface="Times New Roman"/>
                          <a:ea typeface="Times New Roman"/>
                          <a:cs typeface="Times New Roman"/>
                        </a:rPr>
                        <a:t>В</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Ы</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К</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Р</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Ь</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Л</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Е</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А</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К</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Й</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М</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Д</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М</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Е</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А</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Р</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И</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Ф</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А</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К</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Р</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М</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У</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Г</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Ж</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К</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А</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Ы</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Л</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Ё</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Б</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Н</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С</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Ч</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Е</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Р</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Т</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Ю</a:t>
                      </a:r>
                      <a:endParaRPr lang="ru-RU" sz="1200">
                        <a:latin typeface="Times New Roman"/>
                        <a:ea typeface="Times New Roman"/>
                        <a:cs typeface="Times New Roman"/>
                      </a:endParaRPr>
                    </a:p>
                  </a:txBody>
                  <a:tcPr marL="68580" marR="68580" marT="0" marB="0"/>
                </a:tc>
              </a:tr>
              <a:tr h="699507">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В</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А</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К</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Р</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a:latin typeface="Times New Roman"/>
                          <a:ea typeface="Times New Roman"/>
                          <a:cs typeface="Times New Roman"/>
                        </a:rPr>
                        <a:t>О</a:t>
                      </a:r>
                      <a:endParaRPr lang="ru-RU" sz="1200">
                        <a:latin typeface="Times New Roman"/>
                        <a:ea typeface="Times New Roman"/>
                        <a:cs typeface="Times New Roman"/>
                      </a:endParaRPr>
                    </a:p>
                  </a:txBody>
                  <a:tcPr marL="68580" marR="68580" marT="0" marB="0"/>
                </a:tc>
                <a:tc>
                  <a:txBody>
                    <a:bodyPr/>
                    <a:lstStyle/>
                    <a:p>
                      <a:pPr algn="ctr">
                        <a:spcAft>
                          <a:spcPts val="0"/>
                        </a:spcAft>
                      </a:pPr>
                      <a:r>
                        <a:rPr lang="ru-RU" sz="2800" dirty="0">
                          <a:latin typeface="Times New Roman"/>
                          <a:ea typeface="Times New Roman"/>
                          <a:cs typeface="Times New Roman"/>
                        </a:rPr>
                        <a:t>Й</a:t>
                      </a:r>
                      <a:endParaRPr lang="ru-RU" sz="1200" dirty="0">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solidFill>
                  <a:srgbClr val="008000"/>
                </a:solidFill>
              </a:rPr>
              <a:t>Ответы</a:t>
            </a:r>
            <a:endParaRPr lang="ru-RU" dirty="0"/>
          </a:p>
        </p:txBody>
      </p:sp>
      <p:sp>
        <p:nvSpPr>
          <p:cNvPr id="3" name="Содержимое 2"/>
          <p:cNvSpPr>
            <a:spLocks noGrp="1"/>
          </p:cNvSpPr>
          <p:nvPr>
            <p:ph sz="half" idx="1"/>
          </p:nvPr>
        </p:nvSpPr>
        <p:spPr/>
        <p:txBody>
          <a:bodyPr/>
          <a:lstStyle/>
          <a:p>
            <a:pPr lvl="0" algn="ctr"/>
            <a:r>
              <a:rPr lang="ru-RU" dirty="0" smtClean="0">
                <a:solidFill>
                  <a:schemeClr val="bg1"/>
                </a:solidFill>
              </a:rPr>
              <a:t>уток</a:t>
            </a:r>
          </a:p>
          <a:p>
            <a:pPr lvl="0" algn="ctr"/>
            <a:r>
              <a:rPr lang="ru-RU" dirty="0" smtClean="0">
                <a:solidFill>
                  <a:schemeClr val="bg1"/>
                </a:solidFill>
              </a:rPr>
              <a:t>кромка</a:t>
            </a:r>
          </a:p>
          <a:p>
            <a:pPr lvl="0" algn="ctr"/>
            <a:r>
              <a:rPr lang="ru-RU" dirty="0" smtClean="0">
                <a:solidFill>
                  <a:schemeClr val="bg1"/>
                </a:solidFill>
              </a:rPr>
              <a:t>хлопок</a:t>
            </a:r>
          </a:p>
          <a:p>
            <a:pPr lvl="0" algn="ctr"/>
            <a:r>
              <a:rPr lang="ru-RU" dirty="0" smtClean="0">
                <a:solidFill>
                  <a:schemeClr val="bg1"/>
                </a:solidFill>
              </a:rPr>
              <a:t>волокно</a:t>
            </a:r>
          </a:p>
          <a:p>
            <a:pPr lvl="0" algn="ctr"/>
            <a:r>
              <a:rPr lang="ru-RU" dirty="0" smtClean="0">
                <a:solidFill>
                  <a:schemeClr val="bg1"/>
                </a:solidFill>
              </a:rPr>
              <a:t>шерсть</a:t>
            </a:r>
          </a:p>
          <a:p>
            <a:pPr lvl="0" algn="ctr"/>
            <a:r>
              <a:rPr lang="ru-RU" dirty="0" smtClean="0">
                <a:solidFill>
                  <a:schemeClr val="bg1"/>
                </a:solidFill>
              </a:rPr>
              <a:t>ткань</a:t>
            </a:r>
          </a:p>
          <a:p>
            <a:pPr lvl="0" algn="ctr"/>
            <a:r>
              <a:rPr lang="ru-RU" dirty="0" smtClean="0">
                <a:solidFill>
                  <a:schemeClr val="bg1"/>
                </a:solidFill>
              </a:rPr>
              <a:t>станок</a:t>
            </a:r>
          </a:p>
          <a:p>
            <a:pPr lvl="0" algn="ctr"/>
            <a:r>
              <a:rPr lang="ru-RU" dirty="0" smtClean="0">
                <a:solidFill>
                  <a:schemeClr val="bg1"/>
                </a:solidFill>
              </a:rPr>
              <a:t>кокон</a:t>
            </a:r>
          </a:p>
          <a:p>
            <a:pPr algn="ctr"/>
            <a:r>
              <a:rPr lang="ru-RU" dirty="0" smtClean="0">
                <a:solidFill>
                  <a:schemeClr val="bg1"/>
                </a:solidFill>
              </a:rPr>
              <a:t>нить</a:t>
            </a:r>
            <a:endParaRPr lang="ru-RU" dirty="0">
              <a:solidFill>
                <a:schemeClr val="bg1"/>
              </a:solidFill>
            </a:endParaRPr>
          </a:p>
        </p:txBody>
      </p:sp>
      <p:sp>
        <p:nvSpPr>
          <p:cNvPr id="4" name="Содержимое 3"/>
          <p:cNvSpPr>
            <a:spLocks noGrp="1"/>
          </p:cNvSpPr>
          <p:nvPr>
            <p:ph sz="half" idx="2"/>
          </p:nvPr>
        </p:nvSpPr>
        <p:spPr/>
        <p:txBody>
          <a:bodyPr/>
          <a:lstStyle/>
          <a:p>
            <a:pPr lvl="0" algn="ctr"/>
            <a:r>
              <a:rPr lang="ru-RU" dirty="0" smtClean="0">
                <a:solidFill>
                  <a:schemeClr val="bg1"/>
                </a:solidFill>
              </a:rPr>
              <a:t>выкройка</a:t>
            </a:r>
          </a:p>
          <a:p>
            <a:pPr lvl="0" algn="ctr"/>
            <a:r>
              <a:rPr lang="ru-RU" dirty="0" smtClean="0">
                <a:solidFill>
                  <a:schemeClr val="bg1"/>
                </a:solidFill>
              </a:rPr>
              <a:t>модель</a:t>
            </a:r>
          </a:p>
          <a:p>
            <a:pPr lvl="0" algn="ctr"/>
            <a:r>
              <a:rPr lang="ru-RU" dirty="0" smtClean="0">
                <a:solidFill>
                  <a:schemeClr val="bg1"/>
                </a:solidFill>
              </a:rPr>
              <a:t>мерка</a:t>
            </a:r>
          </a:p>
          <a:p>
            <a:pPr lvl="0" algn="ctr"/>
            <a:r>
              <a:rPr lang="ru-RU" dirty="0" smtClean="0">
                <a:solidFill>
                  <a:schemeClr val="bg1"/>
                </a:solidFill>
              </a:rPr>
              <a:t>фигура</a:t>
            </a:r>
          </a:p>
          <a:p>
            <a:pPr lvl="0" algn="ctr"/>
            <a:r>
              <a:rPr lang="ru-RU" dirty="0" smtClean="0">
                <a:solidFill>
                  <a:schemeClr val="bg1"/>
                </a:solidFill>
              </a:rPr>
              <a:t>юбка</a:t>
            </a:r>
          </a:p>
          <a:p>
            <a:pPr lvl="0" algn="ctr"/>
            <a:r>
              <a:rPr lang="ru-RU" dirty="0" smtClean="0">
                <a:solidFill>
                  <a:schemeClr val="bg1"/>
                </a:solidFill>
              </a:rPr>
              <a:t>мыло</a:t>
            </a:r>
          </a:p>
          <a:p>
            <a:pPr lvl="0" algn="ctr"/>
            <a:r>
              <a:rPr lang="ru-RU" dirty="0" smtClean="0">
                <a:solidFill>
                  <a:schemeClr val="bg1"/>
                </a:solidFill>
              </a:rPr>
              <a:t>основа</a:t>
            </a:r>
          </a:p>
          <a:p>
            <a:pPr lvl="0" algn="ctr"/>
            <a:r>
              <a:rPr lang="ru-RU" dirty="0" smtClean="0">
                <a:solidFill>
                  <a:schemeClr val="bg1"/>
                </a:solidFill>
              </a:rPr>
              <a:t>чертёж</a:t>
            </a:r>
          </a:p>
          <a:p>
            <a:pPr lvl="0" algn="ctr"/>
            <a:r>
              <a:rPr lang="ru-RU" dirty="0" smtClean="0">
                <a:solidFill>
                  <a:schemeClr val="bg1"/>
                </a:solidFill>
              </a:rPr>
              <a:t>крой</a:t>
            </a:r>
          </a:p>
          <a:p>
            <a:pPr algn="ct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i="1" dirty="0" smtClean="0">
                <a:solidFill>
                  <a:srgbClr val="008000"/>
                </a:solidFill>
              </a:rPr>
              <a:t>Древние письмена</a:t>
            </a:r>
            <a:endParaRPr lang="ru-RU" dirty="0"/>
          </a:p>
        </p:txBody>
      </p:sp>
      <p:sp>
        <p:nvSpPr>
          <p:cNvPr id="3" name="Содержимое 2"/>
          <p:cNvSpPr>
            <a:spLocks noGrp="1"/>
          </p:cNvSpPr>
          <p:nvPr>
            <p:ph sz="half" idx="1"/>
          </p:nvPr>
        </p:nvSpPr>
        <p:spPr/>
        <p:txBody>
          <a:bodyPr>
            <a:normAutofit/>
          </a:bodyPr>
          <a:lstStyle/>
          <a:p>
            <a:pPr algn="ctr"/>
            <a:r>
              <a:rPr lang="ru-RU" sz="3600" dirty="0" smtClean="0">
                <a:solidFill>
                  <a:schemeClr val="bg1"/>
                </a:solidFill>
              </a:rPr>
              <a:t>С_РО_ _А</a:t>
            </a:r>
          </a:p>
          <a:p>
            <a:pPr algn="ctr"/>
            <a:r>
              <a:rPr lang="ru-RU" sz="3600" dirty="0" smtClean="0">
                <a:solidFill>
                  <a:schemeClr val="bg1"/>
                </a:solidFill>
              </a:rPr>
              <a:t>П_ ЯЖ_</a:t>
            </a:r>
          </a:p>
          <a:p>
            <a:pPr algn="ctr"/>
            <a:r>
              <a:rPr lang="ru-RU" sz="3600" dirty="0" smtClean="0">
                <a:solidFill>
                  <a:schemeClr val="bg1"/>
                </a:solidFill>
              </a:rPr>
              <a:t>Д_Л_В_ _</a:t>
            </a:r>
          </a:p>
          <a:p>
            <a:pPr algn="ctr"/>
            <a:r>
              <a:rPr lang="ru-RU" sz="3600" dirty="0" smtClean="0">
                <a:solidFill>
                  <a:schemeClr val="bg1"/>
                </a:solidFill>
              </a:rPr>
              <a:t>П_ Я_ Е_ _ Е</a:t>
            </a:r>
          </a:p>
          <a:p>
            <a:pPr algn="ctr"/>
            <a:r>
              <a:rPr lang="ru-RU" sz="3600" dirty="0" smtClean="0">
                <a:solidFill>
                  <a:schemeClr val="bg1"/>
                </a:solidFill>
              </a:rPr>
              <a:t>Н _ _ НИ _ Ы</a:t>
            </a:r>
          </a:p>
          <a:p>
            <a:pPr algn="ctr"/>
            <a:r>
              <a:rPr lang="ru-RU" sz="3600" dirty="0" smtClean="0">
                <a:solidFill>
                  <a:schemeClr val="bg1"/>
                </a:solidFill>
              </a:rPr>
              <a:t>_ГЛ_</a:t>
            </a:r>
            <a:endParaRPr lang="ru-RU" sz="3600" dirty="0">
              <a:solidFill>
                <a:schemeClr val="bg1"/>
              </a:solidFill>
            </a:endParaRPr>
          </a:p>
        </p:txBody>
      </p:sp>
      <p:sp>
        <p:nvSpPr>
          <p:cNvPr id="4" name="Содержимое 3"/>
          <p:cNvSpPr>
            <a:spLocks noGrp="1"/>
          </p:cNvSpPr>
          <p:nvPr>
            <p:ph sz="half" idx="2"/>
          </p:nvPr>
        </p:nvSpPr>
        <p:spPr/>
        <p:txBody>
          <a:bodyPr>
            <a:normAutofit/>
          </a:bodyPr>
          <a:lstStyle/>
          <a:p>
            <a:pPr algn="ctr"/>
            <a:r>
              <a:rPr lang="ru-RU" sz="3600" dirty="0" smtClean="0">
                <a:solidFill>
                  <a:schemeClr val="bg1"/>
                </a:solidFill>
              </a:rPr>
              <a:t>С_ЕЖ_К</a:t>
            </a:r>
          </a:p>
          <a:p>
            <a:pPr algn="ctr"/>
            <a:r>
              <a:rPr lang="ru-RU" sz="3600" dirty="0" smtClean="0">
                <a:solidFill>
                  <a:schemeClr val="bg1"/>
                </a:solidFill>
              </a:rPr>
              <a:t>В_ _ОК_ О</a:t>
            </a:r>
          </a:p>
          <a:p>
            <a:pPr algn="ctr"/>
            <a:r>
              <a:rPr lang="ru-RU" sz="3600" dirty="0" smtClean="0">
                <a:solidFill>
                  <a:schemeClr val="bg1"/>
                </a:solidFill>
              </a:rPr>
              <a:t>П_П_Р_ЧН_ _</a:t>
            </a:r>
          </a:p>
          <a:p>
            <a:pPr algn="ctr"/>
            <a:r>
              <a:rPr lang="ru-RU" sz="3600" dirty="0" smtClean="0">
                <a:solidFill>
                  <a:schemeClr val="bg1"/>
                </a:solidFill>
              </a:rPr>
              <a:t>Т_А_ЕС_ВО</a:t>
            </a:r>
          </a:p>
          <a:p>
            <a:pPr algn="ctr"/>
            <a:r>
              <a:rPr lang="ru-RU" sz="3600" dirty="0" smtClean="0">
                <a:solidFill>
                  <a:schemeClr val="bg1"/>
                </a:solidFill>
              </a:rPr>
              <a:t>Б_Л_В_А</a:t>
            </a:r>
          </a:p>
          <a:p>
            <a:pPr algn="ctr"/>
            <a:r>
              <a:rPr lang="ru-RU" sz="3600" dirty="0" smtClean="0">
                <a:solidFill>
                  <a:schemeClr val="bg1"/>
                </a:solidFill>
              </a:rPr>
              <a:t>_Т_Г</a:t>
            </a:r>
            <a:endParaRPr lang="ru-RU" sz="3600"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i="1" dirty="0" smtClean="0">
                <a:solidFill>
                  <a:srgbClr val="008000"/>
                </a:solidFill>
              </a:rPr>
              <a:t>Блицтурнир</a:t>
            </a:r>
            <a:endParaRPr lang="ru-RU" dirty="0">
              <a:solidFill>
                <a:srgbClr val="008000"/>
              </a:solidFill>
            </a:endParaRPr>
          </a:p>
        </p:txBody>
      </p:sp>
      <p:sp>
        <p:nvSpPr>
          <p:cNvPr id="3" name="Содержимое 2"/>
          <p:cNvSpPr>
            <a:spLocks noGrp="1"/>
          </p:cNvSpPr>
          <p:nvPr>
            <p:ph sz="half" idx="1"/>
          </p:nvPr>
        </p:nvSpPr>
        <p:spPr>
          <a:xfrm>
            <a:off x="457200" y="1268760"/>
            <a:ext cx="4038600" cy="5184576"/>
          </a:xfrm>
        </p:spPr>
        <p:txBody>
          <a:bodyPr>
            <a:normAutofit fontScale="25000" lnSpcReduction="20000"/>
          </a:bodyPr>
          <a:lstStyle/>
          <a:p>
            <a:pPr>
              <a:buNone/>
            </a:pPr>
            <a:r>
              <a:rPr lang="ru-RU" sz="5600" dirty="0" smtClean="0">
                <a:solidFill>
                  <a:schemeClr val="bg1"/>
                </a:solidFill>
              </a:rPr>
              <a:t>1.Какая модель приводит в движение все рабочие органы швейной машины? (главный вал).</a:t>
            </a:r>
          </a:p>
          <a:p>
            <a:pPr>
              <a:buNone/>
            </a:pPr>
            <a:r>
              <a:rPr lang="ru-RU" sz="5600" dirty="0" smtClean="0">
                <a:solidFill>
                  <a:schemeClr val="bg1"/>
                </a:solidFill>
              </a:rPr>
              <a:t>2. В каком положении должна находится игла при заправке верхней нити? (в крайнем верхнем). </a:t>
            </a:r>
          </a:p>
          <a:p>
            <a:pPr>
              <a:buNone/>
            </a:pPr>
            <a:r>
              <a:rPr lang="ru-RU" sz="5600" dirty="0" smtClean="0">
                <a:solidFill>
                  <a:schemeClr val="bg1"/>
                </a:solidFill>
              </a:rPr>
              <a:t>3.К каким швам относят шов вподгибку? (к краевым)</a:t>
            </a:r>
          </a:p>
          <a:p>
            <a:pPr>
              <a:buNone/>
            </a:pPr>
            <a:r>
              <a:rPr lang="ru-RU" sz="5600" dirty="0" smtClean="0">
                <a:solidFill>
                  <a:schemeClr val="bg1"/>
                </a:solidFill>
              </a:rPr>
              <a:t>4.Какими нитками выполняют копировальные стежки? (контрастными)</a:t>
            </a:r>
          </a:p>
          <a:p>
            <a:pPr>
              <a:buNone/>
            </a:pPr>
            <a:r>
              <a:rPr lang="ru-RU" sz="5600" dirty="0" smtClean="0">
                <a:solidFill>
                  <a:schemeClr val="bg1"/>
                </a:solidFill>
              </a:rPr>
              <a:t>5.Сметочные </a:t>
            </a:r>
            <a:r>
              <a:rPr lang="ru-RU" sz="5600" dirty="0" err="1" smtClean="0">
                <a:solidFill>
                  <a:schemeClr val="bg1"/>
                </a:solidFill>
              </a:rPr>
              <a:t>стежки-временного</a:t>
            </a:r>
            <a:r>
              <a:rPr lang="ru-RU" sz="5600" dirty="0" smtClean="0">
                <a:solidFill>
                  <a:schemeClr val="bg1"/>
                </a:solidFill>
              </a:rPr>
              <a:t> или постоянного назначения? (временного)</a:t>
            </a:r>
          </a:p>
          <a:p>
            <a:pPr>
              <a:buNone/>
            </a:pPr>
            <a:r>
              <a:rPr lang="ru-RU" sz="5600" dirty="0" smtClean="0">
                <a:solidFill>
                  <a:schemeClr val="bg1"/>
                </a:solidFill>
              </a:rPr>
              <a:t>6. Как называют нити, идущие поперек кромки? (уточные)</a:t>
            </a:r>
          </a:p>
          <a:p>
            <a:pPr>
              <a:buNone/>
            </a:pPr>
            <a:r>
              <a:rPr lang="ru-RU" sz="5600" dirty="0" smtClean="0">
                <a:solidFill>
                  <a:schemeClr val="bg1"/>
                </a:solidFill>
              </a:rPr>
              <a:t>7. Для чего даются припуски? (на выполнение швов)</a:t>
            </a:r>
          </a:p>
          <a:p>
            <a:pPr>
              <a:buNone/>
            </a:pPr>
            <a:r>
              <a:rPr lang="ru-RU" sz="5600" dirty="0" smtClean="0">
                <a:solidFill>
                  <a:schemeClr val="bg1"/>
                </a:solidFill>
              </a:rPr>
              <a:t>8. С какой стороны должен падать свет при работе на швейной машине? (слева, спереди)</a:t>
            </a:r>
          </a:p>
          <a:p>
            <a:pPr>
              <a:buNone/>
            </a:pPr>
            <a:r>
              <a:rPr lang="ru-RU" sz="5600" dirty="0" smtClean="0">
                <a:solidFill>
                  <a:schemeClr val="bg1"/>
                </a:solidFill>
              </a:rPr>
              <a:t>9. В каком положении должна находиться лапка после работы на швейной машине? (опущена)</a:t>
            </a:r>
          </a:p>
          <a:p>
            <a:endParaRPr lang="ru-RU" sz="5600" dirty="0" smtClean="0">
              <a:solidFill>
                <a:schemeClr val="bg1"/>
              </a:solidFill>
            </a:endParaRPr>
          </a:p>
          <a:p>
            <a:pPr>
              <a:buNone/>
            </a:pPr>
            <a:r>
              <a:rPr lang="ru-RU" sz="5600" dirty="0" smtClean="0">
                <a:solidFill>
                  <a:schemeClr val="bg1"/>
                </a:solidFill>
              </a:rPr>
              <a:t>10. К каким швам относится стачной шов?</a:t>
            </a:r>
          </a:p>
          <a:p>
            <a:r>
              <a:rPr lang="ru-RU" sz="5600" dirty="0" smtClean="0">
                <a:solidFill>
                  <a:schemeClr val="bg1"/>
                </a:solidFill>
              </a:rPr>
              <a:t> (к соединительным)</a:t>
            </a:r>
          </a:p>
          <a:p>
            <a:r>
              <a:rPr lang="ru-RU" sz="5600" dirty="0" smtClean="0">
                <a:solidFill>
                  <a:schemeClr val="bg1"/>
                </a:solidFill>
              </a:rPr>
              <a:t> </a:t>
            </a:r>
          </a:p>
          <a:p>
            <a:endParaRPr lang="ru-RU" dirty="0"/>
          </a:p>
        </p:txBody>
      </p:sp>
      <p:sp>
        <p:nvSpPr>
          <p:cNvPr id="4" name="Содержимое 3"/>
          <p:cNvSpPr>
            <a:spLocks noGrp="1"/>
          </p:cNvSpPr>
          <p:nvPr>
            <p:ph sz="half" idx="2"/>
          </p:nvPr>
        </p:nvSpPr>
        <p:spPr>
          <a:xfrm>
            <a:off x="4648200" y="1340768"/>
            <a:ext cx="4038600" cy="4968552"/>
          </a:xfrm>
        </p:spPr>
        <p:txBody>
          <a:bodyPr>
            <a:noAutofit/>
          </a:bodyPr>
          <a:lstStyle/>
          <a:p>
            <a:pPr>
              <a:buNone/>
            </a:pPr>
            <a:r>
              <a:rPr lang="ru-RU" sz="1400" dirty="0" smtClean="0">
                <a:solidFill>
                  <a:schemeClr val="bg1"/>
                </a:solidFill>
              </a:rPr>
              <a:t>1.Что образуется по краям ткани в процессе ткачества? (кромка)</a:t>
            </a:r>
          </a:p>
          <a:p>
            <a:pPr>
              <a:buNone/>
            </a:pPr>
            <a:r>
              <a:rPr lang="ru-RU" sz="1400" dirty="0" smtClean="0">
                <a:solidFill>
                  <a:schemeClr val="bg1"/>
                </a:solidFill>
              </a:rPr>
              <a:t>2.По каком стороне фигуры снимают мерки? (по правой)</a:t>
            </a:r>
          </a:p>
          <a:p>
            <a:pPr>
              <a:buNone/>
            </a:pPr>
            <a:r>
              <a:rPr lang="ru-RU" sz="1400" dirty="0" smtClean="0">
                <a:solidFill>
                  <a:schemeClr val="bg1"/>
                </a:solidFill>
              </a:rPr>
              <a:t>3.Для чего дается прибавка? (на свободу облегания одежды)</a:t>
            </a:r>
          </a:p>
          <a:p>
            <a:pPr>
              <a:buNone/>
            </a:pPr>
            <a:r>
              <a:rPr lang="ru-RU" sz="1400" dirty="0" smtClean="0">
                <a:solidFill>
                  <a:schemeClr val="bg1"/>
                </a:solidFill>
              </a:rPr>
              <a:t>4.От чего зависит выбор ткани на изделие? (от сезонности и назначения)</a:t>
            </a:r>
          </a:p>
          <a:p>
            <a:pPr>
              <a:buNone/>
            </a:pPr>
            <a:r>
              <a:rPr lang="ru-RU" sz="1400" dirty="0" smtClean="0">
                <a:solidFill>
                  <a:schemeClr val="bg1"/>
                </a:solidFill>
              </a:rPr>
              <a:t>5.На каком ходу должна стоять швейная машина при запуске нити? (на холостом)</a:t>
            </a:r>
          </a:p>
          <a:p>
            <a:pPr>
              <a:buNone/>
            </a:pPr>
            <a:r>
              <a:rPr lang="ru-RU" sz="1400" dirty="0" smtClean="0">
                <a:solidFill>
                  <a:schemeClr val="bg1"/>
                </a:solidFill>
              </a:rPr>
              <a:t>6.В какую сторону надо вращать маховое колесо? (на себя)</a:t>
            </a:r>
          </a:p>
          <a:p>
            <a:pPr>
              <a:buNone/>
            </a:pPr>
            <a:r>
              <a:rPr lang="ru-RU" sz="1400" dirty="0" smtClean="0">
                <a:solidFill>
                  <a:schemeClr val="bg1"/>
                </a:solidFill>
              </a:rPr>
              <a:t>7. Какая мерка определяет размер плечевого изделия? (обхват груди)</a:t>
            </a:r>
          </a:p>
          <a:p>
            <a:pPr>
              <a:buNone/>
            </a:pPr>
            <a:r>
              <a:rPr lang="ru-RU" sz="1400" dirty="0" smtClean="0">
                <a:solidFill>
                  <a:schemeClr val="bg1"/>
                </a:solidFill>
              </a:rPr>
              <a:t>8.Как называется шов, используемый для сметывания деталей? («вперед иголку»)</a:t>
            </a:r>
          </a:p>
          <a:p>
            <a:pPr>
              <a:buNone/>
            </a:pPr>
            <a:r>
              <a:rPr lang="ru-RU" sz="1400" dirty="0" smtClean="0">
                <a:solidFill>
                  <a:schemeClr val="bg1"/>
                </a:solidFill>
              </a:rPr>
              <a:t>9.На какой стороне ткани напечатанный рисунок ярче? (на лицевой)</a:t>
            </a:r>
          </a:p>
          <a:p>
            <a:pPr>
              <a:buNone/>
            </a:pPr>
            <a:r>
              <a:rPr lang="ru-RU" sz="1400" dirty="0" smtClean="0">
                <a:solidFill>
                  <a:schemeClr val="bg1"/>
                </a:solidFill>
              </a:rPr>
              <a:t>10. Какие детали кроят первыми: большие или маленькие? (большие).</a:t>
            </a:r>
            <a:endParaRPr lang="ru-RU" sz="1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1052736"/>
            <a:ext cx="8229600" cy="1872208"/>
          </a:xfrm>
        </p:spPr>
        <p:txBody>
          <a:bodyPr/>
          <a:lstStyle/>
          <a:p>
            <a:r>
              <a:rPr lang="ru-RU" dirty="0" smtClean="0">
                <a:solidFill>
                  <a:srgbClr val="008000"/>
                </a:solidFill>
              </a:rPr>
              <a:t>Спасибо за внимание!</a:t>
            </a:r>
            <a:endParaRPr lang="ru-RU" dirty="0">
              <a:solidFill>
                <a:srgbClr val="008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243408"/>
            <a:ext cx="9144000" cy="7101408"/>
          </a:xfrm>
          <a:prstGeom prst="rect">
            <a:avLst/>
          </a:prstGeom>
          <a:noFill/>
        </p:spPr>
      </p:pic>
      <p:sp>
        <p:nvSpPr>
          <p:cNvPr id="2" name="Заголовок 1"/>
          <p:cNvSpPr>
            <a:spLocks noGrp="1"/>
          </p:cNvSpPr>
          <p:nvPr>
            <p:ph type="title"/>
          </p:nvPr>
        </p:nvSpPr>
        <p:spPr>
          <a:xfrm>
            <a:off x="457200" y="0"/>
            <a:ext cx="8229600" cy="1124744"/>
          </a:xfrm>
        </p:spPr>
        <p:txBody>
          <a:bodyPr>
            <a:normAutofit/>
          </a:bodyPr>
          <a:lstStyle/>
          <a:p>
            <a:r>
              <a:rPr lang="ru-RU" sz="4800" dirty="0" smtClean="0">
                <a:solidFill>
                  <a:srgbClr val="008000"/>
                </a:solidFill>
              </a:rPr>
              <a:t>Диктант 1</a:t>
            </a:r>
            <a:endParaRPr lang="ru-RU" sz="4800" dirty="0">
              <a:solidFill>
                <a:srgbClr val="008000"/>
              </a:solidFill>
            </a:endParaRPr>
          </a:p>
        </p:txBody>
      </p:sp>
      <p:sp>
        <p:nvSpPr>
          <p:cNvPr id="3" name="Содержимое 2"/>
          <p:cNvSpPr>
            <a:spLocks noGrp="1"/>
          </p:cNvSpPr>
          <p:nvPr>
            <p:ph sz="half" idx="1"/>
          </p:nvPr>
        </p:nvSpPr>
        <p:spPr>
          <a:xfrm>
            <a:off x="107504" y="1340768"/>
            <a:ext cx="4388296" cy="5112568"/>
          </a:xfrm>
        </p:spPr>
        <p:txBody>
          <a:bodyPr>
            <a:normAutofit fontScale="62500" lnSpcReduction="20000"/>
          </a:bodyPr>
          <a:lstStyle/>
          <a:p>
            <a:pPr algn="ctr">
              <a:buNone/>
            </a:pPr>
            <a:r>
              <a:rPr lang="ru-RU" sz="3400" b="1" i="1" u="sng" dirty="0" smtClean="0">
                <a:solidFill>
                  <a:schemeClr val="bg1"/>
                </a:solidFill>
              </a:rPr>
              <a:t>Волокно – хлопок</a:t>
            </a:r>
            <a:endParaRPr lang="ru-RU" sz="3400" dirty="0" smtClean="0">
              <a:solidFill>
                <a:schemeClr val="bg1"/>
              </a:solidFill>
            </a:endParaRPr>
          </a:p>
          <a:p>
            <a:pPr marL="0" indent="0">
              <a:buNone/>
            </a:pPr>
            <a:r>
              <a:rPr lang="ru-RU" sz="2900" dirty="0" smtClean="0">
                <a:solidFill>
                  <a:schemeClr val="bg1"/>
                </a:solidFill>
              </a:rPr>
              <a:t>Хлопок – волокно растительного происхождения, получаемое  на кустарнике ____________.  </a:t>
            </a:r>
          </a:p>
          <a:p>
            <a:pPr marL="0" indent="0">
              <a:buNone/>
            </a:pPr>
            <a:r>
              <a:rPr lang="ru-RU" sz="2900" dirty="0" smtClean="0">
                <a:solidFill>
                  <a:schemeClr val="bg1"/>
                </a:solidFill>
              </a:rPr>
              <a:t>На месте цветка </a:t>
            </a:r>
            <a:r>
              <a:rPr lang="ru-RU" sz="2900" dirty="0" err="1" smtClean="0">
                <a:solidFill>
                  <a:schemeClr val="bg1"/>
                </a:solidFill>
              </a:rPr>
              <a:t>созревает_____________</a:t>
            </a:r>
            <a:r>
              <a:rPr lang="ru-RU" sz="2900" dirty="0" smtClean="0">
                <a:solidFill>
                  <a:schemeClr val="bg1"/>
                </a:solidFill>
              </a:rPr>
              <a:t>, внутри которой находится волокно и ___________, из которых получают ___________, которое применяют в _________.</a:t>
            </a:r>
          </a:p>
          <a:p>
            <a:pPr marL="0" indent="0">
              <a:buNone/>
            </a:pPr>
            <a:r>
              <a:rPr lang="ru-RU" sz="2900" dirty="0" smtClean="0">
                <a:solidFill>
                  <a:schemeClr val="bg1"/>
                </a:solidFill>
              </a:rPr>
              <a:t>Хлопок быстро впитывает влагу и быстро высыхает. Хлопок широко применяют в производстве тканей и трикотажных изделий, швейных ниток и др. </a:t>
            </a:r>
          </a:p>
          <a:p>
            <a:pPr marL="0" indent="0">
              <a:buNone/>
            </a:pPr>
            <a:r>
              <a:rPr lang="ru-RU" sz="2900" dirty="0" smtClean="0">
                <a:solidFill>
                  <a:schemeClr val="bg1"/>
                </a:solidFill>
              </a:rPr>
              <a:t>Ткани, вырабатываемые из волокон хлопка, </a:t>
            </a:r>
            <a:r>
              <a:rPr lang="ru-RU" sz="2900" dirty="0" err="1" smtClean="0">
                <a:solidFill>
                  <a:schemeClr val="bg1"/>
                </a:solidFill>
              </a:rPr>
              <a:t>называют_________________</a:t>
            </a:r>
            <a:endParaRPr lang="ru-RU" sz="2900" dirty="0" smtClean="0">
              <a:solidFill>
                <a:schemeClr val="bg1"/>
              </a:solidFill>
            </a:endParaRPr>
          </a:p>
          <a:p>
            <a:pPr marL="0" indent="0">
              <a:buNone/>
            </a:pPr>
            <a:r>
              <a:rPr lang="ru-RU" sz="2900" dirty="0" smtClean="0">
                <a:solidFill>
                  <a:schemeClr val="bg1"/>
                </a:solidFill>
              </a:rPr>
              <a:t>Ситец, сатин, бязь, батист, фланель, вельвет. </a:t>
            </a:r>
          </a:p>
          <a:p>
            <a:pPr marL="0" indent="0">
              <a:buNone/>
            </a:pPr>
            <a:r>
              <a:rPr lang="ru-RU" sz="2900" dirty="0" smtClean="0">
                <a:solidFill>
                  <a:schemeClr val="bg1"/>
                </a:solidFill>
              </a:rPr>
              <a:t>Ткани из натурального хлопка </a:t>
            </a:r>
            <a:r>
              <a:rPr lang="ru-RU" sz="2900" dirty="0" err="1" smtClean="0">
                <a:solidFill>
                  <a:schemeClr val="bg1"/>
                </a:solidFill>
              </a:rPr>
              <a:t>самые_________________</a:t>
            </a:r>
            <a:r>
              <a:rPr lang="ru-RU" sz="2900" dirty="0" smtClean="0">
                <a:solidFill>
                  <a:schemeClr val="bg1"/>
                </a:solidFill>
              </a:rPr>
              <a:t>. Материалы из хлопка применяют </a:t>
            </a:r>
            <a:r>
              <a:rPr lang="ru-RU" sz="2900" dirty="0" err="1" smtClean="0">
                <a:solidFill>
                  <a:schemeClr val="bg1"/>
                </a:solidFill>
              </a:rPr>
              <a:t>в____________</a:t>
            </a:r>
            <a:r>
              <a:rPr lang="ru-RU" sz="2900" dirty="0" smtClean="0">
                <a:solidFill>
                  <a:schemeClr val="bg1"/>
                </a:solidFill>
              </a:rPr>
              <a:t>.       </a:t>
            </a:r>
          </a:p>
          <a:p>
            <a:pPr marL="411163" indent="-411163">
              <a:buNone/>
            </a:pPr>
            <a:r>
              <a:rPr lang="ru-RU" dirty="0" smtClean="0">
                <a:solidFill>
                  <a:schemeClr val="bg1"/>
                </a:solidFill>
              </a:rPr>
              <a:t>          </a:t>
            </a:r>
          </a:p>
          <a:p>
            <a:endParaRPr lang="ru-RU" dirty="0">
              <a:solidFill>
                <a:schemeClr val="bg1"/>
              </a:solidFill>
            </a:endParaRPr>
          </a:p>
        </p:txBody>
      </p:sp>
      <p:pic>
        <p:nvPicPr>
          <p:cNvPr id="5" name="Содержимое 4" descr="http://rusalka-7.ucoz.ru/_si/0/70859884.jpg"/>
          <p:cNvPicPr>
            <a:picLocks noGrp="1"/>
          </p:cNvPicPr>
          <p:nvPr>
            <p:ph sz="half" idx="2"/>
          </p:nvPr>
        </p:nvPicPr>
        <p:blipFill>
          <a:blip r:embed="rId3" cstate="print"/>
          <a:srcRect/>
          <a:stretch>
            <a:fillRect/>
          </a:stretch>
        </p:blipFill>
        <p:spPr bwMode="auto">
          <a:xfrm>
            <a:off x="4644008" y="1412776"/>
            <a:ext cx="4032448" cy="4536504"/>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dirty="0" smtClean="0">
                <a:solidFill>
                  <a:srgbClr val="008000"/>
                </a:solidFill>
              </a:rPr>
              <a:t>Диктант 2</a:t>
            </a:r>
            <a:endParaRPr lang="ru-RU" dirty="0">
              <a:solidFill>
                <a:srgbClr val="008000"/>
              </a:solidFill>
            </a:endParaRPr>
          </a:p>
        </p:txBody>
      </p:sp>
      <p:sp>
        <p:nvSpPr>
          <p:cNvPr id="3" name="Содержимое 2"/>
          <p:cNvSpPr>
            <a:spLocks noGrp="1"/>
          </p:cNvSpPr>
          <p:nvPr>
            <p:ph sz="half" idx="1"/>
          </p:nvPr>
        </p:nvSpPr>
        <p:spPr/>
        <p:txBody>
          <a:bodyPr>
            <a:normAutofit fontScale="62500" lnSpcReduction="20000"/>
          </a:bodyPr>
          <a:lstStyle/>
          <a:p>
            <a:pPr algn="ctr">
              <a:buNone/>
            </a:pPr>
            <a:r>
              <a:rPr lang="ru-RU" sz="3400" b="1" i="1" u="sng" dirty="0" smtClean="0"/>
              <a:t>Волокно – лён</a:t>
            </a:r>
            <a:endParaRPr lang="ru-RU" sz="3400" dirty="0" smtClean="0"/>
          </a:p>
          <a:p>
            <a:pPr algn="ctr">
              <a:buNone/>
            </a:pPr>
            <a:r>
              <a:rPr lang="ru-RU" sz="3400" b="1" i="1" u="sng" dirty="0" smtClean="0">
                <a:solidFill>
                  <a:schemeClr val="bg1"/>
                </a:solidFill>
              </a:rPr>
              <a:t> Волокно-лен</a:t>
            </a:r>
          </a:p>
          <a:p>
            <a:pPr marL="85725" indent="0">
              <a:buNone/>
            </a:pPr>
            <a:r>
              <a:rPr lang="ru-RU" sz="2900" dirty="0" smtClean="0">
                <a:solidFill>
                  <a:schemeClr val="bg1"/>
                </a:solidFill>
              </a:rPr>
              <a:t>Лен – однолетнее травянистое растение</a:t>
            </a:r>
            <a:r>
              <a:rPr lang="ru-RU" sz="2900" i="1" dirty="0" smtClean="0">
                <a:solidFill>
                  <a:schemeClr val="bg1"/>
                </a:solidFill>
              </a:rPr>
              <a:t>. </a:t>
            </a:r>
            <a:r>
              <a:rPr lang="ru-RU" sz="2900" dirty="0" smtClean="0">
                <a:solidFill>
                  <a:schemeClr val="bg1"/>
                </a:solidFill>
              </a:rPr>
              <a:t>На месте цветка </a:t>
            </a:r>
            <a:r>
              <a:rPr lang="ru-RU" sz="2900" dirty="0" err="1" smtClean="0">
                <a:solidFill>
                  <a:schemeClr val="bg1"/>
                </a:solidFill>
              </a:rPr>
              <a:t>созревает________</a:t>
            </a:r>
            <a:r>
              <a:rPr lang="ru-RU" sz="2900" dirty="0" smtClean="0">
                <a:solidFill>
                  <a:schemeClr val="bg1"/>
                </a:solidFill>
              </a:rPr>
              <a:t>, внутри которой </a:t>
            </a:r>
            <a:r>
              <a:rPr lang="ru-RU" sz="2900" dirty="0" err="1" smtClean="0">
                <a:solidFill>
                  <a:schemeClr val="bg1"/>
                </a:solidFill>
              </a:rPr>
              <a:t>находятся________</a:t>
            </a:r>
            <a:r>
              <a:rPr lang="ru-RU" sz="2900" dirty="0" smtClean="0">
                <a:solidFill>
                  <a:schemeClr val="bg1"/>
                </a:solidFill>
              </a:rPr>
              <a:t>, из них </a:t>
            </a:r>
            <a:r>
              <a:rPr lang="ru-RU" sz="2900" dirty="0" err="1" smtClean="0">
                <a:solidFill>
                  <a:schemeClr val="bg1"/>
                </a:solidFill>
              </a:rPr>
              <a:t>получают_________</a:t>
            </a:r>
            <a:r>
              <a:rPr lang="ru-RU" sz="2900" dirty="0" smtClean="0">
                <a:solidFill>
                  <a:schemeClr val="bg1"/>
                </a:solidFill>
              </a:rPr>
              <a:t>. </a:t>
            </a:r>
          </a:p>
          <a:p>
            <a:pPr marL="85725" indent="0">
              <a:buNone/>
            </a:pPr>
            <a:r>
              <a:rPr lang="ru-RU" sz="2900" dirty="0" smtClean="0">
                <a:solidFill>
                  <a:schemeClr val="bg1"/>
                </a:solidFill>
              </a:rPr>
              <a:t>Очищенное волокно льна </a:t>
            </a:r>
            <a:r>
              <a:rPr lang="ru-RU" sz="2900" dirty="0" err="1" smtClean="0">
                <a:solidFill>
                  <a:schemeClr val="bg1"/>
                </a:solidFill>
              </a:rPr>
              <a:t>называется________</a:t>
            </a:r>
            <a:r>
              <a:rPr lang="ru-RU" sz="2900" dirty="0" smtClean="0">
                <a:solidFill>
                  <a:schemeClr val="bg1"/>
                </a:solidFill>
              </a:rPr>
              <a:t>. </a:t>
            </a:r>
          </a:p>
          <a:p>
            <a:pPr marL="85725" indent="0">
              <a:buNone/>
            </a:pPr>
            <a:r>
              <a:rPr lang="ru-RU" sz="2900" dirty="0" smtClean="0">
                <a:solidFill>
                  <a:schemeClr val="bg1"/>
                </a:solidFill>
              </a:rPr>
              <a:t>Процесс получения пряжи </a:t>
            </a:r>
            <a:r>
              <a:rPr lang="ru-RU" sz="2900" dirty="0" err="1" smtClean="0">
                <a:solidFill>
                  <a:schemeClr val="bg1"/>
                </a:solidFill>
              </a:rPr>
              <a:t>называется____________</a:t>
            </a:r>
            <a:r>
              <a:rPr lang="ru-RU" sz="2900" dirty="0" smtClean="0">
                <a:solidFill>
                  <a:schemeClr val="bg1"/>
                </a:solidFill>
              </a:rPr>
              <a:t>. </a:t>
            </a:r>
          </a:p>
          <a:p>
            <a:pPr marL="85725" indent="0">
              <a:buNone/>
            </a:pPr>
            <a:r>
              <a:rPr lang="ru-RU" sz="2900" dirty="0" smtClean="0">
                <a:solidFill>
                  <a:schemeClr val="bg1"/>
                </a:solidFill>
              </a:rPr>
              <a:t>Льняные ткани самые ______________. Их отрицательные </a:t>
            </a:r>
            <a:r>
              <a:rPr lang="ru-RU" sz="2900" dirty="0" err="1" smtClean="0">
                <a:solidFill>
                  <a:schemeClr val="bg1"/>
                </a:solidFill>
              </a:rPr>
              <a:t>свойства___________</a:t>
            </a:r>
            <a:r>
              <a:rPr lang="ru-RU" sz="2900" dirty="0" smtClean="0">
                <a:solidFill>
                  <a:schemeClr val="bg1"/>
                </a:solidFill>
              </a:rPr>
              <a:t>. Из льняных тканей </a:t>
            </a:r>
            <a:r>
              <a:rPr lang="ru-RU" sz="2900" dirty="0" err="1" smtClean="0">
                <a:solidFill>
                  <a:schemeClr val="bg1"/>
                </a:solidFill>
              </a:rPr>
              <a:t>изготовляют_____________________________</a:t>
            </a:r>
            <a:r>
              <a:rPr lang="ru-RU" sz="2900" dirty="0" smtClean="0">
                <a:solidFill>
                  <a:schemeClr val="bg1"/>
                </a:solidFill>
              </a:rPr>
              <a:t>.</a:t>
            </a:r>
            <a:endParaRPr lang="ru-RU" sz="2900" dirty="0">
              <a:solidFill>
                <a:schemeClr val="bg1"/>
              </a:solidFill>
            </a:endParaRPr>
          </a:p>
        </p:txBody>
      </p:sp>
      <p:pic>
        <p:nvPicPr>
          <p:cNvPr id="5" name="Рисунок 3" descr="http://rusalka-7.ucoz.ru/_si/0/91745976.jpg"/>
          <p:cNvPicPr>
            <a:picLocks noGrp="1" noChangeAspect="1" noChangeArrowheads="1"/>
          </p:cNvPicPr>
          <p:nvPr>
            <p:ph sz="half" idx="2"/>
          </p:nvPr>
        </p:nvPicPr>
        <p:blipFill>
          <a:blip r:embed="rId3" cstate="print"/>
          <a:srcRect/>
          <a:stretch>
            <a:fillRect/>
          </a:stretch>
        </p:blipFill>
        <p:spPr bwMode="auto">
          <a:xfrm>
            <a:off x="4716016" y="1556792"/>
            <a:ext cx="4106988" cy="4394477"/>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243408"/>
            <a:ext cx="9144000" cy="7101408"/>
          </a:xfrm>
          <a:prstGeom prst="rect">
            <a:avLst/>
          </a:prstGeom>
          <a:noFill/>
        </p:spPr>
      </p:pic>
      <p:sp>
        <p:nvSpPr>
          <p:cNvPr id="2" name="Заголовок 1"/>
          <p:cNvSpPr>
            <a:spLocks noGrp="1"/>
          </p:cNvSpPr>
          <p:nvPr>
            <p:ph type="title"/>
          </p:nvPr>
        </p:nvSpPr>
        <p:spPr/>
        <p:txBody>
          <a:bodyPr/>
          <a:lstStyle/>
          <a:p>
            <a:r>
              <a:rPr lang="ru-RU" dirty="0" smtClean="0">
                <a:solidFill>
                  <a:srgbClr val="008000"/>
                </a:solidFill>
              </a:rPr>
              <a:t>Ответы</a:t>
            </a:r>
            <a:endParaRPr lang="ru-RU" dirty="0">
              <a:solidFill>
                <a:srgbClr val="008000"/>
              </a:solidFill>
            </a:endParaRPr>
          </a:p>
        </p:txBody>
      </p:sp>
      <p:sp>
        <p:nvSpPr>
          <p:cNvPr id="3" name="Содержимое 2"/>
          <p:cNvSpPr>
            <a:spLocks noGrp="1"/>
          </p:cNvSpPr>
          <p:nvPr>
            <p:ph sz="half" idx="1"/>
          </p:nvPr>
        </p:nvSpPr>
        <p:spPr>
          <a:xfrm>
            <a:off x="179512" y="1600200"/>
            <a:ext cx="4316288" cy="4525963"/>
          </a:xfrm>
        </p:spPr>
        <p:txBody>
          <a:bodyPr>
            <a:normAutofit fontScale="85000" lnSpcReduction="10000"/>
          </a:bodyPr>
          <a:lstStyle/>
          <a:p>
            <a:pPr algn="ctr">
              <a:buNone/>
            </a:pPr>
            <a:r>
              <a:rPr lang="ru-RU" sz="3000" b="1" i="1" u="sng" dirty="0" smtClean="0">
                <a:solidFill>
                  <a:schemeClr val="bg1"/>
                </a:solidFill>
              </a:rPr>
              <a:t>Диктант «Волокно хлопок»</a:t>
            </a:r>
            <a:endParaRPr lang="ru-RU" sz="3000" b="1" u="sng" dirty="0" smtClean="0">
              <a:solidFill>
                <a:schemeClr val="bg1"/>
              </a:solidFill>
            </a:endParaRPr>
          </a:p>
          <a:p>
            <a:r>
              <a:rPr lang="ru-RU" dirty="0" smtClean="0">
                <a:solidFill>
                  <a:schemeClr val="bg1"/>
                </a:solidFill>
              </a:rPr>
              <a:t>Хлопчатник</a:t>
            </a:r>
          </a:p>
          <a:p>
            <a:r>
              <a:rPr lang="ru-RU" dirty="0" smtClean="0">
                <a:solidFill>
                  <a:schemeClr val="bg1"/>
                </a:solidFill>
              </a:rPr>
              <a:t>Коробочка</a:t>
            </a:r>
          </a:p>
          <a:p>
            <a:r>
              <a:rPr lang="ru-RU" dirty="0" smtClean="0">
                <a:solidFill>
                  <a:schemeClr val="bg1"/>
                </a:solidFill>
              </a:rPr>
              <a:t>Семена</a:t>
            </a:r>
          </a:p>
          <a:p>
            <a:r>
              <a:rPr lang="ru-RU" dirty="0" smtClean="0">
                <a:solidFill>
                  <a:schemeClr val="bg1"/>
                </a:solidFill>
              </a:rPr>
              <a:t>Масло</a:t>
            </a:r>
          </a:p>
          <a:p>
            <a:r>
              <a:rPr lang="ru-RU" dirty="0" smtClean="0">
                <a:solidFill>
                  <a:schemeClr val="bg1"/>
                </a:solidFill>
              </a:rPr>
              <a:t>Пища</a:t>
            </a:r>
          </a:p>
          <a:p>
            <a:r>
              <a:rPr lang="ru-RU" dirty="0" smtClean="0">
                <a:solidFill>
                  <a:schemeClr val="bg1"/>
                </a:solidFill>
              </a:rPr>
              <a:t>Хлопчатобумажными</a:t>
            </a:r>
          </a:p>
          <a:p>
            <a:r>
              <a:rPr lang="ru-RU" dirty="0" err="1" smtClean="0">
                <a:solidFill>
                  <a:schemeClr val="bg1"/>
                </a:solidFill>
              </a:rPr>
              <a:t>Гипоаллергенные</a:t>
            </a:r>
            <a:endParaRPr lang="ru-RU" dirty="0" smtClean="0">
              <a:solidFill>
                <a:schemeClr val="bg1"/>
              </a:solidFill>
            </a:endParaRPr>
          </a:p>
          <a:p>
            <a:r>
              <a:rPr lang="ru-RU" dirty="0" err="1" smtClean="0">
                <a:solidFill>
                  <a:schemeClr val="bg1"/>
                </a:solidFill>
              </a:rPr>
              <a:t>Медицина,косметология</a:t>
            </a:r>
            <a:r>
              <a:rPr lang="ru-RU" dirty="0" smtClean="0">
                <a:solidFill>
                  <a:schemeClr val="bg1"/>
                </a:solidFill>
              </a:rPr>
              <a:t>.  </a:t>
            </a:r>
          </a:p>
          <a:p>
            <a:endParaRPr lang="ru-RU" dirty="0">
              <a:solidFill>
                <a:schemeClr val="bg1"/>
              </a:solidFill>
            </a:endParaRPr>
          </a:p>
        </p:txBody>
      </p:sp>
      <p:sp>
        <p:nvSpPr>
          <p:cNvPr id="4" name="Содержимое 3"/>
          <p:cNvSpPr>
            <a:spLocks noGrp="1"/>
          </p:cNvSpPr>
          <p:nvPr>
            <p:ph sz="half" idx="2"/>
          </p:nvPr>
        </p:nvSpPr>
        <p:spPr/>
        <p:txBody>
          <a:bodyPr>
            <a:normAutofit fontScale="85000" lnSpcReduction="10000"/>
          </a:bodyPr>
          <a:lstStyle/>
          <a:p>
            <a:pPr algn="ctr">
              <a:buNone/>
            </a:pPr>
            <a:r>
              <a:rPr lang="ru-RU" sz="3000" b="1" i="1" u="sng" dirty="0" smtClean="0">
                <a:solidFill>
                  <a:schemeClr val="bg1"/>
                </a:solidFill>
              </a:rPr>
              <a:t>Диктант «Волокно лён»</a:t>
            </a:r>
            <a:endParaRPr lang="ru-RU" sz="3000" b="1" u="sng" dirty="0" smtClean="0">
              <a:solidFill>
                <a:schemeClr val="bg1"/>
              </a:solidFill>
            </a:endParaRPr>
          </a:p>
          <a:p>
            <a:r>
              <a:rPr lang="ru-RU" dirty="0" smtClean="0">
                <a:solidFill>
                  <a:schemeClr val="bg1"/>
                </a:solidFill>
              </a:rPr>
              <a:t>Коробочка </a:t>
            </a:r>
          </a:p>
          <a:p>
            <a:r>
              <a:rPr lang="ru-RU" dirty="0" smtClean="0">
                <a:solidFill>
                  <a:schemeClr val="bg1"/>
                </a:solidFill>
              </a:rPr>
              <a:t>Семена</a:t>
            </a:r>
          </a:p>
          <a:p>
            <a:r>
              <a:rPr lang="ru-RU" dirty="0" smtClean="0">
                <a:solidFill>
                  <a:schemeClr val="bg1"/>
                </a:solidFill>
              </a:rPr>
              <a:t>Масло</a:t>
            </a:r>
          </a:p>
          <a:p>
            <a:r>
              <a:rPr lang="ru-RU" dirty="0" smtClean="0">
                <a:solidFill>
                  <a:schemeClr val="bg1"/>
                </a:solidFill>
              </a:rPr>
              <a:t>Треста</a:t>
            </a:r>
          </a:p>
          <a:p>
            <a:r>
              <a:rPr lang="ru-RU" dirty="0" smtClean="0">
                <a:solidFill>
                  <a:schemeClr val="bg1"/>
                </a:solidFill>
              </a:rPr>
              <a:t>Прядение </a:t>
            </a:r>
          </a:p>
          <a:p>
            <a:r>
              <a:rPr lang="ru-RU" dirty="0" smtClean="0">
                <a:solidFill>
                  <a:schemeClr val="bg1"/>
                </a:solidFill>
              </a:rPr>
              <a:t>Прочные</a:t>
            </a:r>
          </a:p>
          <a:p>
            <a:r>
              <a:rPr lang="ru-RU" dirty="0" smtClean="0">
                <a:solidFill>
                  <a:schemeClr val="bg1"/>
                </a:solidFill>
              </a:rPr>
              <a:t>Сильно сминаются, плохо окрашиваются</a:t>
            </a:r>
          </a:p>
          <a:p>
            <a:r>
              <a:rPr lang="ru-RU" dirty="0" smtClean="0">
                <a:solidFill>
                  <a:schemeClr val="bg1"/>
                </a:solidFill>
              </a:rPr>
              <a:t>Постельное бельё, скатерти, салфетки и полотенца.</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Autofit/>
          </a:bodyPr>
          <a:lstStyle/>
          <a:p>
            <a:r>
              <a:rPr lang="ru-RU" i="1" dirty="0" smtClean="0">
                <a:solidFill>
                  <a:srgbClr val="008000"/>
                </a:solidFill>
              </a:rPr>
              <a:t>Продолжи пословицу</a:t>
            </a:r>
            <a:endParaRPr lang="ru-RU" dirty="0">
              <a:solidFill>
                <a:srgbClr val="008000"/>
              </a:solidFill>
            </a:endParaRPr>
          </a:p>
        </p:txBody>
      </p:sp>
      <p:sp>
        <p:nvSpPr>
          <p:cNvPr id="3" name="Содержимое 2"/>
          <p:cNvSpPr>
            <a:spLocks noGrp="1"/>
          </p:cNvSpPr>
          <p:nvPr>
            <p:ph sz="half" idx="1"/>
          </p:nvPr>
        </p:nvSpPr>
        <p:spPr>
          <a:xfrm>
            <a:off x="107504" y="1600200"/>
            <a:ext cx="4388296" cy="4525963"/>
          </a:xfrm>
        </p:spPr>
        <p:txBody>
          <a:bodyPr>
            <a:noAutofit/>
          </a:bodyPr>
          <a:lstStyle/>
          <a:p>
            <a:pPr marL="547688" indent="-411163">
              <a:buNone/>
            </a:pPr>
            <a:r>
              <a:rPr lang="ru-RU" sz="2800" dirty="0" smtClean="0">
                <a:solidFill>
                  <a:schemeClr val="bg1"/>
                </a:solidFill>
              </a:rPr>
              <a:t>1. За хорошее дело</a:t>
            </a:r>
          </a:p>
          <a:p>
            <a:pPr>
              <a:buNone/>
            </a:pPr>
            <a:r>
              <a:rPr lang="ru-RU" sz="2800" dirty="0" smtClean="0">
                <a:solidFill>
                  <a:schemeClr val="bg1"/>
                </a:solidFill>
              </a:rPr>
              <a:t>2. Счастье к тому приходит,</a:t>
            </a:r>
          </a:p>
          <a:p>
            <a:pPr>
              <a:buNone/>
            </a:pPr>
            <a:r>
              <a:rPr lang="ru-RU" sz="2800" dirty="0" smtClean="0">
                <a:solidFill>
                  <a:schemeClr val="bg1"/>
                </a:solidFill>
              </a:rPr>
              <a:t>3. Будет в радость работа,</a:t>
            </a:r>
          </a:p>
          <a:p>
            <a:pPr>
              <a:buNone/>
            </a:pPr>
            <a:r>
              <a:rPr lang="ru-RU" sz="2800" dirty="0" smtClean="0">
                <a:solidFill>
                  <a:schemeClr val="bg1"/>
                </a:solidFill>
              </a:rPr>
              <a:t>4. Без дела жить –</a:t>
            </a:r>
          </a:p>
          <a:p>
            <a:pPr>
              <a:buNone/>
            </a:pPr>
            <a:r>
              <a:rPr lang="ru-RU" sz="2800" dirty="0" smtClean="0">
                <a:solidFill>
                  <a:schemeClr val="bg1"/>
                </a:solidFill>
              </a:rPr>
              <a:t>5. На того полагайся смело</a:t>
            </a:r>
          </a:p>
          <a:p>
            <a:pPr>
              <a:buNone/>
            </a:pPr>
            <a:r>
              <a:rPr lang="ru-RU" sz="2800" dirty="0" smtClean="0">
                <a:solidFill>
                  <a:schemeClr val="bg1"/>
                </a:solidFill>
              </a:rPr>
              <a:t>6. Только после работы удалой</a:t>
            </a:r>
          </a:p>
        </p:txBody>
      </p:sp>
      <p:sp>
        <p:nvSpPr>
          <p:cNvPr id="4" name="Содержимое 3"/>
          <p:cNvSpPr>
            <a:spLocks noGrp="1"/>
          </p:cNvSpPr>
          <p:nvPr>
            <p:ph sz="half" idx="2"/>
          </p:nvPr>
        </p:nvSpPr>
        <p:spPr/>
        <p:txBody>
          <a:bodyPr/>
          <a:lstStyle/>
          <a:p>
            <a:r>
              <a:rPr lang="ru-RU" dirty="0" smtClean="0">
                <a:solidFill>
                  <a:schemeClr val="bg1"/>
                </a:solidFill>
              </a:rPr>
              <a:t>берись уверенно и смело.</a:t>
            </a:r>
          </a:p>
          <a:p>
            <a:r>
              <a:rPr lang="ru-RU" dirty="0" smtClean="0">
                <a:solidFill>
                  <a:schemeClr val="bg1"/>
                </a:solidFill>
              </a:rPr>
              <a:t>кто с трудом дружбу водит.</a:t>
            </a:r>
          </a:p>
          <a:p>
            <a:r>
              <a:rPr lang="ru-RU" dirty="0" smtClean="0">
                <a:solidFill>
                  <a:schemeClr val="bg1"/>
                </a:solidFill>
              </a:rPr>
              <a:t>если есть к ней охота.</a:t>
            </a:r>
          </a:p>
          <a:p>
            <a:r>
              <a:rPr lang="ru-RU" dirty="0" smtClean="0">
                <a:solidFill>
                  <a:schemeClr val="bg1"/>
                </a:solidFill>
              </a:rPr>
              <a:t>никому не нужным быть.</a:t>
            </a:r>
          </a:p>
          <a:p>
            <a:r>
              <a:rPr lang="ru-RU" dirty="0" smtClean="0">
                <a:solidFill>
                  <a:schemeClr val="bg1"/>
                </a:solidFill>
              </a:rPr>
              <a:t>кто работает умело.</a:t>
            </a:r>
          </a:p>
          <a:p>
            <a:r>
              <a:rPr lang="ru-RU" dirty="0" smtClean="0">
                <a:solidFill>
                  <a:schemeClr val="bg1"/>
                </a:solidFill>
              </a:rPr>
              <a:t>затеять можно пир </a:t>
            </a:r>
            <a:r>
              <a:rPr lang="ru-RU" dirty="0" smtClean="0"/>
              <a:t>горой.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sz="3900" i="1" dirty="0" smtClean="0">
                <a:solidFill>
                  <a:srgbClr val="008000"/>
                </a:solidFill>
              </a:rPr>
              <a:t>Черный ящик 1</a:t>
            </a:r>
            <a:r>
              <a:rPr lang="ru-RU" sz="3900" dirty="0" smtClean="0">
                <a:solidFill>
                  <a:srgbClr val="008000"/>
                </a:solidFill>
              </a:rPr>
              <a:t/>
            </a:r>
            <a:br>
              <a:rPr lang="ru-RU" sz="3900" dirty="0" smtClean="0">
                <a:solidFill>
                  <a:srgbClr val="008000"/>
                </a:solidFill>
              </a:rPr>
            </a:br>
            <a:r>
              <a:rPr lang="ru-RU" sz="3900" i="1" dirty="0" smtClean="0">
                <a:solidFill>
                  <a:srgbClr val="008000"/>
                </a:solidFill>
              </a:rPr>
              <a:t>Отгадайте, что лежит ящике?</a:t>
            </a:r>
            <a:r>
              <a:rPr lang="ru-RU" dirty="0" smtClean="0">
                <a:solidFill>
                  <a:srgbClr val="008000"/>
                </a:solidFill>
              </a:rPr>
              <a:t/>
            </a:r>
            <a:br>
              <a:rPr lang="ru-RU" dirty="0" smtClean="0">
                <a:solidFill>
                  <a:srgbClr val="008000"/>
                </a:solidFill>
              </a:rPr>
            </a:br>
            <a:endParaRPr lang="ru-RU" dirty="0">
              <a:solidFill>
                <a:srgbClr val="008000"/>
              </a:solidFill>
            </a:endParaRPr>
          </a:p>
        </p:txBody>
      </p:sp>
      <p:sp>
        <p:nvSpPr>
          <p:cNvPr id="3" name="Содержимое 2"/>
          <p:cNvSpPr>
            <a:spLocks noGrp="1"/>
          </p:cNvSpPr>
          <p:nvPr>
            <p:ph sz="half" idx="1"/>
          </p:nvPr>
        </p:nvSpPr>
        <p:spPr>
          <a:xfrm>
            <a:off x="107504" y="1412776"/>
            <a:ext cx="4608512" cy="5256584"/>
          </a:xfrm>
        </p:spPr>
        <p:txBody>
          <a:bodyPr>
            <a:noAutofit/>
          </a:bodyPr>
          <a:lstStyle/>
          <a:p>
            <a:pPr marL="266700" indent="-130175">
              <a:buNone/>
            </a:pPr>
            <a:r>
              <a:rPr lang="ru-RU" sz="2200" dirty="0" smtClean="0">
                <a:solidFill>
                  <a:schemeClr val="bg1"/>
                </a:solidFill>
              </a:rPr>
              <a:t>1.Деталь швейной машины, которая называется так же, как и деталь велосипеда. </a:t>
            </a:r>
          </a:p>
          <a:p>
            <a:pPr marL="266700" indent="-130175">
              <a:buNone/>
            </a:pPr>
            <a:r>
              <a:rPr lang="ru-RU" sz="2200" dirty="0" smtClean="0">
                <a:solidFill>
                  <a:schemeClr val="bg1"/>
                </a:solidFill>
              </a:rPr>
              <a:t>2.Одна из частей этой детали называется так же, как предмет зимней спортивной игры. </a:t>
            </a:r>
          </a:p>
          <a:p>
            <a:pPr marL="266700" indent="-130175">
              <a:buNone/>
            </a:pPr>
            <a:r>
              <a:rPr lang="ru-RU" sz="2200" dirty="0" smtClean="0">
                <a:solidFill>
                  <a:schemeClr val="bg1"/>
                </a:solidFill>
              </a:rPr>
              <a:t>3. Ткань с гладкой, блестящей поверхностью. Из  которой шьют пижамы, халаты. или</a:t>
            </a:r>
          </a:p>
          <a:p>
            <a:pPr marL="266700" indent="-130175">
              <a:buNone/>
            </a:pPr>
            <a:r>
              <a:rPr lang="ru-RU" sz="2200" dirty="0" smtClean="0">
                <a:solidFill>
                  <a:schemeClr val="bg1"/>
                </a:solidFill>
              </a:rPr>
              <a:t>   С его помощью определяют географическое положение страны, города, реки и т.д. </a:t>
            </a:r>
          </a:p>
          <a:p>
            <a:endParaRPr lang="ru-RU" sz="1500" dirty="0">
              <a:solidFill>
                <a:schemeClr val="bg1"/>
              </a:solidFill>
            </a:endParaRPr>
          </a:p>
        </p:txBody>
      </p:sp>
      <p:sp>
        <p:nvSpPr>
          <p:cNvPr id="4" name="Содержимое 3"/>
          <p:cNvSpPr>
            <a:spLocks noGrp="1"/>
          </p:cNvSpPr>
          <p:nvPr>
            <p:ph sz="half" idx="2"/>
          </p:nvPr>
        </p:nvSpPr>
        <p:spPr>
          <a:xfrm>
            <a:off x="4648200" y="1196752"/>
            <a:ext cx="4316288" cy="5400600"/>
          </a:xfrm>
        </p:spPr>
        <p:txBody>
          <a:bodyPr>
            <a:normAutofit/>
          </a:bodyPr>
          <a:lstStyle/>
          <a:p>
            <a:pPr>
              <a:buNone/>
            </a:pPr>
            <a:r>
              <a:rPr lang="ru-RU" dirty="0" smtClean="0"/>
              <a:t/>
            </a:r>
            <a:br>
              <a:rPr lang="ru-RU" dirty="0" smtClean="0"/>
            </a:br>
            <a:endParaRPr lang="ru-RU" dirty="0"/>
          </a:p>
        </p:txBody>
      </p:sp>
      <p:pic>
        <p:nvPicPr>
          <p:cNvPr id="1026" name="Picture 2" descr="C:\Documents and Settings\101\Рабочий стол\велос.jpg"/>
          <p:cNvPicPr>
            <a:picLocks noChangeAspect="1" noChangeArrowheads="1"/>
          </p:cNvPicPr>
          <p:nvPr/>
        </p:nvPicPr>
        <p:blipFill>
          <a:blip r:embed="rId3" cstate="print"/>
          <a:srcRect/>
          <a:stretch>
            <a:fillRect/>
          </a:stretch>
        </p:blipFill>
        <p:spPr bwMode="auto">
          <a:xfrm>
            <a:off x="4860032" y="1412776"/>
            <a:ext cx="2592288" cy="1768971"/>
          </a:xfrm>
          <a:prstGeom prst="rect">
            <a:avLst/>
          </a:prstGeom>
          <a:ln>
            <a:noFill/>
          </a:ln>
          <a:effectLst>
            <a:outerShdw blurRad="292100" dist="139700" dir="2700000" algn="tl" rotWithShape="0">
              <a:srgbClr val="333333">
                <a:alpha val="65000"/>
              </a:srgbClr>
            </a:outerShdw>
          </a:effectLst>
        </p:spPr>
      </p:pic>
      <p:pic>
        <p:nvPicPr>
          <p:cNvPr id="1027" name="Picture 3" descr="C:\Documents and Settings\101\Рабочий стол\хоккей.jpg"/>
          <p:cNvPicPr>
            <a:picLocks noChangeAspect="1" noChangeArrowheads="1"/>
          </p:cNvPicPr>
          <p:nvPr/>
        </p:nvPicPr>
        <p:blipFill>
          <a:blip r:embed="rId4"/>
          <a:srcRect/>
          <a:stretch>
            <a:fillRect/>
          </a:stretch>
        </p:blipFill>
        <p:spPr bwMode="auto">
          <a:xfrm>
            <a:off x="6588224" y="3501008"/>
            <a:ext cx="2403351" cy="1599321"/>
          </a:xfrm>
          <a:prstGeom prst="rect">
            <a:avLst/>
          </a:prstGeom>
          <a:ln>
            <a:noFill/>
          </a:ln>
          <a:effectLst>
            <a:outerShdw blurRad="292100" dist="139700" dir="2700000" algn="tl" rotWithShape="0">
              <a:srgbClr val="333333">
                <a:alpha val="65000"/>
              </a:srgbClr>
            </a:outerShdw>
          </a:effectLst>
        </p:spPr>
      </p:pic>
      <p:pic>
        <p:nvPicPr>
          <p:cNvPr id="1028" name="Picture 4" descr="C:\Documents and Settings\101\Рабочий стол\глобус.jpg"/>
          <p:cNvPicPr>
            <a:picLocks noChangeAspect="1" noChangeArrowheads="1"/>
          </p:cNvPicPr>
          <p:nvPr/>
        </p:nvPicPr>
        <p:blipFill>
          <a:blip r:embed="rId5"/>
          <a:srcRect/>
          <a:stretch>
            <a:fillRect/>
          </a:stretch>
        </p:blipFill>
        <p:spPr bwMode="auto">
          <a:xfrm>
            <a:off x="4572000" y="4221088"/>
            <a:ext cx="1847850" cy="24765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sz="3900" i="1" dirty="0" smtClean="0">
                <a:solidFill>
                  <a:srgbClr val="008000"/>
                </a:solidFill>
              </a:rPr>
              <a:t>Черный ящик 2</a:t>
            </a:r>
            <a:r>
              <a:rPr lang="ru-RU" sz="3900" dirty="0" smtClean="0">
                <a:solidFill>
                  <a:srgbClr val="008000"/>
                </a:solidFill>
              </a:rPr>
              <a:t/>
            </a:r>
            <a:br>
              <a:rPr lang="ru-RU" sz="3900" dirty="0" smtClean="0">
                <a:solidFill>
                  <a:srgbClr val="008000"/>
                </a:solidFill>
              </a:rPr>
            </a:br>
            <a:r>
              <a:rPr lang="ru-RU" sz="3900" i="1" dirty="0" smtClean="0">
                <a:solidFill>
                  <a:srgbClr val="008000"/>
                </a:solidFill>
              </a:rPr>
              <a:t>Отгадайте, что лежит ящике?</a:t>
            </a:r>
            <a:r>
              <a:rPr lang="ru-RU" dirty="0" smtClean="0">
                <a:solidFill>
                  <a:srgbClr val="008000"/>
                </a:solidFill>
              </a:rPr>
              <a:t/>
            </a:r>
            <a:br>
              <a:rPr lang="ru-RU" dirty="0" smtClean="0">
                <a:solidFill>
                  <a:srgbClr val="008000"/>
                </a:solidFill>
              </a:rPr>
            </a:br>
            <a:endParaRPr lang="ru-RU" dirty="0">
              <a:solidFill>
                <a:srgbClr val="008000"/>
              </a:solidFill>
            </a:endParaRPr>
          </a:p>
        </p:txBody>
      </p:sp>
      <p:sp>
        <p:nvSpPr>
          <p:cNvPr id="3" name="Содержимое 2"/>
          <p:cNvSpPr>
            <a:spLocks noGrp="1"/>
          </p:cNvSpPr>
          <p:nvPr>
            <p:ph sz="half" idx="1"/>
          </p:nvPr>
        </p:nvSpPr>
        <p:spPr>
          <a:xfrm>
            <a:off x="179512" y="1412776"/>
            <a:ext cx="4316288" cy="5184576"/>
          </a:xfrm>
        </p:spPr>
        <p:txBody>
          <a:bodyPr>
            <a:noAutofit/>
          </a:bodyPr>
          <a:lstStyle/>
          <a:p>
            <a:pPr marL="266700" indent="-130175">
              <a:buNone/>
            </a:pPr>
            <a:r>
              <a:rPr lang="ru-RU" sz="2200" dirty="0" smtClean="0">
                <a:solidFill>
                  <a:schemeClr val="bg1"/>
                </a:solidFill>
              </a:rPr>
              <a:t>1. Деталь швейной машины, которая называется так же, как одно из дополнений к мужской и женской одежде.  </a:t>
            </a:r>
          </a:p>
          <a:p>
            <a:pPr marL="266700" indent="-130175">
              <a:buNone/>
            </a:pPr>
            <a:r>
              <a:rPr lang="ru-RU" sz="2200" dirty="0" smtClean="0">
                <a:solidFill>
                  <a:schemeClr val="bg1"/>
                </a:solidFill>
              </a:rPr>
              <a:t>2.Эта деталь имеет такое же название, что и деталь авторучки.  </a:t>
            </a:r>
          </a:p>
          <a:p>
            <a:pPr marL="266700" indent="-130175">
              <a:buNone/>
            </a:pPr>
            <a:r>
              <a:rPr lang="ru-RU" sz="2200" dirty="0" smtClean="0">
                <a:solidFill>
                  <a:schemeClr val="bg1"/>
                </a:solidFill>
              </a:rPr>
              <a:t>3. Головной убор, является собой компромисс между цилиндром и фетровой шляпой.</a:t>
            </a:r>
          </a:p>
          <a:p>
            <a:pPr marL="266700" indent="-130175">
              <a:buNone/>
            </a:pPr>
            <a:r>
              <a:rPr lang="ru-RU" sz="2200" dirty="0" smtClean="0">
                <a:solidFill>
                  <a:schemeClr val="bg1"/>
                </a:solidFill>
              </a:rPr>
              <a:t>   Незаменимая вещь в походе, в нём готовят пищу на костре.</a:t>
            </a:r>
          </a:p>
          <a:p>
            <a:endParaRPr lang="ru-RU" sz="1500" dirty="0">
              <a:solidFill>
                <a:schemeClr val="bg1"/>
              </a:solidFill>
            </a:endParaRPr>
          </a:p>
        </p:txBody>
      </p:sp>
      <p:pic>
        <p:nvPicPr>
          <p:cNvPr id="2050" name="Picture 2" descr="C:\Documents and Settings\101\Рабочий стол\машинка.jpg"/>
          <p:cNvPicPr>
            <a:picLocks noGrp="1" noChangeAspect="1" noChangeArrowheads="1"/>
          </p:cNvPicPr>
          <p:nvPr>
            <p:ph sz="half" idx="2"/>
          </p:nvPr>
        </p:nvPicPr>
        <p:blipFill>
          <a:blip r:embed="rId3"/>
          <a:srcRect/>
          <a:stretch>
            <a:fillRect/>
          </a:stretch>
        </p:blipFill>
        <p:spPr bwMode="auto">
          <a:xfrm>
            <a:off x="4427984" y="1268760"/>
            <a:ext cx="2143125" cy="2143125"/>
          </a:xfrm>
          <a:prstGeom prst="rect">
            <a:avLst/>
          </a:prstGeom>
          <a:ln>
            <a:noFill/>
          </a:ln>
          <a:effectLst>
            <a:outerShdw blurRad="292100" dist="139700" dir="2700000" algn="tl" rotWithShape="0">
              <a:srgbClr val="333333">
                <a:alpha val="65000"/>
              </a:srgbClr>
            </a:outerShdw>
          </a:effectLst>
        </p:spPr>
      </p:pic>
      <p:pic>
        <p:nvPicPr>
          <p:cNvPr id="2051" name="Picture 3" descr="C:\Documents and Settings\101\Рабочий стол\ручка.jpg"/>
          <p:cNvPicPr>
            <a:picLocks noChangeAspect="1" noChangeArrowheads="1"/>
          </p:cNvPicPr>
          <p:nvPr/>
        </p:nvPicPr>
        <p:blipFill>
          <a:blip r:embed="rId4"/>
          <a:srcRect/>
          <a:stretch>
            <a:fillRect/>
          </a:stretch>
        </p:blipFill>
        <p:spPr bwMode="auto">
          <a:xfrm>
            <a:off x="6804248" y="2420888"/>
            <a:ext cx="2133600" cy="2133600"/>
          </a:xfrm>
          <a:prstGeom prst="rect">
            <a:avLst/>
          </a:prstGeom>
          <a:ln>
            <a:noFill/>
          </a:ln>
          <a:effectLst>
            <a:outerShdw blurRad="292100" dist="139700" dir="2700000" algn="tl" rotWithShape="0">
              <a:srgbClr val="333333">
                <a:alpha val="65000"/>
              </a:srgbClr>
            </a:outerShdw>
          </a:effectLst>
        </p:spPr>
      </p:pic>
      <p:pic>
        <p:nvPicPr>
          <p:cNvPr id="2052" name="Picture 4" descr="C:\Documents and Settings\101\Рабочий стол\котелок.jpg"/>
          <p:cNvPicPr>
            <a:picLocks noChangeAspect="1" noChangeArrowheads="1"/>
          </p:cNvPicPr>
          <p:nvPr/>
        </p:nvPicPr>
        <p:blipFill>
          <a:blip r:embed="rId5"/>
          <a:srcRect/>
          <a:stretch>
            <a:fillRect/>
          </a:stretch>
        </p:blipFill>
        <p:spPr bwMode="auto">
          <a:xfrm>
            <a:off x="4499992" y="4149080"/>
            <a:ext cx="2143125" cy="21431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Колесо истории 1</a:t>
            </a:r>
            <a:r>
              <a:rPr lang="ru-RU" dirty="0" smtClean="0">
                <a:solidFill>
                  <a:srgbClr val="008000"/>
                </a:solidFill>
              </a:rPr>
              <a:t/>
            </a:r>
            <a:br>
              <a:rPr lang="ru-RU" dirty="0" smtClean="0">
                <a:solidFill>
                  <a:srgbClr val="008000"/>
                </a:solidFill>
              </a:rPr>
            </a:br>
            <a:endParaRPr lang="ru-RU" dirty="0">
              <a:solidFill>
                <a:srgbClr val="008000"/>
              </a:solidFill>
            </a:endParaRPr>
          </a:p>
        </p:txBody>
      </p:sp>
      <p:sp>
        <p:nvSpPr>
          <p:cNvPr id="3" name="Содержимое 2"/>
          <p:cNvSpPr>
            <a:spLocks noGrp="1"/>
          </p:cNvSpPr>
          <p:nvPr>
            <p:ph sz="half" idx="1"/>
          </p:nvPr>
        </p:nvSpPr>
        <p:spPr>
          <a:xfrm>
            <a:off x="179512" y="1340768"/>
            <a:ext cx="4316288" cy="4785395"/>
          </a:xfrm>
        </p:spPr>
        <p:txBody>
          <a:bodyPr>
            <a:normAutofit fontScale="70000" lnSpcReduction="20000"/>
          </a:bodyPr>
          <a:lstStyle/>
          <a:p>
            <a:pPr marL="266700" indent="-130175">
              <a:buNone/>
            </a:pPr>
            <a:r>
              <a:rPr lang="ru-RU" sz="2800" dirty="0" smtClean="0">
                <a:solidFill>
                  <a:schemeClr val="bg1"/>
                </a:solidFill>
              </a:rPr>
              <a:t>1.Как элемент костюма появился довольно поздно. Ни у древних греков, ни у римлян его не было. В </a:t>
            </a:r>
            <a:r>
              <a:rPr lang="ru-RU" sz="2800" dirty="0" err="1" smtClean="0">
                <a:solidFill>
                  <a:schemeClr val="bg1"/>
                </a:solidFill>
              </a:rPr>
              <a:t>европе</a:t>
            </a:r>
            <a:r>
              <a:rPr lang="ru-RU" sz="2800" dirty="0" smtClean="0">
                <a:solidFill>
                  <a:schemeClr val="bg1"/>
                </a:solidFill>
              </a:rPr>
              <a:t>, во второй половине </a:t>
            </a:r>
            <a:r>
              <a:rPr lang="en-US" sz="2800" dirty="0" smtClean="0">
                <a:solidFill>
                  <a:schemeClr val="bg1"/>
                </a:solidFill>
              </a:rPr>
              <a:t>XVI</a:t>
            </a:r>
            <a:r>
              <a:rPr lang="ru-RU" sz="2800" dirty="0" smtClean="0">
                <a:solidFill>
                  <a:schemeClr val="bg1"/>
                </a:solidFill>
              </a:rPr>
              <a:t>в.  Этот элемент костюма стал важнейшим. Изобретение его приписывают некой знатной испанке, которая таким образом скрывала свой физический недостаток.  В Европе этот элемент нередко стоил дороже всего костюма. И в наше время он – объект моды. Отошло в прошлое его былое великолепие, но став скромным элементом одежды, он по–прежнему определяет ее стиль.</a:t>
            </a:r>
            <a:r>
              <a:rPr lang="ru-RU" sz="2800" b="1" dirty="0" smtClean="0">
                <a:solidFill>
                  <a:schemeClr val="bg1"/>
                </a:solidFill>
              </a:rPr>
              <a:t> </a:t>
            </a:r>
            <a:endParaRPr lang="ru-RU" sz="2800" dirty="0" smtClean="0">
              <a:solidFill>
                <a:schemeClr val="bg1"/>
              </a:solidFill>
            </a:endParaRPr>
          </a:p>
          <a:p>
            <a:pPr marL="266700" indent="-130175">
              <a:buNone/>
            </a:pPr>
            <a:r>
              <a:rPr lang="ru-RU" sz="2800" dirty="0" smtClean="0">
                <a:solidFill>
                  <a:schemeClr val="bg1"/>
                </a:solidFill>
              </a:rPr>
              <a:t>2. Вид галстука. или насекомое с красивыми   крыльями. </a:t>
            </a:r>
          </a:p>
          <a:p>
            <a:endParaRPr lang="ru-RU" dirty="0">
              <a:solidFill>
                <a:schemeClr val="bg1"/>
              </a:solidFill>
            </a:endParaRPr>
          </a:p>
        </p:txBody>
      </p:sp>
      <p:pic>
        <p:nvPicPr>
          <p:cNvPr id="5122" name="Picture 2" descr="C:\Documents and Settings\101\Рабочий стол\воротник.jpg"/>
          <p:cNvPicPr>
            <a:picLocks noGrp="1" noChangeAspect="1" noChangeArrowheads="1"/>
          </p:cNvPicPr>
          <p:nvPr>
            <p:ph sz="half" idx="2"/>
          </p:nvPr>
        </p:nvPicPr>
        <p:blipFill>
          <a:blip r:embed="rId3"/>
          <a:srcRect/>
          <a:stretch>
            <a:fillRect/>
          </a:stretch>
        </p:blipFill>
        <p:spPr bwMode="auto">
          <a:xfrm>
            <a:off x="5004048" y="1196752"/>
            <a:ext cx="2880320" cy="2176986"/>
          </a:xfrm>
          <a:prstGeom prst="rect">
            <a:avLst/>
          </a:prstGeom>
          <a:ln>
            <a:noFill/>
          </a:ln>
          <a:effectLst>
            <a:outerShdw blurRad="292100" dist="139700" dir="2700000" algn="tl" rotWithShape="0">
              <a:srgbClr val="333333">
                <a:alpha val="65000"/>
              </a:srgbClr>
            </a:outerShdw>
          </a:effectLst>
        </p:spPr>
      </p:pic>
      <p:pic>
        <p:nvPicPr>
          <p:cNvPr id="5123" name="Picture 3" descr="C:\Documents and Settings\101\Рабочий стол\бабочка.jpg"/>
          <p:cNvPicPr>
            <a:picLocks noChangeAspect="1" noChangeArrowheads="1"/>
          </p:cNvPicPr>
          <p:nvPr/>
        </p:nvPicPr>
        <p:blipFill>
          <a:blip r:embed="rId4"/>
          <a:srcRect/>
          <a:stretch>
            <a:fillRect/>
          </a:stretch>
        </p:blipFill>
        <p:spPr bwMode="auto">
          <a:xfrm>
            <a:off x="5652120" y="3933056"/>
            <a:ext cx="3107511" cy="216024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101\Рабочий стол\фон2.jpg"/>
          <p:cNvPicPr>
            <a:picLocks noChangeAspect="1" noChangeArrowheads="1"/>
          </p:cNvPicPr>
          <p:nvPr/>
        </p:nvPicPr>
        <p:blipFill>
          <a:blip r:embed="rId2">
            <a:lum bright="40000"/>
          </a:blip>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dirty="0" smtClean="0">
                <a:solidFill>
                  <a:srgbClr val="008000"/>
                </a:solidFill>
              </a:rPr>
              <a:t>Колесо истории 2</a:t>
            </a:r>
            <a:r>
              <a:rPr lang="ru-RU" dirty="0" smtClean="0"/>
              <a:t/>
            </a:r>
            <a:br>
              <a:rPr lang="ru-RU" dirty="0" smtClean="0"/>
            </a:br>
            <a:endParaRPr lang="ru-RU" dirty="0"/>
          </a:p>
        </p:txBody>
      </p:sp>
      <p:sp>
        <p:nvSpPr>
          <p:cNvPr id="3" name="Содержимое 2"/>
          <p:cNvSpPr>
            <a:spLocks noGrp="1"/>
          </p:cNvSpPr>
          <p:nvPr>
            <p:ph sz="half" idx="1"/>
          </p:nvPr>
        </p:nvSpPr>
        <p:spPr>
          <a:xfrm>
            <a:off x="107504" y="1268760"/>
            <a:ext cx="4388296" cy="4857403"/>
          </a:xfrm>
        </p:spPr>
        <p:txBody>
          <a:bodyPr>
            <a:normAutofit fontScale="25000" lnSpcReduction="20000"/>
          </a:bodyPr>
          <a:lstStyle/>
          <a:p>
            <a:pPr marL="266700" indent="-130175">
              <a:buNone/>
            </a:pPr>
            <a:endParaRPr lang="ru-RU" sz="2800" dirty="0" smtClean="0"/>
          </a:p>
          <a:p>
            <a:pPr marL="266700" indent="-130175">
              <a:buNone/>
            </a:pPr>
            <a:r>
              <a:rPr lang="ru-RU" sz="8000" dirty="0" smtClean="0">
                <a:solidFill>
                  <a:schemeClr val="bg1"/>
                </a:solidFill>
              </a:rPr>
              <a:t>1.За долгий период истории костюма этот элемент одежды претерпел немало изменений. Римляне стремились, как известно, к роскоши и украшали эту часть деталь индийским жемчугом, янтарем  и драгоценными камнями. А воина, проявившего трусость, лишали этого элемента. В эпоху раннего средневековья ни карманов, ни сумок еще не было, поэтому все необходимое </a:t>
            </a:r>
            <a:r>
              <a:rPr lang="ru-RU" sz="8000" dirty="0" err="1" smtClean="0">
                <a:solidFill>
                  <a:schemeClr val="bg1"/>
                </a:solidFill>
              </a:rPr>
              <a:t>подешивали</a:t>
            </a:r>
            <a:r>
              <a:rPr lang="ru-RU" sz="8000" dirty="0" smtClean="0">
                <a:solidFill>
                  <a:schemeClr val="bg1"/>
                </a:solidFill>
              </a:rPr>
              <a:t> на веревочку к этой детали. Существовала даже поговорка: «Где воин, там и звон». </a:t>
            </a:r>
            <a:r>
              <a:rPr lang="ru-RU" sz="8000" b="1" i="1" dirty="0" smtClean="0">
                <a:solidFill>
                  <a:schemeClr val="bg1"/>
                </a:solidFill>
              </a:rPr>
              <a:t>(Пояс)</a:t>
            </a:r>
            <a:r>
              <a:rPr lang="ru-RU" sz="8000" b="1" dirty="0" smtClean="0">
                <a:solidFill>
                  <a:schemeClr val="bg1"/>
                </a:solidFill>
              </a:rPr>
              <a:t> </a:t>
            </a:r>
            <a:endParaRPr lang="ru-RU" sz="8000" dirty="0" smtClean="0">
              <a:solidFill>
                <a:schemeClr val="bg1"/>
              </a:solidFill>
            </a:endParaRPr>
          </a:p>
          <a:p>
            <a:pPr marL="266700" indent="-130175">
              <a:buNone/>
            </a:pPr>
            <a:r>
              <a:rPr lang="ru-RU" sz="8000" dirty="0" smtClean="0">
                <a:solidFill>
                  <a:schemeClr val="bg1"/>
                </a:solidFill>
              </a:rPr>
              <a:t>2. Популярный станок для бритья высокого качества. Универсальный предмет одежды как мужской, так и женской.</a:t>
            </a:r>
            <a:r>
              <a:rPr lang="ru-RU" sz="8000" b="1" i="1" dirty="0" smtClean="0">
                <a:solidFill>
                  <a:schemeClr val="bg1"/>
                </a:solidFill>
              </a:rPr>
              <a:t>(Жилет.)</a:t>
            </a:r>
            <a:endParaRPr lang="ru-RU" sz="8000" dirty="0" smtClean="0">
              <a:solidFill>
                <a:schemeClr val="bg1"/>
              </a:solidFill>
            </a:endParaRPr>
          </a:p>
          <a:p>
            <a:endParaRPr lang="ru-RU" dirty="0"/>
          </a:p>
        </p:txBody>
      </p:sp>
      <p:pic>
        <p:nvPicPr>
          <p:cNvPr id="6146" name="Picture 2" descr="C:\Documents and Settings\101\Рабочий стол\пояс.jpg"/>
          <p:cNvPicPr>
            <a:picLocks noGrp="1" noChangeAspect="1" noChangeArrowheads="1"/>
          </p:cNvPicPr>
          <p:nvPr>
            <p:ph sz="half" idx="2"/>
          </p:nvPr>
        </p:nvPicPr>
        <p:blipFill>
          <a:blip r:embed="rId3"/>
          <a:srcRect/>
          <a:stretch>
            <a:fillRect/>
          </a:stretch>
        </p:blipFill>
        <p:spPr bwMode="auto">
          <a:xfrm>
            <a:off x="4860032" y="1340768"/>
            <a:ext cx="3753088" cy="1745357"/>
          </a:xfrm>
          <a:prstGeom prst="rect">
            <a:avLst/>
          </a:prstGeom>
          <a:ln>
            <a:noFill/>
          </a:ln>
          <a:effectLst>
            <a:outerShdw blurRad="292100" dist="139700" dir="2700000" algn="tl" rotWithShape="0">
              <a:srgbClr val="333333">
                <a:alpha val="65000"/>
              </a:srgbClr>
            </a:outerShdw>
          </a:effectLst>
        </p:spPr>
      </p:pic>
      <p:pic>
        <p:nvPicPr>
          <p:cNvPr id="6147" name="Picture 3" descr="C:\Documents and Settings\101\Рабочий стол\жилет.jpg"/>
          <p:cNvPicPr>
            <a:picLocks noChangeAspect="1" noChangeArrowheads="1"/>
          </p:cNvPicPr>
          <p:nvPr/>
        </p:nvPicPr>
        <p:blipFill>
          <a:blip r:embed="rId4"/>
          <a:srcRect/>
          <a:stretch>
            <a:fillRect/>
          </a:stretch>
        </p:blipFill>
        <p:spPr bwMode="auto">
          <a:xfrm>
            <a:off x="5652120" y="3645024"/>
            <a:ext cx="2520280" cy="252028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189</TotalTime>
  <Words>1252</Words>
  <Application>Microsoft Office PowerPoint</Application>
  <PresentationFormat>Экран (4:3)</PresentationFormat>
  <Paragraphs>265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Апекс</vt:lpstr>
      <vt:lpstr>Урок – игра  «последний герой»</vt:lpstr>
      <vt:lpstr>Диктант 1</vt:lpstr>
      <vt:lpstr>Диктант 2</vt:lpstr>
      <vt:lpstr>Ответы</vt:lpstr>
      <vt:lpstr>Продолжи пословицу</vt:lpstr>
      <vt:lpstr>Черный ящик 1 Отгадайте, что лежит ящике? </vt:lpstr>
      <vt:lpstr>Черный ящик 2 Отгадайте, что лежит ящике? </vt:lpstr>
      <vt:lpstr>Колесо истории 1 </vt:lpstr>
      <vt:lpstr>Колесо истории 2 </vt:lpstr>
      <vt:lpstr> Игра с болельщиками «ОН - ОНА»  </vt:lpstr>
      <vt:lpstr>Описание цветов 1 </vt:lpstr>
      <vt:lpstr>Описание цветов 2 </vt:lpstr>
      <vt:lpstr>Закодированные слова 1 </vt:lpstr>
      <vt:lpstr>Закодированные слова 2 </vt:lpstr>
      <vt:lpstr>Ответы</vt:lpstr>
      <vt:lpstr>Древние письмена</vt:lpstr>
      <vt:lpstr>Блицтурнир</vt:lpstr>
      <vt:lpstr>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 игра  «последний герой»</dc:title>
  <dc:creator>МБОУ "СОШ№7", каб 101</dc:creator>
  <cp:lastModifiedBy>Пользователь Windows</cp:lastModifiedBy>
  <cp:revision>21</cp:revision>
  <dcterms:created xsi:type="dcterms:W3CDTF">2019-03-25T06:14:09Z</dcterms:created>
  <dcterms:modified xsi:type="dcterms:W3CDTF">2022-04-20T22:40:05Z</dcterms:modified>
</cp:coreProperties>
</file>