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4" r:id="rId3"/>
    <p:sldId id="273" r:id="rId4"/>
    <p:sldId id="271" r:id="rId5"/>
    <p:sldId id="269" r:id="rId6"/>
    <p:sldId id="287" r:id="rId7"/>
    <p:sldId id="295" r:id="rId8"/>
    <p:sldId id="296" r:id="rId9"/>
    <p:sldId id="298" r:id="rId10"/>
    <p:sldId id="299" r:id="rId11"/>
    <p:sldId id="300" r:id="rId12"/>
    <p:sldId id="304" r:id="rId13"/>
    <p:sldId id="301" r:id="rId14"/>
    <p:sldId id="303" r:id="rId15"/>
    <p:sldId id="30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75EE3-98E5-46BE-94F3-354ADDD96A1B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6A536-D06B-448B-A3EE-53DDA334B7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DD2E0-A1B1-4158-9074-AE29AA705BB6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4FF92-638C-4482-8D67-4E71A584AF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81E69-A5ED-40B8-A16F-6A93752CF0D0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18AD2-AC68-450C-84C1-BBC4932249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DD125-9119-4E08-83CC-F5B933BC8254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F83A5-0013-4A2C-AE45-9DB56B65E2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98AD3-F60D-4F8C-B0B7-F7BB37CA7BC2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6A907-1839-4734-AC73-4F773C902A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5A1E4-0810-43F6-8999-272DBBA5998F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064FE-FC56-42DB-AA0E-C02367B597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F19FE-F44E-458D-BE2D-93ECBBE3E204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4A823-B3A3-47C7-B9D4-28DCBBD42E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A3777-2C0E-4984-ADCA-67F18E6CBBFD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6708E-E4CF-48C8-AB22-DE4ADDCEBF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726C0-2227-4A9B-A002-8B416B81BF47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AEFB7-5452-497B-8C68-247ABE37EA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FB04D-E99C-40AE-AC20-8569AF7097A6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0A6FF-DE2F-4441-A1AA-580094AA0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6B2BA-C0DA-4A53-A3C1-290B7217F2FE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C8AB5-F341-4D5A-86F5-93E2A8DC1C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A97AD73-18EC-4720-8A32-449003511643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83CEAAC-C494-4794-B978-47B0C3A76F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50"/>
            <a:ext cx="7772400" cy="3357563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Внедрение навыков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ЗОЖ на уроках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начальной школе.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933056"/>
            <a:ext cx="7016750" cy="1352550"/>
          </a:xfrm>
        </p:spPr>
        <p:txBody>
          <a:bodyPr/>
          <a:lstStyle/>
          <a:p>
            <a:pPr algn="r" eaLnBrk="1" hangingPunct="1"/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высшей квалификационной категории </a:t>
            </a:r>
          </a:p>
          <a:p>
            <a:pPr algn="r" eaLnBrk="1" hangingPunct="1"/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МБОУ «Гимназия №52»</a:t>
            </a:r>
          </a:p>
          <a:p>
            <a:pPr algn="r" eaLnBrk="1" hangingPunct="1"/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Прошина Альбина </a:t>
            </a:r>
            <a:r>
              <a:rPr lang="ru-RU" sz="20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Юнусовна</a:t>
            </a:r>
            <a:endParaRPr lang="ru-RU" sz="20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1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Казань, 2016г.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Методический прием: </a:t>
            </a:r>
            <a:b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вставка о здоровье на уроках</a:t>
            </a:r>
            <a:endParaRPr lang="ru-RU" sz="32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539552" y="1163370"/>
            <a:ext cx="8064896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Вставка 3.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Чтение и обсуждение прочитанного с выводами о правильной жизни и здоровье.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 Дети любят читать сказки, многие из которых позволяют делать обобщённые выводы о здоровом образе жизни, безопасном поведении.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« Колобок».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Дети легко и охотно приходят к заключению: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- Коли мама отпустила погулять на улицу, никуда со двора выходить нельзя, с незнакомыми людьми лучше не общаться.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« Сестрица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Алёнушка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и братец Иванушка»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- Для питья можно использовать только чистую воду. В открытом водоёме вода не может быть чистой, её надо кипятить.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- Если вода прозрачная, красивая, она чистая?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- Нет. В ней могут быть невидимые глазом живые организмы, микробы, которые вызывают кишечные заболевания.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Учащиеся вспоминают пословицы, подходящие к данному случаю, формулируют правила предупреждения кишечных инфекций: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- Мойте руки перед едой. Мойте руки после туалета. Вымойте хорошо мыло прежде, чем умываться. После еды прополощите рот.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Методический прием: </a:t>
            </a:r>
            <a:b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вставка о здоровье на уроках</a:t>
            </a:r>
            <a:endParaRPr lang="ru-RU" sz="32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755576" y="1202851"/>
            <a:ext cx="7632848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Математика</a:t>
            </a:r>
            <a:endParaRPr kumimoji="0" lang="ru-RU" sz="105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Вставка 1.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Задачи по анатомии.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Задача 1. При рождении скелет ребёнка имеет 350 костей, у взрослого человека – 260 костей.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Вопрос 1: На сколько костей в скелете взрослого  человека  меньше, чем у новорождённого?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Ответ: с ростом человека количество костей в его скелете уменьшается на 90.   350 – 260 = 90.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- Куда деваются эти кости?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- Они срастаются.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Вопрос 2. На сколько костей у новорождённого больше, чем у взрослого.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Ответ: 350 – 260 = 90. При рождении у человека у человека на 90 костей больше, чем у взрослого.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Вопрос 3. Сколько костей у здорового человека срастаются в течение жизни?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Ответ: 350 – 260 = 90. В течение жизни у здорового человека 90 костей срастаются.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Методический прием: </a:t>
            </a:r>
            <a:b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вставка о здоровье на уроках</a:t>
            </a:r>
            <a:endParaRPr lang="ru-RU" sz="32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683568" y="1368934"/>
            <a:ext cx="7560840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Задача 2.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Картофель, сваренный в кожуре,  сохраняет 75% витаминов. Картофель, очищенный и сваренный целыми клубнями – 60 %, а порезанный кусками – 35%. Во сколько раз больше витаминов сохраняется в картофеле, сваренном в кожуре, по сравнению с картофелем, очищенным и порезанным кусками?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Ответ: в 2 раза.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- Картофель «в мундире» и запечённый в кожуре наиболее полезен. В нём много витамина С  и калия. Они укрепляют сердце, делают человека энергичным, защищают от инфекций.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  <p:pic>
        <p:nvPicPr>
          <p:cNvPr id="57347" name="Picture 3" descr="http://ds7ishim.ru/sites/default/files/pages/img_to_text/chemotherapy-clipart-healthy-kid-clip-art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76256" y="4653136"/>
            <a:ext cx="1656184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29600" cy="1143000"/>
          </a:xfrm>
        </p:spPr>
        <p:txBody>
          <a:bodyPr/>
          <a:lstStyle/>
          <a:p>
            <a:r>
              <a:rPr lang="ru-RU" sz="2000" b="1" dirty="0" err="1" smtClean="0">
                <a:solidFill>
                  <a:srgbClr val="002060"/>
                </a:solidFill>
                <a:latin typeface="Bookman Old Style" pitchFamily="18" charset="0"/>
              </a:rPr>
              <a:t>Здоровьесберегающие</a:t>
            </a: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 технологии являются составной частью и отличительной особенностью всей образовательной системы, поэтому всё, что относится к образовательному учреждению – характер обучения и воспитания, уровень культуры педагогов, содержание образовательных программ, условия проведения учебного процесса и т.д. – имеет непосредственное отношение к проблеме и профилактике здоровья детей. </a:t>
            </a:r>
            <a:b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Необходимо лишь увидеть эту связь.</a:t>
            </a:r>
            <a:endParaRPr lang="ru-RU" sz="20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60418" name="Picture 2" descr="http://paidagogos.com/wp-content/uploads/2013/06/1089_639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35696" y="3501008"/>
            <a:ext cx="5328592" cy="30704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>Результаты  применения </a:t>
            </a:r>
            <a:r>
              <a:rPr lang="ru-RU" sz="2400" b="1" dirty="0" err="1" smtClean="0">
                <a:solidFill>
                  <a:srgbClr val="FF0000"/>
                </a:solidFill>
                <a:latin typeface="Bookman Old Style" pitchFamily="18" charset="0"/>
              </a:rPr>
              <a:t>здоровьесберегающих</a:t>
            </a:r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> технологий </a:t>
            </a:r>
            <a:b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>на уроке: </a:t>
            </a:r>
            <a:endParaRPr lang="ru-RU" sz="2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6768752" cy="4925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1.Наблюдается </a:t>
            </a:r>
            <a:r>
              <a:rPr lang="ru-RU" sz="1600" b="1" dirty="0">
                <a:solidFill>
                  <a:srgbClr val="002060"/>
                </a:solidFill>
                <a:latin typeface="Bookman Old Style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снижение утомляемости детей на уроках, повышается уровень концентрации внимания. Урок приносит радость и </a:t>
            </a:r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удовлетворение. Построение уроков соответствует </a:t>
            </a:r>
            <a:r>
              <a:rPr lang="ru-RU" sz="1600" b="1" dirty="0">
                <a:solidFill>
                  <a:srgbClr val="002060"/>
                </a:solidFill>
                <a:latin typeface="Bookman Old Style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содержанию и </a:t>
            </a:r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поставленным целям. </a:t>
            </a:r>
            <a:endParaRPr lang="ru-RU" sz="1600" b="1" dirty="0">
              <a:solidFill>
                <a:srgbClr val="002060"/>
              </a:solidFill>
              <a:latin typeface="Bookman Old Style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  <a:cs typeface="Times New Roman" panose="02020603050405020304" pitchFamily="18" charset="0"/>
              </a:rPr>
              <a:t>2. Регулярное использование различных </a:t>
            </a:r>
            <a:r>
              <a:rPr lang="ru-RU" sz="1600" b="1" dirty="0">
                <a:solidFill>
                  <a:srgbClr val="002060"/>
                </a:solidFill>
                <a:latin typeface="Bookman Old Style" pitchFamily="18" charset="0"/>
                <a:cs typeface="Times New Roman" panose="02020603050405020304" pitchFamily="18" charset="0"/>
              </a:rPr>
              <a:t>направлений  </a:t>
            </a:r>
            <a:r>
              <a:rPr lang="ru-RU" sz="1600" b="1" dirty="0" err="1">
                <a:solidFill>
                  <a:srgbClr val="002060"/>
                </a:solidFill>
                <a:latin typeface="Bookman Old Style" pitchFamily="18" charset="0"/>
                <a:cs typeface="Times New Roman" panose="02020603050405020304" pitchFamily="18" charset="0"/>
              </a:rPr>
              <a:t>здоровьесберегающей</a:t>
            </a:r>
            <a:r>
              <a:rPr lang="ru-RU" sz="1600" b="1" dirty="0">
                <a:solidFill>
                  <a:srgbClr val="002060"/>
                </a:solidFill>
                <a:latin typeface="Bookman Old Style" pitchFamily="18" charset="0"/>
                <a:cs typeface="Times New Roman" panose="02020603050405020304" pitchFamily="18" charset="0"/>
              </a:rPr>
              <a:t> технологии улучшает психологический климат в классном коллективе, снижает количество пропусков уроков по болезни и приобщает родителей и детей к стремлению к здоровому образу жизни. </a:t>
            </a:r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  <a:cs typeface="Times New Roman" panose="02020603050405020304" pitchFamily="18" charset="0"/>
              </a:rPr>
              <a:t>Ребята </a:t>
            </a:r>
            <a:r>
              <a:rPr lang="ru-RU" sz="1600" b="1" dirty="0">
                <a:solidFill>
                  <a:srgbClr val="002060"/>
                </a:solidFill>
                <a:latin typeface="Bookman Old Style" pitchFamily="18" charset="0"/>
                <a:cs typeface="Times New Roman" panose="02020603050405020304" pitchFamily="18" charset="0"/>
              </a:rPr>
              <a:t>активны на уроках. Это сказывается и на повышении успеваемости учащихся. </a:t>
            </a:r>
            <a:endParaRPr lang="ru-RU" sz="1600" b="1" dirty="0" smtClean="0">
              <a:solidFill>
                <a:srgbClr val="002060"/>
              </a:solidFill>
              <a:latin typeface="Bookman Old Style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  <a:cs typeface="Times New Roman" panose="02020603050405020304" pitchFamily="18" charset="0"/>
              </a:rPr>
              <a:t>3.</a:t>
            </a:r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Комплексное </a:t>
            </a:r>
            <a:r>
              <a:rPr lang="ru-RU" sz="1600" b="1" dirty="0">
                <a:solidFill>
                  <a:srgbClr val="002060"/>
                </a:solidFill>
                <a:latin typeface="Bookman Old Style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</a:t>
            </a:r>
            <a:r>
              <a:rPr lang="ru-RU" sz="1600" b="1" dirty="0" err="1">
                <a:solidFill>
                  <a:srgbClr val="002060"/>
                </a:solidFill>
                <a:latin typeface="Bookman Old Style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sz="1600" b="1" dirty="0">
                <a:solidFill>
                  <a:srgbClr val="002060"/>
                </a:solidFill>
                <a:latin typeface="Bookman Old Style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технологий в учебном и воспитательном процессе позволяет снизить утомляемость, улучшает эмоциональный настрой и повышает работоспособность младших школьников, а это в свою очередь способствует сохранению и укреплению их здоровья, повышению качества знаний. </a:t>
            </a:r>
            <a:endParaRPr lang="ru-RU" sz="1600" b="1" dirty="0" smtClean="0">
              <a:solidFill>
                <a:srgbClr val="002060"/>
              </a:solidFill>
              <a:latin typeface="Bookman Old Style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33797" y="2060848"/>
            <a:ext cx="1910203" cy="3571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8743807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СПАСИБО ЗА ВНИМАНИЕ!</a:t>
            </a:r>
            <a:endParaRPr lang="ru-RU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solidFill>
                  <a:schemeClr val="accent4"/>
                </a:solidFill>
              </a:rPr>
              <a:t>   </a:t>
            </a:r>
          </a:p>
          <a:p>
            <a:pPr algn="ctr"/>
            <a:endParaRPr lang="ru-RU" sz="4400" dirty="0">
              <a:solidFill>
                <a:schemeClr val="accent4"/>
              </a:solidFill>
            </a:endParaRPr>
          </a:p>
          <a:p>
            <a:pPr algn="ctr"/>
            <a:endParaRPr lang="ru-RU" sz="4400" dirty="0" smtClean="0">
              <a:solidFill>
                <a:schemeClr val="accent4"/>
              </a:solidFill>
            </a:endParaRPr>
          </a:p>
          <a:p>
            <a:pPr algn="ctr"/>
            <a:endParaRPr lang="ru-RU" sz="4400" dirty="0">
              <a:solidFill>
                <a:schemeClr val="accent4"/>
              </a:solidFill>
            </a:endParaRPr>
          </a:p>
          <a:p>
            <a:pPr marL="0" indent="0" algn="ctr">
              <a:buNone/>
            </a:pPr>
            <a:r>
              <a:rPr lang="ru-RU" sz="1600" dirty="0" smtClean="0">
                <a:solidFill>
                  <a:schemeClr val="accent4"/>
                </a:solidFill>
              </a:rPr>
              <a:t>                                                                                                  </a:t>
            </a:r>
            <a:endParaRPr lang="ru-RU" sz="1600" b="1" i="1" dirty="0" smtClean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988840"/>
            <a:ext cx="5175802" cy="38033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19542847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FFFF"/>
                </a:solidFill>
              </a:rPr>
              <a:t/>
            </a:r>
            <a:br>
              <a:rPr lang="ru-RU" sz="2800" b="1" dirty="0" smtClean="0">
                <a:solidFill>
                  <a:srgbClr val="FFFFFF"/>
                </a:solidFill>
              </a:rPr>
            </a:br>
            <a:r>
              <a:rPr lang="ru-RU" sz="2800" b="1" dirty="0" smtClean="0">
                <a:solidFill>
                  <a:srgbClr val="FFFFFF"/>
                </a:solidFill>
              </a:rPr>
              <a:t/>
            </a:r>
            <a:br>
              <a:rPr lang="ru-RU" sz="2800" b="1" dirty="0" smtClean="0">
                <a:solidFill>
                  <a:srgbClr val="FFFFFF"/>
                </a:solidFill>
              </a:rPr>
            </a:br>
            <a:r>
              <a:rPr lang="ru-RU" sz="2800" b="1" dirty="0" smtClean="0">
                <a:solidFill>
                  <a:srgbClr val="FFFFFF"/>
                </a:solidFill>
              </a:rPr>
              <a:t/>
            </a:r>
            <a:br>
              <a:rPr lang="ru-RU" sz="2800" b="1" dirty="0" smtClean="0">
                <a:solidFill>
                  <a:srgbClr val="FFFFFF"/>
                </a:solidFill>
              </a:rPr>
            </a:br>
            <a:r>
              <a:rPr lang="ru-RU" sz="2800" b="1" dirty="0" smtClean="0">
                <a:solidFill>
                  <a:srgbClr val="FFFFFF"/>
                </a:solidFill>
              </a:rPr>
              <a:t/>
            </a:r>
            <a:br>
              <a:rPr lang="ru-RU" sz="2800" b="1" dirty="0" smtClean="0">
                <a:solidFill>
                  <a:srgbClr val="FFFFFF"/>
                </a:solidFill>
              </a:rPr>
            </a:br>
            <a:r>
              <a:rPr lang="ru-RU" sz="2800" b="1" dirty="0" smtClean="0">
                <a:solidFill>
                  <a:srgbClr val="FFFFFF"/>
                </a:solidFill>
              </a:rPr>
              <a:t/>
            </a:r>
            <a:br>
              <a:rPr lang="ru-RU" sz="2800" b="1" dirty="0" smtClean="0">
                <a:solidFill>
                  <a:srgbClr val="FFFFFF"/>
                </a:solidFill>
              </a:rPr>
            </a:br>
            <a:r>
              <a:rPr lang="ru-RU" sz="2800" b="1" dirty="0" smtClean="0">
                <a:solidFill>
                  <a:srgbClr val="FFFFFF"/>
                </a:solidFill>
              </a:rPr>
              <a:t/>
            </a:r>
            <a:br>
              <a:rPr lang="ru-RU" sz="2800" b="1" dirty="0" smtClean="0">
                <a:solidFill>
                  <a:srgbClr val="FFFFFF"/>
                </a:solidFill>
              </a:rPr>
            </a:br>
            <a:r>
              <a:rPr lang="ru-RU" sz="2800" b="1" dirty="0" smtClean="0">
                <a:solidFill>
                  <a:srgbClr val="FFFFFF"/>
                </a:solidFill>
              </a:rPr>
              <a:t/>
            </a:r>
            <a:br>
              <a:rPr lang="ru-RU" sz="2800" b="1" dirty="0" smtClean="0">
                <a:solidFill>
                  <a:srgbClr val="FFFFFF"/>
                </a:solidFill>
              </a:rPr>
            </a:br>
            <a:r>
              <a:rPr lang="ru-RU" sz="2800" b="1" dirty="0" smtClean="0">
                <a:solidFill>
                  <a:srgbClr val="FFFFFF"/>
                </a:solidFill>
              </a:rPr>
              <a:t/>
            </a:r>
            <a:br>
              <a:rPr lang="ru-RU" sz="2800" b="1" dirty="0" smtClean="0">
                <a:solidFill>
                  <a:srgbClr val="FFFFFF"/>
                </a:solidFill>
              </a:rPr>
            </a:br>
            <a:r>
              <a:rPr lang="ru-RU" sz="2800" b="1" dirty="0" smtClean="0">
                <a:solidFill>
                  <a:srgbClr val="FFFFFF"/>
                </a:solidFill>
              </a:rPr>
              <a:t/>
            </a:r>
            <a:br>
              <a:rPr lang="ru-RU" sz="2800" b="1" dirty="0" smtClean="0">
                <a:solidFill>
                  <a:srgbClr val="FFFFFF"/>
                </a:solidFill>
              </a:rPr>
            </a:br>
            <a:r>
              <a:rPr lang="ru-RU" sz="2800" b="1" dirty="0" smtClean="0">
                <a:solidFill>
                  <a:srgbClr val="FFFFFF"/>
                </a:solidFill>
              </a:rPr>
              <a:t/>
            </a:r>
            <a:br>
              <a:rPr lang="ru-RU" sz="2800" b="1" dirty="0" smtClean="0">
                <a:solidFill>
                  <a:srgbClr val="FFFFFF"/>
                </a:solidFill>
              </a:rPr>
            </a:br>
            <a:r>
              <a:rPr lang="ru-RU" sz="2800" b="1" dirty="0" smtClean="0">
                <a:solidFill>
                  <a:srgbClr val="FFFFFF"/>
                </a:solidFill>
              </a:rPr>
              <a:t/>
            </a:r>
            <a:br>
              <a:rPr lang="ru-RU" sz="2800" b="1" dirty="0" smtClean="0">
                <a:solidFill>
                  <a:srgbClr val="FFFFFF"/>
                </a:solidFill>
              </a:rPr>
            </a:br>
            <a:r>
              <a:rPr lang="ru-RU" sz="2800" b="1" dirty="0" smtClean="0">
                <a:solidFill>
                  <a:srgbClr val="FFFFFF"/>
                </a:solidFill>
              </a:rPr>
              <a:t/>
            </a:r>
            <a:br>
              <a:rPr lang="ru-RU" sz="2800" b="1" dirty="0" smtClean="0">
                <a:solidFill>
                  <a:srgbClr val="FFFFFF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«Чтобы сделать ребёнка</a:t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умным и рассудительным,</a:t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сделайте его </a:t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крепким и здоровым».</a:t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Ж.-Ж. Руссо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Состояние здоровья подрастающего поколения – важнейший показатель благополучия общества и государства, отражающий не только настоящую ситуацию, но и дающий точный прогноз на будущее.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006600"/>
                </a:solidFill>
              </a:rPr>
              <a:t/>
            </a:r>
            <a:br>
              <a:rPr lang="ru-RU" sz="3200" b="1" dirty="0" smtClean="0">
                <a:solidFill>
                  <a:srgbClr val="006600"/>
                </a:solidFill>
              </a:rPr>
            </a:br>
            <a:r>
              <a:rPr lang="ru-RU" sz="3200" b="1" dirty="0" smtClean="0">
                <a:solidFill>
                  <a:srgbClr val="006600"/>
                </a:solidFill>
              </a:rPr>
              <a:t/>
            </a:r>
            <a:br>
              <a:rPr lang="ru-RU" sz="3200" b="1" dirty="0" smtClean="0">
                <a:solidFill>
                  <a:srgbClr val="006600"/>
                </a:solidFill>
              </a:rPr>
            </a:br>
            <a:r>
              <a:rPr lang="ru-RU" sz="3200" b="1" dirty="0" smtClean="0">
                <a:solidFill>
                  <a:srgbClr val="006600"/>
                </a:solidFill>
              </a:rPr>
              <a:t/>
            </a:r>
            <a:br>
              <a:rPr lang="ru-RU" sz="3200" b="1" dirty="0" smtClean="0">
                <a:solidFill>
                  <a:srgbClr val="006600"/>
                </a:solidFill>
              </a:rPr>
            </a:br>
            <a:r>
              <a:rPr lang="ru-RU" sz="3200" b="1" dirty="0" smtClean="0">
                <a:solidFill>
                  <a:srgbClr val="006600"/>
                </a:solidFill>
              </a:rPr>
              <a:t/>
            </a:r>
            <a:br>
              <a:rPr lang="ru-RU" sz="3200" b="1" dirty="0" smtClean="0">
                <a:solidFill>
                  <a:srgbClr val="006600"/>
                </a:solidFill>
              </a:rPr>
            </a:br>
            <a:r>
              <a:rPr lang="ru-RU" sz="3200" b="1" dirty="0" smtClean="0">
                <a:solidFill>
                  <a:srgbClr val="006600"/>
                </a:solidFill>
              </a:rPr>
              <a:t/>
            </a:r>
            <a:br>
              <a:rPr lang="ru-RU" sz="3200" b="1" dirty="0" smtClean="0">
                <a:solidFill>
                  <a:srgbClr val="006600"/>
                </a:solidFill>
              </a:rPr>
            </a:br>
            <a:r>
              <a:rPr lang="ru-RU" sz="3200" b="1" dirty="0" smtClean="0">
                <a:solidFill>
                  <a:srgbClr val="006600"/>
                </a:solidFill>
              </a:rPr>
              <a:t/>
            </a:r>
            <a:br>
              <a:rPr lang="ru-RU" sz="3200" b="1" dirty="0" smtClean="0">
                <a:solidFill>
                  <a:srgbClr val="006600"/>
                </a:solidFill>
              </a:rPr>
            </a:br>
            <a:r>
              <a:rPr lang="ru-RU" sz="3200" b="1" dirty="0" smtClean="0">
                <a:solidFill>
                  <a:srgbClr val="006600"/>
                </a:solidFill>
              </a:rPr>
              <a:t/>
            </a:r>
            <a:br>
              <a:rPr lang="ru-RU" sz="3200" b="1" dirty="0" smtClean="0">
                <a:solidFill>
                  <a:srgbClr val="006600"/>
                </a:solidFill>
              </a:rPr>
            </a:br>
            <a:r>
              <a:rPr lang="ru-RU" sz="3200" b="1" dirty="0" smtClean="0">
                <a:solidFill>
                  <a:srgbClr val="006600"/>
                </a:solidFill>
              </a:rPr>
              <a:t/>
            </a:r>
            <a:br>
              <a:rPr lang="ru-RU" sz="3200" b="1" dirty="0" smtClean="0">
                <a:solidFill>
                  <a:srgbClr val="006600"/>
                </a:solidFill>
              </a:rPr>
            </a:br>
            <a:r>
              <a:rPr lang="ru-RU" sz="3200" b="1" dirty="0" smtClean="0">
                <a:solidFill>
                  <a:srgbClr val="006600"/>
                </a:solidFill>
              </a:rPr>
              <a:t/>
            </a:r>
            <a:br>
              <a:rPr lang="ru-RU" sz="3200" b="1" dirty="0" smtClean="0">
                <a:solidFill>
                  <a:srgbClr val="006600"/>
                </a:solidFill>
              </a:rPr>
            </a:br>
            <a:r>
              <a:rPr lang="ru-RU" sz="3200" b="1" dirty="0" smtClean="0">
                <a:solidFill>
                  <a:srgbClr val="006600"/>
                </a:solidFill>
              </a:rPr>
              <a:t/>
            </a:r>
            <a:br>
              <a:rPr lang="ru-RU" sz="3200" b="1" dirty="0" smtClean="0">
                <a:solidFill>
                  <a:srgbClr val="00660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формирования, сохранения и укрепления здоровья человека,  на уроках в начальной школе внедряются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технологии, которые помогают решить важнейшие задачи - сохранить здоровье ребенка, приучить его к активной здоровой жизни.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 ученика в норме, если:</a:t>
            </a:r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ts val="1375"/>
              </a:spcBef>
              <a:buClr>
                <a:srgbClr val="808080"/>
              </a:buClr>
              <a:buSzPct val="70000"/>
              <a:buFont typeface="Wingdings" pitchFamily="2" charset="2"/>
              <a:buChar char="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u="sng" dirty="0" smtClean="0">
                <a:solidFill>
                  <a:srgbClr val="002060"/>
                </a:solidFill>
                <a:latin typeface="Bookman Old Style" pitchFamily="18" charset="0"/>
              </a:rPr>
              <a:t>в физическом плане </a:t>
            </a: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– здоровье позволяет ему справляться с учебной нагрузкой, ребенок умеет преодолевать усталость;</a:t>
            </a:r>
          </a:p>
          <a:p>
            <a:pPr>
              <a:lnSpc>
                <a:spcPct val="80000"/>
              </a:lnSpc>
              <a:spcBef>
                <a:spcPts val="1375"/>
              </a:spcBef>
              <a:buClr>
                <a:srgbClr val="808080"/>
              </a:buClr>
              <a:buSzPct val="70000"/>
              <a:buFont typeface="Wingdings" pitchFamily="2" charset="2"/>
              <a:buChar char="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u="sng" dirty="0" smtClean="0">
                <a:solidFill>
                  <a:srgbClr val="002060"/>
                </a:solidFill>
                <a:latin typeface="Bookman Old Style" pitchFamily="18" charset="0"/>
              </a:rPr>
              <a:t>в социальном плане </a:t>
            </a: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– он коммуникабелен, общителен;</a:t>
            </a:r>
          </a:p>
          <a:p>
            <a:pPr>
              <a:lnSpc>
                <a:spcPct val="80000"/>
              </a:lnSpc>
              <a:spcBef>
                <a:spcPts val="1375"/>
              </a:spcBef>
              <a:buClr>
                <a:srgbClr val="808080"/>
              </a:buClr>
              <a:buSzPct val="70000"/>
              <a:buFont typeface="Wingdings" pitchFamily="2" charset="2"/>
              <a:buChar char="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u="sng" dirty="0" smtClean="0">
                <a:solidFill>
                  <a:srgbClr val="002060"/>
                </a:solidFill>
                <a:latin typeface="Bookman Old Style" pitchFamily="18" charset="0"/>
              </a:rPr>
              <a:t>в эмоциональном плане </a:t>
            </a: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– ребенок уравновешен, способен удивляться и восхищаться;</a:t>
            </a:r>
          </a:p>
          <a:p>
            <a:pPr>
              <a:lnSpc>
                <a:spcPct val="80000"/>
              </a:lnSpc>
              <a:spcBef>
                <a:spcPts val="1375"/>
              </a:spcBef>
              <a:buClr>
                <a:srgbClr val="808080"/>
              </a:buClr>
              <a:buSzPct val="70000"/>
              <a:buFont typeface="Wingdings" pitchFamily="2" charset="2"/>
              <a:buChar char="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u="sng" dirty="0" smtClean="0">
                <a:solidFill>
                  <a:srgbClr val="002060"/>
                </a:solidFill>
                <a:latin typeface="Bookman Old Style" pitchFamily="18" charset="0"/>
              </a:rPr>
              <a:t>в интеллектуальном плане </a:t>
            </a: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– учащийся проявляет хорошие умственные способности, наблюдательность, воображение, </a:t>
            </a:r>
            <a:r>
              <a:rPr lang="ru-RU" sz="2400" b="1" dirty="0" err="1" smtClean="0">
                <a:solidFill>
                  <a:srgbClr val="002060"/>
                </a:solidFill>
                <a:latin typeface="Bookman Old Style" pitchFamily="18" charset="0"/>
              </a:rPr>
              <a:t>самообучаемость</a:t>
            </a: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;</a:t>
            </a:r>
          </a:p>
          <a:p>
            <a:pPr>
              <a:lnSpc>
                <a:spcPct val="80000"/>
              </a:lnSpc>
              <a:spcBef>
                <a:spcPts val="1375"/>
              </a:spcBef>
              <a:buClr>
                <a:srgbClr val="808080"/>
              </a:buClr>
              <a:buSzPct val="70000"/>
              <a:buFont typeface="Wingdings" pitchFamily="2" charset="2"/>
              <a:buChar char="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u="sng" dirty="0" smtClean="0">
                <a:solidFill>
                  <a:srgbClr val="002060"/>
                </a:solidFill>
                <a:latin typeface="Bookman Old Style" pitchFamily="18" charset="0"/>
              </a:rPr>
              <a:t>в нравственном плане </a:t>
            </a: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– он признает основные общечеловеческие ценности.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28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80312" y="3933056"/>
            <a:ext cx="1490686" cy="2011827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/>
          <a:lstStyle/>
          <a:p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</a:rPr>
              <a:t>Учитель начальных классов может и должен на каждом уроке уделять особое внимание сбережению здоровья детей. Включение в урок специальных методических приёмов и средств в значительной степени обеспечивает выполнение этой задачи и не требует больших материальных и временных затрат.</a:t>
            </a:r>
            <a:b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endParaRPr lang="ru-RU" sz="16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000" dirty="0" err="1" smtClean="0">
                <a:solidFill>
                  <a:srgbClr val="C00000"/>
                </a:solidFill>
                <a:latin typeface="Bookman Old Style" pitchFamily="18" charset="0"/>
              </a:rPr>
              <a:t>Физминутки</a:t>
            </a:r>
            <a:endParaRPr lang="ru-RU" sz="20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11" name="Содержимое 10" descr="IMG_20161201_080942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1043608" y="2276872"/>
            <a:ext cx="2963466" cy="3951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Bookman Old Style" pitchFamily="18" charset="0"/>
              </a:rPr>
              <a:t>Пальчиковая гимнастика</a:t>
            </a:r>
            <a:endParaRPr lang="ru-RU" sz="20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12" name="Содержимое 11" descr="IMG_20161201_080818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5148064" y="2276872"/>
            <a:ext cx="2963466" cy="3951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404664"/>
            <a:ext cx="4040188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Гимнастика для глаз</a:t>
            </a:r>
            <a:endParaRPr lang="ru-RU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8" name="Содержимое 7" descr="460326215000987010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539552" y="1196752"/>
            <a:ext cx="4040188" cy="2226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1052736"/>
            <a:ext cx="4041775" cy="648071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Bookman Old Style" pitchFamily="18" charset="0"/>
              </a:rPr>
              <a:t>Смена форм деятельности</a:t>
            </a:r>
            <a:endParaRPr lang="ru-RU" sz="20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7" name="Содержимое 6" descr="IMG_20161130_151008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5184179" y="2174875"/>
            <a:ext cx="2963466" cy="3951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9938" name="Picture 2" descr="http://school-mmm.ucoz.ru/_si/1/6735934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3645024"/>
            <a:ext cx="4032448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Методический прием: </a:t>
            </a:r>
            <a:b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вставка о здоровье на уроках</a:t>
            </a:r>
            <a:endParaRPr lang="ru-RU" sz="32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755576" y="1421052"/>
            <a:ext cx="7488832" cy="481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                           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Русский язык</a:t>
            </a:r>
            <a:endParaRPr kumimoji="0" lang="ru-RU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Вставка 1.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Вежливые слова и здоровье.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Учитель предлагает детям правильно списать с доски написанные там слова: спасибо, пожалуйста, с добрым утром, спокойной ночи. Пусть дети подумают, что общего между этими словами, и продолжат список.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- Дети, слова, которые вы написали, называют волшебными. Они добрые, ласковые. Такими становятся и люди, которые их говорят и которые их слышат. Говорите чаще друг другу: «Спасибо». Когда люди здороваются, они желают здоровья, а желания рано или поздно исполняются. Давайте все вместе скажем: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Я хочу быть здоровым!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- Я могу быть здоровым!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- Я буду здоровым!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4248" y="5085184"/>
            <a:ext cx="1296144" cy="1368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Методический прием: </a:t>
            </a:r>
            <a:b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вставка о здоровье на уроках</a:t>
            </a:r>
            <a:endParaRPr lang="ru-RU" sz="32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971600" y="1628800"/>
            <a:ext cx="712879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Вставка 2.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Разбирая слова с корнем «ух (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уш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)», назовём слово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«заушница». Так называется воспаление околоушной слюнной железы, другое название болезни – свинка. Заболевание заразное, передаётся через воздух.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Кстати, можно сказать ребятам, что через воздух плохо проветренной комнаты можно заразиться не только свинкой, но и корью, дифтерией, гриппом и даже туберкулёзом. Но никто не заболеет, если мы будем на каждой перемене выходить из класса и хорошо его проветривать, а также постоянно укреплять здоровье.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2833</TotalTime>
  <Words>874</Words>
  <Application>Microsoft Office PowerPoint</Application>
  <PresentationFormat>Экран (4:3)</PresentationFormat>
  <Paragraphs>77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Внедрение навыков  ЗОЖ на уроках в начальной школе.</vt:lpstr>
      <vt:lpstr>            «Чтобы сделать ребёнка  умным и рассудительным,  сделайте его  крепким и здоровым».                                                                 Ж.-Ж. Руссо   </vt:lpstr>
      <vt:lpstr>        Состояние здоровья подрастающего поколения – важнейший показатель благополучия общества и государства, отражающий не только настоящую ситуацию, но и дающий точный прогноз на будущее.  </vt:lpstr>
      <vt:lpstr>          Для формирования, сохранения и укрепления здоровья человека,  на уроках в начальной школе внедряются здоровьесберегающие технологии, которые помогают решить важнейшие задачи - сохранить здоровье ребенка, приучить его к активной здоровой жизни.  </vt:lpstr>
      <vt:lpstr>Здоровье ученика в норме, если:</vt:lpstr>
      <vt:lpstr>Учитель начальных классов может и должен на каждом уроке уделять особое внимание сбережению здоровья детей. Включение в урок специальных методических приёмов и средств в значительной степени обеспечивает выполнение этой задачи и не требует больших материальных и временных затрат. </vt:lpstr>
      <vt:lpstr>Слайд 7</vt:lpstr>
      <vt:lpstr>Методический прием:  вставка о здоровье на уроках</vt:lpstr>
      <vt:lpstr>Методический прием:  вставка о здоровье на уроках</vt:lpstr>
      <vt:lpstr>Методический прием:  вставка о здоровье на уроках</vt:lpstr>
      <vt:lpstr>Методический прием:  вставка о здоровье на уроках</vt:lpstr>
      <vt:lpstr>Методический прием:  вставка о здоровье на уроках</vt:lpstr>
      <vt:lpstr>Здоровьесберегающие технологии являются составной частью и отличительной особенностью всей образовательной системы, поэтому всё, что относится к образовательному учреждению – характер обучения и воспитания, уровень культуры педагогов, содержание образовательных программ, условия проведения учебного процесса и т.д. – имеет непосредственное отношение к проблеме и профилактике здоровья детей.  Необходимо лишь увидеть эту связь.</vt:lpstr>
      <vt:lpstr>Результаты  применения здоровьесберегающих технологий  на уроке: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Альбина</cp:lastModifiedBy>
  <cp:revision>126</cp:revision>
  <dcterms:modified xsi:type="dcterms:W3CDTF">2022-04-20T08:38:36Z</dcterms:modified>
</cp:coreProperties>
</file>