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3" autoAdjust="0"/>
    <p:restoredTop sz="94662" autoAdjust="0"/>
  </p:normalViewPr>
  <p:slideViewPr>
    <p:cSldViewPr>
      <p:cViewPr varScale="1">
        <p:scale>
          <a:sx n="41" d="100"/>
          <a:sy n="41" d="100"/>
        </p:scale>
        <p:origin x="1356" y="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98E35B-C32C-44AC-A28F-EB63B1E432D2}" type="datetimeFigureOut">
              <a:rPr lang="ru-RU" smtClean="0"/>
              <a:t>21.04.2022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E9A3F6-1DEE-4016-8EF1-87C08FF1569C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98E35B-C32C-44AC-A28F-EB63B1E432D2}" type="datetimeFigureOut">
              <a:rPr lang="ru-RU" smtClean="0"/>
              <a:t>21.04.2022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E9A3F6-1DEE-4016-8EF1-87C08FF1569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98E35B-C32C-44AC-A28F-EB63B1E432D2}" type="datetimeFigureOut">
              <a:rPr lang="ru-RU" smtClean="0"/>
              <a:t>21.04.2022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E9A3F6-1DEE-4016-8EF1-87C08FF1569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98E35B-C32C-44AC-A28F-EB63B1E432D2}" type="datetimeFigureOut">
              <a:rPr lang="ru-RU" smtClean="0"/>
              <a:t>21.04.2022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E9A3F6-1DEE-4016-8EF1-87C08FF1569C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98E35B-C32C-44AC-A28F-EB63B1E432D2}" type="datetimeFigureOut">
              <a:rPr lang="ru-RU" smtClean="0"/>
              <a:t>21.04.2022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E9A3F6-1DEE-4016-8EF1-87C08FF1569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98E35B-C32C-44AC-A28F-EB63B1E432D2}" type="datetimeFigureOut">
              <a:rPr lang="ru-RU" smtClean="0"/>
              <a:t>21.04.2022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E9A3F6-1DEE-4016-8EF1-87C08FF1569C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98E35B-C32C-44AC-A28F-EB63B1E432D2}" type="datetimeFigureOut">
              <a:rPr lang="ru-RU" smtClean="0"/>
              <a:t>21.04.2022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E9A3F6-1DEE-4016-8EF1-87C08FF1569C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98E35B-C32C-44AC-A28F-EB63B1E432D2}" type="datetimeFigureOut">
              <a:rPr lang="ru-RU" smtClean="0"/>
              <a:t>21.04.2022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E9A3F6-1DEE-4016-8EF1-87C08FF1569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98E35B-C32C-44AC-A28F-EB63B1E432D2}" type="datetimeFigureOut">
              <a:rPr lang="ru-RU" smtClean="0"/>
              <a:t>21.04.2022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E9A3F6-1DEE-4016-8EF1-87C08FF1569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98E35B-C32C-44AC-A28F-EB63B1E432D2}" type="datetimeFigureOut">
              <a:rPr lang="ru-RU" smtClean="0"/>
              <a:t>21.04.2022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E9A3F6-1DEE-4016-8EF1-87C08FF1569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98E35B-C32C-44AC-A28F-EB63B1E432D2}" type="datetimeFigureOut">
              <a:rPr lang="ru-RU" smtClean="0"/>
              <a:t>21.04.2022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E9A3F6-1DEE-4016-8EF1-87C08FF1569C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4D98E35B-C32C-44AC-A28F-EB63B1E432D2}" type="datetimeFigureOut">
              <a:rPr lang="ru-RU" smtClean="0"/>
              <a:t>21.04.2022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CEE9A3F6-1DEE-4016-8EF1-87C08FF1569C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yandex.ru/images/search?source=wiz&amp;img_url=http://www.koipkro.kostroma.ru/BuyR/ChBor/ych/13/ucheniki_w450_h468.jpg&amp;uinfo=sw-1360-sh-768-ww-1343-wh-620-pd-1-wp-16x9_1360x768-lt-767&amp;text=%D0%BA%D0%B0%D1%80%D1%82%D0%B8%D0%BD%D0%BA%D0%B8%20%D1%81%20%D0%B4%D0%B5%D1%82%D1%8C%D0%BC%D0%B8%20%D1%83%D1%87%D0%B0%D1%89%D0%B8%D0%BC%D0%B8%D1%81%D1%8F&amp;noreask=1&amp;pos=18&amp;lr=213&amp;rpt=simage&amp;pin=1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75656" y="4005064"/>
            <a:ext cx="3672408" cy="1890231"/>
          </a:xfrm>
        </p:spPr>
        <p:txBody>
          <a:bodyPr>
            <a:normAutofit/>
          </a:bodyPr>
          <a:lstStyle/>
          <a:p>
            <a:endParaRPr lang="ru-RU" dirty="0" smtClean="0">
              <a:solidFill>
                <a:schemeClr val="accent6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548681"/>
            <a:ext cx="6344592" cy="1872207"/>
          </a:xfrm>
        </p:spPr>
        <p:txBody>
          <a:bodyPr/>
          <a:lstStyle/>
          <a:p>
            <a:pPr marL="182880" indent="0" algn="ctr">
              <a:buNone/>
            </a:pPr>
            <a:r>
              <a:rPr lang="ru-RU" sz="2800" dirty="0">
                <a:solidFill>
                  <a:schemeClr val="accent6"/>
                </a:solidFill>
              </a:rPr>
              <a:t/>
            </a:r>
            <a:br>
              <a:rPr lang="ru-RU" sz="2800" dirty="0">
                <a:solidFill>
                  <a:schemeClr val="accent6"/>
                </a:solidFill>
              </a:rPr>
            </a:br>
            <a:r>
              <a:rPr lang="ru-RU" sz="2800" dirty="0" smtClean="0">
                <a:solidFill>
                  <a:schemeClr val="accent6"/>
                </a:solidFill>
              </a:rPr>
              <a:t>«Что должен знать и уметь выпускник подготовительной к школе группы».</a:t>
            </a:r>
            <a:endParaRPr lang="ru-RU" sz="2800" dirty="0">
              <a:solidFill>
                <a:schemeClr val="accent6"/>
              </a:solidFill>
            </a:endParaRPr>
          </a:p>
        </p:txBody>
      </p:sp>
      <p:pic>
        <p:nvPicPr>
          <p:cNvPr id="6" name="Рисунок 5" descr="http://ds880.wmsite.ru/_mod_files/ce_images/04_zst.gif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6" y="2708920"/>
            <a:ext cx="2032000" cy="24003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00750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836712"/>
            <a:ext cx="6512511" cy="1143000"/>
          </a:xfrm>
        </p:spPr>
        <p:txBody>
          <a:bodyPr/>
          <a:lstStyle/>
          <a:p>
            <a:pPr algn="ctr"/>
            <a:r>
              <a:rPr lang="ru-RU" sz="3600" dirty="0" smtClean="0">
                <a:solidFill>
                  <a:schemeClr val="accent6"/>
                </a:solidFill>
              </a:rPr>
              <a:t>Животный и растительный мир</a:t>
            </a:r>
            <a:endParaRPr lang="ru-RU" sz="3600" dirty="0">
              <a:solidFill>
                <a:schemeClr val="accent6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43000" y="2204864"/>
            <a:ext cx="6400800" cy="3888432"/>
          </a:xfrm>
        </p:spPr>
        <p:txBody>
          <a:bodyPr>
            <a:normAutofit fontScale="77500" lnSpcReduction="20000"/>
          </a:bodyPr>
          <a:lstStyle/>
          <a:p>
            <a:r>
              <a:rPr lang="ru-RU" b="1" dirty="0"/>
              <a:t>Животный мир 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>Дети должны иметь представление: </a:t>
            </a:r>
            <a:br>
              <a:rPr lang="ru-RU" dirty="0"/>
            </a:br>
            <a:r>
              <a:rPr lang="ru-RU" dirty="0"/>
              <a:t>- о домашних и диких животных; </a:t>
            </a:r>
            <a:br>
              <a:rPr lang="ru-RU" dirty="0"/>
            </a:br>
            <a:r>
              <a:rPr lang="ru-RU" dirty="0"/>
              <a:t>- о перелетных и зимующих птицах; </a:t>
            </a:r>
            <a:br>
              <a:rPr lang="ru-RU" dirty="0"/>
            </a:br>
            <a:r>
              <a:rPr lang="ru-RU" dirty="0"/>
              <a:t>- о зависимости изменений в живой природе от изменений в неживой природе. 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b="1" dirty="0"/>
              <a:t>Растительный мир</a:t>
            </a:r>
            <a:r>
              <a:rPr lang="ru-RU" dirty="0"/>
              <a:t> 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>Дети должны иметь представление: </a:t>
            </a:r>
            <a:br>
              <a:rPr lang="ru-RU" dirty="0"/>
            </a:br>
            <a:r>
              <a:rPr lang="ru-RU" dirty="0"/>
              <a:t>- об условиях необходимых для роста растений; </a:t>
            </a:r>
            <a:br>
              <a:rPr lang="ru-RU" dirty="0"/>
            </a:br>
            <a:r>
              <a:rPr lang="ru-RU" dirty="0"/>
              <a:t>- о лесных ягодах и грибах; </a:t>
            </a:r>
            <a:br>
              <a:rPr lang="ru-RU" dirty="0"/>
            </a:br>
            <a:r>
              <a:rPr lang="ru-RU" dirty="0"/>
              <a:t>- об овощах и фруктах; </a:t>
            </a:r>
            <a:br>
              <a:rPr lang="ru-RU" dirty="0"/>
            </a:br>
            <a:r>
              <a:rPr lang="ru-RU" dirty="0"/>
              <a:t>- о деревьях, кустарниках и цветах. 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>Дети должны уметь различать и называть деревья по коре, листьям, плодам. </a:t>
            </a:r>
          </a:p>
        </p:txBody>
      </p:sp>
    </p:spTree>
    <p:extLst>
      <p:ext uri="{BB962C8B-B14F-4D97-AF65-F5344CB8AC3E}">
        <p14:creationId xmlns:p14="http://schemas.microsoft.com/office/powerpoint/2010/main" val="4188882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908720"/>
            <a:ext cx="6512511" cy="1006048"/>
          </a:xfrm>
        </p:spPr>
        <p:txBody>
          <a:bodyPr/>
          <a:lstStyle/>
          <a:p>
            <a:r>
              <a:rPr lang="ru-RU" dirty="0">
                <a:solidFill>
                  <a:schemeClr val="accent6"/>
                </a:solidFill>
              </a:rPr>
              <a:t>Крупная моторика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43000" y="2204864"/>
            <a:ext cx="6741368" cy="3816424"/>
          </a:xfrm>
        </p:spPr>
        <p:txBody>
          <a:bodyPr>
            <a:normAutofit fontScale="85000" lnSpcReduction="10000"/>
          </a:bodyPr>
          <a:lstStyle/>
          <a:p>
            <a:pPr marL="45720" indent="0">
              <a:buNone/>
            </a:pP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sz="2800" dirty="0">
                <a:solidFill>
                  <a:schemeClr val="tx1"/>
                </a:solidFill>
              </a:rPr>
              <a:t>Дети должны уметь: </a:t>
            </a:r>
            <a:br>
              <a:rPr lang="ru-RU" sz="2800" dirty="0">
                <a:solidFill>
                  <a:schemeClr val="tx1"/>
                </a:solidFill>
              </a:rPr>
            </a:br>
            <a:r>
              <a:rPr lang="ru-RU" sz="2800" dirty="0">
                <a:solidFill>
                  <a:schemeClr val="tx1"/>
                </a:solidFill>
              </a:rPr>
              <a:t>- прямо и твердо ходить, бегать, прыгать; </a:t>
            </a:r>
            <a:br>
              <a:rPr lang="ru-RU" sz="2800" dirty="0">
                <a:solidFill>
                  <a:schemeClr val="tx1"/>
                </a:solidFill>
              </a:rPr>
            </a:br>
            <a:r>
              <a:rPr lang="ru-RU" sz="2800" dirty="0">
                <a:solidFill>
                  <a:schemeClr val="tx1"/>
                </a:solidFill>
              </a:rPr>
              <a:t>- точно ловить и кидать мяч; </a:t>
            </a:r>
            <a:br>
              <a:rPr lang="ru-RU" sz="2800" dirty="0">
                <a:solidFill>
                  <a:schemeClr val="tx1"/>
                </a:solidFill>
              </a:rPr>
            </a:br>
            <a:r>
              <a:rPr lang="ru-RU" sz="2800" dirty="0">
                <a:solidFill>
                  <a:schemeClr val="tx1"/>
                </a:solidFill>
              </a:rPr>
              <a:t>- на протяжении некоторого времени носить не очень легкие вещи, большие предметы; </a:t>
            </a:r>
            <a:br>
              <a:rPr lang="ru-RU" sz="2800" dirty="0">
                <a:solidFill>
                  <a:schemeClr val="tx1"/>
                </a:solidFill>
              </a:rPr>
            </a:br>
            <a:r>
              <a:rPr lang="ru-RU" sz="2800" dirty="0">
                <a:solidFill>
                  <a:schemeClr val="tx1"/>
                </a:solidFill>
              </a:rPr>
              <a:t>- застегивать пуговицы, завязывать шнурки. </a:t>
            </a:r>
            <a:br>
              <a:rPr lang="ru-RU" sz="2800" dirty="0">
                <a:solidFill>
                  <a:schemeClr val="tx1"/>
                </a:solidFill>
              </a:rPr>
            </a:br>
            <a:r>
              <a:rPr lang="ru-RU" sz="2800" dirty="0">
                <a:solidFill>
                  <a:schemeClr val="tx1"/>
                </a:solidFill>
              </a:rPr>
              <a:t/>
            </a:r>
            <a:br>
              <a:rPr lang="ru-RU" sz="2800" dirty="0">
                <a:solidFill>
                  <a:schemeClr val="tx1"/>
                </a:solidFill>
              </a:rPr>
            </a:br>
            <a:endParaRPr lang="ru-RU" sz="2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4446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692696"/>
            <a:ext cx="6512511" cy="1143000"/>
          </a:xfrm>
        </p:spPr>
        <p:txBody>
          <a:bodyPr/>
          <a:lstStyle/>
          <a:p>
            <a:r>
              <a:rPr lang="ru-RU" dirty="0">
                <a:solidFill>
                  <a:schemeClr val="accent6"/>
                </a:solidFill>
              </a:rPr>
              <a:t>Крупная моторика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43000" y="2132856"/>
            <a:ext cx="7245424" cy="3744416"/>
          </a:xfrm>
        </p:spPr>
        <p:txBody>
          <a:bodyPr>
            <a:normAutofit fontScale="92500" lnSpcReduction="10000"/>
          </a:bodyPr>
          <a:lstStyle/>
          <a:p>
            <a:pPr marL="45720" indent="0">
              <a:buNone/>
            </a:pPr>
            <a:r>
              <a:rPr lang="ru-RU" b="1" dirty="0" smtClean="0"/>
              <a:t> 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sz="3200" dirty="0"/>
              <a:t>Дети должны уметь: </a:t>
            </a:r>
            <a:br>
              <a:rPr lang="ru-RU" sz="3200" dirty="0"/>
            </a:br>
            <a:r>
              <a:rPr lang="ru-RU" sz="3200" dirty="0"/>
              <a:t>- проводить прямые, не дрожащие линии; </a:t>
            </a:r>
            <a:br>
              <a:rPr lang="ru-RU" sz="3200" dirty="0"/>
            </a:br>
            <a:r>
              <a:rPr lang="ru-RU" sz="3200" dirty="0"/>
              <a:t>- «видеть» строку и писать в ней; </a:t>
            </a:r>
            <a:br>
              <a:rPr lang="ru-RU" sz="3200" dirty="0"/>
            </a:br>
            <a:r>
              <a:rPr lang="ru-RU" sz="3200" dirty="0"/>
              <a:t>- видеть клеточки и точно вести по ним рисунок. </a:t>
            </a:r>
          </a:p>
          <a:p>
            <a:r>
              <a:rPr lang="ru-RU" sz="3200" dirty="0"/>
              <a:t> 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82601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43000" y="908720"/>
            <a:ext cx="7317432" cy="5040560"/>
          </a:xfrm>
        </p:spPr>
        <p:txBody>
          <a:bodyPr>
            <a:normAutofit fontScale="77500" lnSpcReduction="20000"/>
          </a:bodyPr>
          <a:lstStyle/>
          <a:p>
            <a:r>
              <a:rPr lang="ru-RU" dirty="0">
                <a:solidFill>
                  <a:schemeClr val="accent6"/>
                </a:solidFill>
              </a:rPr>
              <a:t>В области </a:t>
            </a:r>
            <a:r>
              <a:rPr lang="ru-RU" b="1" dirty="0">
                <a:solidFill>
                  <a:schemeClr val="accent6"/>
                </a:solidFill>
              </a:rPr>
              <a:t>развития речи и готовности к овладению грамотой</a:t>
            </a:r>
            <a:r>
              <a:rPr lang="ru-RU" dirty="0">
                <a:solidFill>
                  <a:schemeClr val="accent6"/>
                </a:solidFill>
              </a:rPr>
              <a:t> будущему первокласснику необходимо: </a:t>
            </a:r>
            <a:br>
              <a:rPr lang="ru-RU" dirty="0">
                <a:solidFill>
                  <a:schemeClr val="accent6"/>
                </a:solidFill>
              </a:rPr>
            </a:br>
            <a:endParaRPr lang="ru-RU" dirty="0" smtClean="0">
              <a:solidFill>
                <a:schemeClr val="accent6"/>
              </a:solidFill>
            </a:endParaRPr>
          </a:p>
          <a:p>
            <a:endParaRPr lang="ru-RU" dirty="0">
              <a:solidFill>
                <a:schemeClr val="accent6"/>
              </a:solidFill>
            </a:endParaRPr>
          </a:p>
          <a:p>
            <a:r>
              <a:rPr lang="ru-RU" dirty="0" smtClean="0"/>
              <a:t>• </a:t>
            </a:r>
            <a:r>
              <a:rPr lang="ru-RU" dirty="0"/>
              <a:t>уметь чётко произносить все звуки речи; </a:t>
            </a:r>
            <a:br>
              <a:rPr lang="ru-RU" dirty="0"/>
            </a:br>
            <a:r>
              <a:rPr lang="ru-RU" dirty="0"/>
              <a:t>• уметь интонационно выделять звук в словах; </a:t>
            </a:r>
            <a:br>
              <a:rPr lang="ru-RU" dirty="0"/>
            </a:br>
            <a:r>
              <a:rPr lang="ru-RU" dirty="0"/>
              <a:t>• уметь выделять заданный звук в потоке речи; </a:t>
            </a:r>
            <a:br>
              <a:rPr lang="ru-RU" dirty="0"/>
            </a:br>
            <a:r>
              <a:rPr lang="ru-RU" dirty="0"/>
              <a:t>• уметь определять место звука в слове ( в начале, в середине, в конце); </a:t>
            </a:r>
            <a:br>
              <a:rPr lang="ru-RU" dirty="0"/>
            </a:br>
            <a:r>
              <a:rPr lang="ru-RU" dirty="0"/>
              <a:t>• уметь произносить слова по слогам; </a:t>
            </a:r>
            <a:br>
              <a:rPr lang="ru-RU" dirty="0"/>
            </a:br>
            <a:r>
              <a:rPr lang="ru-RU" dirty="0"/>
              <a:t>• уметь составлять предложения из 3-5 слов; </a:t>
            </a:r>
            <a:br>
              <a:rPr lang="ru-RU" dirty="0"/>
            </a:br>
            <a:r>
              <a:rPr lang="ru-RU" dirty="0"/>
              <a:t>• уметь называть в предложении только 2-е слово, только 3-е слово, только 4-е слово и т.д.; </a:t>
            </a:r>
            <a:br>
              <a:rPr lang="ru-RU" dirty="0"/>
            </a:br>
            <a:r>
              <a:rPr lang="ru-RU" dirty="0"/>
              <a:t>• уметь использовать обобщающие понятия (медведь, лиса, волк – это животные); </a:t>
            </a:r>
            <a:br>
              <a:rPr lang="ru-RU" dirty="0"/>
            </a:br>
            <a:r>
              <a:rPr lang="ru-RU" dirty="0"/>
              <a:t>• уметь составлять рассказ по картинке (например, «В зоопарке», «На детской площадке», «За грибами», «Отдых на море» и т. д.) </a:t>
            </a:r>
            <a:br>
              <a:rPr lang="ru-RU" dirty="0"/>
            </a:br>
            <a:r>
              <a:rPr lang="ru-RU" dirty="0"/>
              <a:t>• уметь составлять несколько предложений о предмете; </a:t>
            </a:r>
            <a:br>
              <a:rPr lang="ru-RU" dirty="0"/>
            </a:br>
            <a:r>
              <a:rPr lang="ru-RU" dirty="0"/>
              <a:t>• различать жанры художественной литературы (сказка, рассказ, стихотворение, басня); </a:t>
            </a:r>
            <a:br>
              <a:rPr lang="ru-RU" dirty="0"/>
            </a:br>
            <a:r>
              <a:rPr lang="ru-RU" dirty="0"/>
              <a:t>• уметь наизусть читать любимые стихотворения; </a:t>
            </a:r>
            <a:br>
              <a:rPr lang="ru-RU" dirty="0"/>
            </a:br>
            <a:r>
              <a:rPr lang="ru-RU" dirty="0"/>
              <a:t>• уметь последовательно передавать содержание сказки. </a:t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38086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43000" y="908720"/>
            <a:ext cx="7029400" cy="5040560"/>
          </a:xfrm>
        </p:spPr>
        <p:txBody>
          <a:bodyPr>
            <a:normAutofit fontScale="77500" lnSpcReduction="20000"/>
          </a:bodyPr>
          <a:lstStyle/>
          <a:p>
            <a:r>
              <a:rPr lang="ru-RU" dirty="0">
                <a:solidFill>
                  <a:schemeClr val="accent6"/>
                </a:solidFill>
              </a:rPr>
              <a:t>К началу обучения в школе у ребёнка должны быть развиты </a:t>
            </a:r>
            <a:r>
              <a:rPr lang="ru-RU" b="1" dirty="0">
                <a:solidFill>
                  <a:schemeClr val="accent6"/>
                </a:solidFill>
              </a:rPr>
              <a:t>элементы математического представления:</a:t>
            </a:r>
            <a:r>
              <a:rPr lang="ru-RU" dirty="0">
                <a:solidFill>
                  <a:schemeClr val="accent6"/>
                </a:solidFill>
              </a:rPr>
              <a:t> </a:t>
            </a:r>
            <a:br>
              <a:rPr lang="ru-RU" dirty="0">
                <a:solidFill>
                  <a:schemeClr val="accent6"/>
                </a:solidFill>
              </a:rPr>
            </a:br>
            <a:endParaRPr lang="ru-RU" dirty="0" smtClean="0">
              <a:solidFill>
                <a:schemeClr val="accent6"/>
              </a:solidFill>
            </a:endParaRPr>
          </a:p>
          <a:p>
            <a:endParaRPr lang="ru-RU" dirty="0">
              <a:solidFill>
                <a:schemeClr val="accent6"/>
              </a:solidFill>
            </a:endParaRPr>
          </a:p>
          <a:p>
            <a:r>
              <a:rPr lang="ru-RU" dirty="0" smtClean="0"/>
              <a:t>• </a:t>
            </a:r>
            <a:r>
              <a:rPr lang="ru-RU" dirty="0"/>
              <a:t>знать цифры от 0 до 9; </a:t>
            </a:r>
            <a:br>
              <a:rPr lang="ru-RU" dirty="0"/>
            </a:br>
            <a:r>
              <a:rPr lang="ru-RU" dirty="0"/>
              <a:t>• уметь считать до 10 и обратно, от 6 до 10, от 7 до 2 и т. д; </a:t>
            </a:r>
            <a:br>
              <a:rPr lang="ru-RU" dirty="0"/>
            </a:br>
            <a:r>
              <a:rPr lang="ru-RU" dirty="0"/>
              <a:t>• уметь называть предыдущее и последующее число относительно любого числа в пределах первого десятка; </a:t>
            </a:r>
            <a:br>
              <a:rPr lang="ru-RU" dirty="0"/>
            </a:br>
            <a:r>
              <a:rPr lang="ru-RU" dirty="0"/>
              <a:t>• знать знаки +, - , =, &lt;, &gt;; </a:t>
            </a:r>
            <a:br>
              <a:rPr lang="ru-RU" dirty="0"/>
            </a:br>
            <a:r>
              <a:rPr lang="ru-RU" dirty="0"/>
              <a:t>• уметь сравнивать числа первого десятка (например, 7&lt;8, 5&gt;4, 6=6) </a:t>
            </a:r>
            <a:br>
              <a:rPr lang="ru-RU" dirty="0"/>
            </a:br>
            <a:r>
              <a:rPr lang="ru-RU" dirty="0"/>
              <a:t>• уметь соотносить цифру и число предметов; </a:t>
            </a:r>
            <a:br>
              <a:rPr lang="ru-RU" dirty="0"/>
            </a:br>
            <a:r>
              <a:rPr lang="ru-RU" dirty="0"/>
              <a:t>• уметь сравнивать две группы предметов; </a:t>
            </a:r>
            <a:br>
              <a:rPr lang="ru-RU" dirty="0"/>
            </a:br>
            <a:r>
              <a:rPr lang="ru-RU" dirty="0"/>
              <a:t>• уметь составлять и решать задачи в одно действие на сложение и вычитание; </a:t>
            </a:r>
            <a:br>
              <a:rPr lang="ru-RU" dirty="0"/>
            </a:br>
            <a:r>
              <a:rPr lang="ru-RU" dirty="0"/>
              <a:t>• уметь сравнивать предметы по цвету. Форме, размеру; </a:t>
            </a:r>
            <a:br>
              <a:rPr lang="ru-RU" dirty="0"/>
            </a:br>
            <a:r>
              <a:rPr lang="ru-RU" dirty="0"/>
              <a:t>• знать названия фигур: треугольник, квадрат, круг; </a:t>
            </a:r>
            <a:br>
              <a:rPr lang="ru-RU" dirty="0"/>
            </a:br>
            <a:r>
              <a:rPr lang="ru-RU" dirty="0"/>
              <a:t>• уметь оперировать понятиями: «налево», «направо», «вверх», «вниз», «раньше», «позже», «перед», «за», «между» и т. д.; </a:t>
            </a:r>
            <a:br>
              <a:rPr lang="ru-RU" dirty="0"/>
            </a:br>
            <a:r>
              <a:rPr lang="ru-RU" dirty="0"/>
              <a:t>• уметь группировать по определённому признаку предложенные предметы. </a:t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65186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43000" y="836712"/>
            <a:ext cx="7029400" cy="4968552"/>
          </a:xfrm>
        </p:spPr>
        <p:txBody>
          <a:bodyPr>
            <a:normAutofit fontScale="92500" lnSpcReduction="20000"/>
          </a:bodyPr>
          <a:lstStyle/>
          <a:p>
            <a:r>
              <a:rPr lang="ru-RU" dirty="0">
                <a:solidFill>
                  <a:schemeClr val="accent6"/>
                </a:solidFill>
              </a:rPr>
              <a:t>В области </a:t>
            </a:r>
            <a:r>
              <a:rPr lang="ru-RU" b="1" dirty="0">
                <a:solidFill>
                  <a:schemeClr val="accent6"/>
                </a:solidFill>
              </a:rPr>
              <a:t>представлений об окружающем мире</a:t>
            </a:r>
            <a:r>
              <a:rPr lang="ru-RU" dirty="0">
                <a:solidFill>
                  <a:schemeClr val="accent6"/>
                </a:solidFill>
              </a:rPr>
              <a:t> будущему первокласснику необходимо: </a:t>
            </a:r>
            <a:br>
              <a:rPr lang="ru-RU" dirty="0">
                <a:solidFill>
                  <a:schemeClr val="accent6"/>
                </a:solidFill>
              </a:rPr>
            </a:br>
            <a:endParaRPr lang="ru-RU" dirty="0" smtClean="0">
              <a:solidFill>
                <a:schemeClr val="accent6"/>
              </a:solidFill>
            </a:endParaRPr>
          </a:p>
          <a:p>
            <a:r>
              <a:rPr lang="ru-RU" dirty="0" smtClean="0"/>
              <a:t>• </a:t>
            </a:r>
            <a:r>
              <a:rPr lang="ru-RU" dirty="0"/>
              <a:t>уметь различать по внешнему виду растения, распространённые в нашей местности (например, ель, сосна, берёза, дуб, подсолнух, ромашка) и называть их отличительные признаки; </a:t>
            </a:r>
            <a:br>
              <a:rPr lang="ru-RU" dirty="0"/>
            </a:br>
            <a:r>
              <a:rPr lang="ru-RU" dirty="0"/>
              <a:t>• уметь различать диких и домашних животных ( медведь, белка, корова, заяц, коза); </a:t>
            </a:r>
            <a:br>
              <a:rPr lang="ru-RU" dirty="0"/>
            </a:br>
            <a:r>
              <a:rPr lang="ru-RU" dirty="0"/>
              <a:t>• уметь различать по внешнему виду птиц (например, дятел, воробей, сорока); </a:t>
            </a:r>
            <a:br>
              <a:rPr lang="ru-RU" dirty="0"/>
            </a:br>
            <a:r>
              <a:rPr lang="ru-RU" dirty="0"/>
              <a:t>• иметь представление о сезонных признаках природы (например, осень – жёлтые и красные листья на деревьях, увядающая трава, сбор урожая…); </a:t>
            </a:r>
            <a:br>
              <a:rPr lang="ru-RU" dirty="0"/>
            </a:br>
            <a:r>
              <a:rPr lang="ru-RU" dirty="0"/>
              <a:t>• знать названия 1-3 комнатных растений; </a:t>
            </a:r>
            <a:br>
              <a:rPr lang="ru-RU" dirty="0"/>
            </a:br>
            <a:r>
              <a:rPr lang="ru-RU" dirty="0"/>
              <a:t>• знать названия 12 месяцев года; </a:t>
            </a:r>
            <a:br>
              <a:rPr lang="ru-RU" dirty="0"/>
            </a:br>
            <a:r>
              <a:rPr lang="ru-RU" dirty="0"/>
              <a:t>• знать названия всех дней недели. 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45738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7664" y="836712"/>
            <a:ext cx="6758136" cy="1008112"/>
          </a:xfrm>
        </p:spPr>
        <p:txBody>
          <a:bodyPr/>
          <a:lstStyle/>
          <a:p>
            <a:pPr marL="0" indent="0">
              <a:buNone/>
            </a:pPr>
            <a:r>
              <a:rPr lang="ru-RU" sz="4400" dirty="0" smtClean="0">
                <a:solidFill>
                  <a:schemeClr val="accent6"/>
                </a:solidFill>
              </a:rPr>
              <a:t>СПАСИБО ЗА ВНИМАНИЕ</a:t>
            </a:r>
            <a:endParaRPr lang="ru-RU" sz="4400" dirty="0">
              <a:solidFill>
                <a:schemeClr val="accent6"/>
              </a:solidFill>
            </a:endParaRPr>
          </a:p>
        </p:txBody>
      </p:sp>
      <p:pic>
        <p:nvPicPr>
          <p:cNvPr id="4" name="Объект 3" descr="http://im1-tub-ru.yandex.net/i?id=fd7dea0877f3ea8da9991802ad1681b7-55-144&amp;n=21">
            <a:hlinkClick r:id="rId2"/>
          </p:cNvPr>
          <p:cNvPicPr>
            <a:picLocks noGrp="1"/>
          </p:cNvPicPr>
          <p:nvPr>
            <p:ph sz="quarter" idx="1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2132856"/>
            <a:ext cx="6480720" cy="410445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016405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1052736"/>
            <a:ext cx="7262192" cy="1008112"/>
          </a:xfrm>
        </p:spPr>
        <p:txBody>
          <a:bodyPr/>
          <a:lstStyle/>
          <a:p>
            <a:pPr algn="ctr"/>
            <a:r>
              <a:rPr lang="ru-RU" dirty="0">
                <a:solidFill>
                  <a:schemeClr val="accent6"/>
                </a:solidFill>
              </a:rPr>
              <a:t>Общий кругозор: </a:t>
            </a:r>
            <a:br>
              <a:rPr lang="ru-RU" dirty="0">
                <a:solidFill>
                  <a:schemeClr val="accent6"/>
                </a:solidFill>
              </a:rPr>
            </a:br>
            <a:r>
              <a:rPr lang="ru-RU" dirty="0">
                <a:solidFill>
                  <a:schemeClr val="accent6"/>
                </a:solidFill>
              </a:rPr>
              <a:t/>
            </a:r>
            <a:br>
              <a:rPr lang="ru-RU" dirty="0">
                <a:solidFill>
                  <a:schemeClr val="accent6"/>
                </a:solidFill>
              </a:rPr>
            </a:br>
            <a:endParaRPr lang="ru-RU" dirty="0">
              <a:solidFill>
                <a:schemeClr val="accent6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619672" y="2276872"/>
            <a:ext cx="5924128" cy="3960440"/>
          </a:xfrm>
        </p:spPr>
        <p:txBody>
          <a:bodyPr>
            <a:normAutofit fontScale="85000" lnSpcReduction="20000"/>
          </a:bodyPr>
          <a:lstStyle/>
          <a:p>
            <a:pPr marL="640080" lvl="2" indent="0">
              <a:buNone/>
            </a:pP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sz="2800" dirty="0"/>
              <a:t>- Фамилия, имя. </a:t>
            </a:r>
            <a:br>
              <a:rPr lang="ru-RU" sz="2800" dirty="0"/>
            </a:br>
            <a:r>
              <a:rPr lang="ru-RU" sz="2800" dirty="0"/>
              <a:t>- Дата рождения. </a:t>
            </a:r>
            <a:br>
              <a:rPr lang="ru-RU" sz="2800" dirty="0"/>
            </a:br>
            <a:r>
              <a:rPr lang="ru-RU" sz="2800" dirty="0"/>
              <a:t>- Свой возраст. </a:t>
            </a:r>
            <a:br>
              <a:rPr lang="ru-RU" sz="2800" dirty="0"/>
            </a:br>
            <a:r>
              <a:rPr lang="ru-RU" sz="2800" dirty="0"/>
              <a:t>- Имя и отчество родителей. </a:t>
            </a:r>
            <a:br>
              <a:rPr lang="ru-RU" sz="2800" dirty="0"/>
            </a:br>
            <a:r>
              <a:rPr lang="ru-RU" sz="2800" dirty="0"/>
              <a:t>- Домашний адрес. </a:t>
            </a:r>
            <a:br>
              <a:rPr lang="ru-RU" sz="2800" dirty="0"/>
            </a:br>
            <a:r>
              <a:rPr lang="ru-RU" sz="2800" dirty="0"/>
              <a:t>- В какой стране живет. </a:t>
            </a:r>
            <a:br>
              <a:rPr lang="ru-RU" sz="2800" dirty="0"/>
            </a:br>
            <a:r>
              <a:rPr lang="ru-RU" sz="2800" dirty="0"/>
              <a:t>- Знание животных (диких, домашних, северных и южных стран). </a:t>
            </a:r>
            <a:br>
              <a:rPr lang="ru-RU" sz="2800" dirty="0"/>
            </a:br>
            <a:r>
              <a:rPr lang="ru-RU" sz="2800" dirty="0"/>
              <a:t>- Знание растений. </a:t>
            </a:r>
            <a:br>
              <a:rPr lang="ru-RU" sz="2800" dirty="0"/>
            </a:b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667209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7664" y="548680"/>
            <a:ext cx="6264696" cy="1080120"/>
          </a:xfrm>
        </p:spPr>
        <p:txBody>
          <a:bodyPr/>
          <a:lstStyle/>
          <a:p>
            <a:pPr algn="ctr"/>
            <a:r>
              <a:rPr lang="ru-RU" dirty="0">
                <a:solidFill>
                  <a:schemeClr val="accent6"/>
                </a:solidFill>
              </a:rPr>
              <a:t>Мышление: </a:t>
            </a:r>
            <a:br>
              <a:rPr lang="ru-RU" dirty="0">
                <a:solidFill>
                  <a:schemeClr val="accent6"/>
                </a:solidFill>
              </a:rPr>
            </a:br>
            <a:endParaRPr lang="ru-RU" dirty="0">
              <a:solidFill>
                <a:schemeClr val="accent6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43000" y="1628800"/>
            <a:ext cx="7317432" cy="3960440"/>
          </a:xfrm>
        </p:spPr>
        <p:txBody>
          <a:bodyPr>
            <a:normAutofit fontScale="85000" lnSpcReduction="20000"/>
          </a:bodyPr>
          <a:lstStyle/>
          <a:p>
            <a:pPr marL="45720" indent="0" algn="ctr">
              <a:buNone/>
            </a:pP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sz="2800" dirty="0"/>
              <a:t>- Определение четвертого лишнего. </a:t>
            </a:r>
            <a:br>
              <a:rPr lang="ru-RU" sz="2800" dirty="0"/>
            </a:br>
            <a:r>
              <a:rPr lang="ru-RU" sz="2800" dirty="0"/>
              <a:t>- Классификация, обобщение. </a:t>
            </a:r>
            <a:br>
              <a:rPr lang="ru-RU" sz="2800" dirty="0"/>
            </a:br>
            <a:endParaRPr lang="ru-RU" sz="2800" dirty="0" smtClean="0"/>
          </a:p>
          <a:p>
            <a:pPr algn="ctr">
              <a:buFontTx/>
              <a:buChar char="-"/>
            </a:pPr>
            <a:r>
              <a:rPr lang="ru-RU" sz="2800" dirty="0" smtClean="0"/>
              <a:t>Сходство/различия</a:t>
            </a:r>
            <a:r>
              <a:rPr lang="ru-RU" sz="2800" dirty="0"/>
              <a:t>. </a:t>
            </a:r>
            <a:br>
              <a:rPr lang="ru-RU" sz="2800" dirty="0"/>
            </a:br>
            <a:r>
              <a:rPr lang="ru-RU" sz="2800" dirty="0"/>
              <a:t>- Умение решать логические задачи. </a:t>
            </a:r>
            <a:endParaRPr lang="ru-RU" sz="2800" dirty="0" smtClean="0"/>
          </a:p>
          <a:p>
            <a:pPr algn="ctr">
              <a:buFontTx/>
              <a:buChar char="-"/>
            </a:pPr>
            <a:r>
              <a:rPr lang="ru-RU" sz="2800" dirty="0" smtClean="0"/>
              <a:t>- </a:t>
            </a:r>
            <a:r>
              <a:rPr lang="ru-RU" sz="2800" dirty="0"/>
              <a:t>Сложение фигур из частей. </a:t>
            </a:r>
            <a:br>
              <a:rPr lang="ru-RU" sz="2800" dirty="0"/>
            </a:br>
            <a:r>
              <a:rPr lang="ru-RU" sz="2800" dirty="0"/>
              <a:t>- Сложение из счетных палочек. </a:t>
            </a:r>
            <a:br>
              <a:rPr lang="ru-RU" sz="2800" dirty="0"/>
            </a:br>
            <a:r>
              <a:rPr lang="ru-RU" sz="2800" dirty="0"/>
              <a:t>- Постройки из кубиков по чертежу, счет использованных кубиков. </a:t>
            </a:r>
            <a:br>
              <a:rPr lang="ru-RU" sz="2800" dirty="0"/>
            </a:b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946049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3289" y="764704"/>
            <a:ext cx="5947063" cy="936104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accent6"/>
                </a:solidFill>
              </a:rPr>
              <a:t>Внимание </a:t>
            </a:r>
            <a:r>
              <a:rPr lang="ru-RU" dirty="0">
                <a:solidFill>
                  <a:schemeClr val="accent6"/>
                </a:solidFill>
              </a:rPr>
              <a:t/>
            </a:r>
            <a:br>
              <a:rPr lang="ru-RU" dirty="0">
                <a:solidFill>
                  <a:schemeClr val="accent6"/>
                </a:solidFill>
              </a:rPr>
            </a:br>
            <a:endParaRPr lang="ru-RU" dirty="0">
              <a:solidFill>
                <a:schemeClr val="accent6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43000" y="1844824"/>
            <a:ext cx="6400800" cy="3744416"/>
          </a:xfrm>
        </p:spPr>
        <p:txBody>
          <a:bodyPr>
            <a:normAutofit fontScale="70000" lnSpcReduction="20000"/>
          </a:bodyPr>
          <a:lstStyle/>
          <a:p>
            <a:pPr marL="45720" indent="0">
              <a:buNone/>
            </a:pPr>
            <a:r>
              <a:rPr lang="ru-RU" dirty="0"/>
              <a:t/>
            </a:r>
            <a:br>
              <a:rPr lang="ru-RU" dirty="0"/>
            </a:br>
            <a:r>
              <a:rPr lang="ru-RU" sz="3000" dirty="0"/>
              <a:t/>
            </a:r>
            <a:br>
              <a:rPr lang="ru-RU" sz="3000" dirty="0"/>
            </a:br>
            <a:r>
              <a:rPr lang="ru-RU" sz="3000" dirty="0"/>
              <a:t>- Устойчивость (сравнение 2-х картинок с 10-15 различиями). </a:t>
            </a:r>
            <a:br>
              <a:rPr lang="ru-RU" sz="3000" dirty="0"/>
            </a:br>
            <a:r>
              <a:rPr lang="ru-RU" sz="3000" dirty="0"/>
              <a:t>- Переключение. </a:t>
            </a:r>
            <a:br>
              <a:rPr lang="ru-RU" sz="3000" dirty="0"/>
            </a:br>
            <a:r>
              <a:rPr lang="ru-RU" sz="3000" dirty="0"/>
              <a:t>- Распределение. </a:t>
            </a:r>
            <a:br>
              <a:rPr lang="ru-RU" sz="3000" dirty="0"/>
            </a:br>
            <a:endParaRPr lang="ru-RU" sz="3000" dirty="0" smtClean="0"/>
          </a:p>
          <a:p>
            <a:pPr marL="45720" indent="0">
              <a:buNone/>
            </a:pPr>
            <a:r>
              <a:rPr lang="ru-RU" sz="3000" dirty="0" smtClean="0"/>
              <a:t>Память</a:t>
            </a:r>
            <a:r>
              <a:rPr lang="ru-RU" sz="3000" dirty="0"/>
              <a:t>: </a:t>
            </a:r>
            <a:br>
              <a:rPr lang="ru-RU" sz="3000" dirty="0"/>
            </a:br>
            <a:r>
              <a:rPr lang="ru-RU" sz="3000" dirty="0"/>
              <a:t>- Повтор 10 слов или цифр. </a:t>
            </a:r>
            <a:br>
              <a:rPr lang="ru-RU" sz="3000" dirty="0"/>
            </a:br>
            <a:r>
              <a:rPr lang="ru-RU" sz="3000" dirty="0"/>
              <a:t>- Запоминание картинок, фигур, символов (до 10 шт.). </a:t>
            </a:r>
            <a:br>
              <a:rPr lang="ru-RU" sz="3000" dirty="0"/>
            </a:br>
            <a:r>
              <a:rPr lang="ru-RU" sz="3000" dirty="0"/>
              <a:t>- Пересказ текстов. </a:t>
            </a:r>
            <a:br>
              <a:rPr lang="ru-RU" sz="3000" dirty="0"/>
            </a:br>
            <a:endParaRPr lang="ru-RU" sz="3000" dirty="0"/>
          </a:p>
        </p:txBody>
      </p:sp>
    </p:spTree>
    <p:extLst>
      <p:ext uri="{BB962C8B-B14F-4D97-AF65-F5344CB8AC3E}">
        <p14:creationId xmlns:p14="http://schemas.microsoft.com/office/powerpoint/2010/main" val="1859898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3289" y="404664"/>
            <a:ext cx="5298991" cy="1152128"/>
          </a:xfrm>
        </p:spPr>
        <p:txBody>
          <a:bodyPr/>
          <a:lstStyle/>
          <a:p>
            <a:pPr algn="ctr"/>
            <a:r>
              <a:rPr lang="ru-RU" dirty="0">
                <a:solidFill>
                  <a:schemeClr val="accent6"/>
                </a:solidFill>
              </a:rPr>
              <a:t>Речь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951630" y="1772816"/>
            <a:ext cx="5592170" cy="4032448"/>
          </a:xfrm>
        </p:spPr>
        <p:txBody>
          <a:bodyPr>
            <a:normAutofit fontScale="92500" lnSpcReduction="10000"/>
          </a:bodyPr>
          <a:lstStyle/>
          <a:p>
            <a:pPr marL="45720" indent="0">
              <a:buNone/>
            </a:pPr>
            <a:r>
              <a:rPr lang="ru-RU" b="1" dirty="0" smtClean="0"/>
              <a:t> 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sz="2800" dirty="0"/>
              <a:t>- Артикуляция, произношение. </a:t>
            </a:r>
            <a:br>
              <a:rPr lang="ru-RU" sz="2800" dirty="0"/>
            </a:br>
            <a:r>
              <a:rPr lang="ru-RU" sz="2800" dirty="0"/>
              <a:t>- Отвечать на вопросы и задавать их. </a:t>
            </a:r>
            <a:br>
              <a:rPr lang="ru-RU" sz="2800" dirty="0"/>
            </a:br>
            <a:r>
              <a:rPr lang="ru-RU" sz="2800" dirty="0"/>
              <a:t>- Строить рассказы по картинкам. </a:t>
            </a:r>
            <a:br>
              <a:rPr lang="ru-RU" sz="2800" dirty="0"/>
            </a:br>
            <a:r>
              <a:rPr lang="ru-RU" sz="2800" dirty="0"/>
              <a:t>- Сочинять сказки. </a:t>
            </a:r>
            <a:br>
              <a:rPr lang="ru-RU" sz="2800" dirty="0"/>
            </a:br>
            <a:r>
              <a:rPr lang="ru-RU" sz="2800" dirty="0"/>
              <a:t>- Составлять предложения. </a:t>
            </a:r>
            <a:br>
              <a:rPr lang="ru-RU" sz="2800" dirty="0"/>
            </a:br>
            <a:r>
              <a:rPr lang="ru-RU" sz="2800" dirty="0"/>
              <a:t>- Заучивать наизусть стихи, прозу. </a:t>
            </a:r>
            <a:br>
              <a:rPr lang="ru-RU" sz="2800" dirty="0"/>
            </a:br>
            <a:r>
              <a:rPr lang="ru-RU" sz="2800" dirty="0"/>
              <a:t/>
            </a:r>
            <a:br>
              <a:rPr lang="ru-RU" sz="2800" dirty="0"/>
            </a:b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152215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7" y="764704"/>
            <a:ext cx="7190184" cy="936104"/>
          </a:xfrm>
        </p:spPr>
        <p:txBody>
          <a:bodyPr/>
          <a:lstStyle/>
          <a:p>
            <a:pPr algn="ctr"/>
            <a:r>
              <a:rPr lang="ru-RU" dirty="0">
                <a:solidFill>
                  <a:schemeClr val="accent6"/>
                </a:solidFill>
              </a:rPr>
              <a:t>Моторика </a:t>
            </a:r>
            <a:br>
              <a:rPr lang="ru-RU" dirty="0">
                <a:solidFill>
                  <a:schemeClr val="accent6"/>
                </a:solidFill>
              </a:rPr>
            </a:br>
            <a:endParaRPr lang="ru-RU" dirty="0">
              <a:solidFill>
                <a:schemeClr val="accent6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43000" y="1916832"/>
            <a:ext cx="7101408" cy="3744416"/>
          </a:xfrm>
        </p:spPr>
        <p:txBody>
          <a:bodyPr>
            <a:normAutofit fontScale="85000" lnSpcReduction="20000"/>
          </a:bodyPr>
          <a:lstStyle/>
          <a:p>
            <a:pPr marL="45720" indent="0">
              <a:buNone/>
            </a:pP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sz="2600" dirty="0"/>
              <a:t>- Правильно держать ручку, карандаш, кисточку. </a:t>
            </a:r>
            <a:br>
              <a:rPr lang="ru-RU" sz="2600" dirty="0"/>
            </a:br>
            <a:r>
              <a:rPr lang="ru-RU" sz="2600" dirty="0"/>
              <a:t>- Уметь чертить прямую линию. </a:t>
            </a:r>
            <a:br>
              <a:rPr lang="ru-RU" sz="2600" dirty="0"/>
            </a:br>
            <a:r>
              <a:rPr lang="ru-RU" sz="2600" dirty="0"/>
              <a:t>- Писать печатную букву по образцу. </a:t>
            </a:r>
            <a:br>
              <a:rPr lang="ru-RU" sz="2600" dirty="0"/>
            </a:br>
            <a:r>
              <a:rPr lang="ru-RU" sz="2600" dirty="0"/>
              <a:t>- Вырезать из бумаги. </a:t>
            </a:r>
            <a:br>
              <a:rPr lang="ru-RU" sz="2600" dirty="0"/>
            </a:br>
            <a:r>
              <a:rPr lang="ru-RU" sz="2600" dirty="0"/>
              <a:t>- Аккуратно клеить. </a:t>
            </a:r>
            <a:br>
              <a:rPr lang="ru-RU" sz="2600" dirty="0"/>
            </a:br>
            <a:r>
              <a:rPr lang="ru-RU" sz="2600" dirty="0"/>
              <a:t>- Рисовать как отдельные образцы, так и сюжетные картинки. </a:t>
            </a:r>
            <a:br>
              <a:rPr lang="ru-RU" sz="2600" dirty="0"/>
            </a:br>
            <a:r>
              <a:rPr lang="ru-RU" sz="2600" dirty="0"/>
              <a:t>- Лепить как отдельные образы, так и целые композиции. </a:t>
            </a:r>
            <a:br>
              <a:rPr lang="ru-RU" sz="2600" dirty="0"/>
            </a:br>
            <a:r>
              <a:rPr lang="ru-RU" sz="2600" dirty="0"/>
              <a:t>- Изготавливать аппликации. </a:t>
            </a:r>
            <a:br>
              <a:rPr lang="ru-RU" sz="2600" dirty="0"/>
            </a:br>
            <a:endParaRPr lang="ru-RU" sz="2600" dirty="0"/>
          </a:p>
        </p:txBody>
      </p:sp>
    </p:spTree>
    <p:extLst>
      <p:ext uri="{BB962C8B-B14F-4D97-AF65-F5344CB8AC3E}">
        <p14:creationId xmlns:p14="http://schemas.microsoft.com/office/powerpoint/2010/main" val="1125881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9" y="692696"/>
            <a:ext cx="7262192" cy="1008112"/>
          </a:xfrm>
        </p:spPr>
        <p:txBody>
          <a:bodyPr/>
          <a:lstStyle/>
          <a:p>
            <a:pPr algn="ctr"/>
            <a:r>
              <a:rPr lang="ru-RU" dirty="0">
                <a:solidFill>
                  <a:schemeClr val="accent6"/>
                </a:solidFill>
              </a:rPr>
              <a:t>Я и общество </a:t>
            </a:r>
            <a:br>
              <a:rPr lang="ru-RU" dirty="0">
                <a:solidFill>
                  <a:schemeClr val="accent6"/>
                </a:solidFill>
              </a:rPr>
            </a:br>
            <a:endParaRPr lang="ru-RU" dirty="0">
              <a:solidFill>
                <a:schemeClr val="accent6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43000" y="2060848"/>
            <a:ext cx="7461448" cy="3672408"/>
          </a:xfrm>
        </p:spPr>
        <p:txBody>
          <a:bodyPr>
            <a:normAutofit fontScale="92500"/>
          </a:bodyPr>
          <a:lstStyle/>
          <a:p>
            <a:pPr algn="ctr"/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sz="2800" dirty="0"/>
              <a:t>Дети должны знать: </a:t>
            </a:r>
            <a:br>
              <a:rPr lang="ru-RU" sz="2800" dirty="0"/>
            </a:br>
            <a:r>
              <a:rPr lang="ru-RU" sz="2800" dirty="0"/>
              <a:t>- название нашей страны и её столицы; </a:t>
            </a:r>
            <a:br>
              <a:rPr lang="ru-RU" sz="2800" dirty="0"/>
            </a:br>
            <a:r>
              <a:rPr lang="ru-RU" sz="2800" dirty="0"/>
              <a:t>- флаг, герб России; </a:t>
            </a:r>
            <a:br>
              <a:rPr lang="ru-RU" sz="2800" dirty="0"/>
            </a:br>
            <a:r>
              <a:rPr lang="ru-RU" sz="2800" dirty="0"/>
              <a:t>- название родного города, села, свой адрес. </a:t>
            </a:r>
            <a:br>
              <a:rPr lang="ru-RU" sz="2800" dirty="0"/>
            </a:b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/>
              <a:t>Дети должны иметь представление: </a:t>
            </a:r>
            <a:br>
              <a:rPr lang="ru-RU" sz="2800" dirty="0"/>
            </a:br>
            <a:r>
              <a:rPr lang="ru-RU" sz="2800" dirty="0"/>
              <a:t>- о всенародных праздниках</a:t>
            </a:r>
          </a:p>
        </p:txBody>
      </p:sp>
    </p:spTree>
    <p:extLst>
      <p:ext uri="{BB962C8B-B14F-4D97-AF65-F5344CB8AC3E}">
        <p14:creationId xmlns:p14="http://schemas.microsoft.com/office/powerpoint/2010/main" val="2308830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3289" y="620688"/>
            <a:ext cx="6512511" cy="1008112"/>
          </a:xfrm>
        </p:spPr>
        <p:txBody>
          <a:bodyPr/>
          <a:lstStyle/>
          <a:p>
            <a:pPr algn="ctr"/>
            <a:r>
              <a:rPr lang="ru-RU" dirty="0">
                <a:solidFill>
                  <a:schemeClr val="accent6"/>
                </a:solidFill>
              </a:rPr>
              <a:t>Предметный мир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043608" y="2204864"/>
            <a:ext cx="7173416" cy="3528392"/>
          </a:xfrm>
        </p:spPr>
        <p:txBody>
          <a:bodyPr>
            <a:normAutofit fontScale="92500" lnSpcReduction="20000"/>
          </a:bodyPr>
          <a:lstStyle/>
          <a:p>
            <a:pPr marL="45720" indent="0">
              <a:buNone/>
            </a:pP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sz="3200" dirty="0"/>
              <a:t>Дети должны уметь: </a:t>
            </a:r>
            <a:br>
              <a:rPr lang="ru-RU" sz="3200" dirty="0"/>
            </a:br>
            <a:r>
              <a:rPr lang="ru-RU" sz="3200" dirty="0"/>
              <a:t>- сравнивать, группировать, классифицировать предметы; </a:t>
            </a:r>
            <a:br>
              <a:rPr lang="ru-RU" sz="3200" dirty="0"/>
            </a:br>
            <a:r>
              <a:rPr lang="ru-RU" sz="3200" dirty="0"/>
              <a:t>- называть материалы, из которых они изготовлены; </a:t>
            </a:r>
            <a:br>
              <a:rPr lang="ru-RU" sz="3200" dirty="0"/>
            </a:br>
            <a:r>
              <a:rPr lang="ru-RU" sz="3200" dirty="0"/>
              <a:t>- понимать значение обобщающих слов. </a:t>
            </a:r>
            <a:br>
              <a:rPr lang="ru-RU" sz="3200" dirty="0"/>
            </a:b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2579628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3289" y="980728"/>
            <a:ext cx="6512511" cy="1080120"/>
          </a:xfrm>
        </p:spPr>
        <p:txBody>
          <a:bodyPr/>
          <a:lstStyle/>
          <a:p>
            <a:pPr algn="ctr"/>
            <a:r>
              <a:rPr lang="ru-RU" dirty="0">
                <a:solidFill>
                  <a:schemeClr val="accent6"/>
                </a:solidFill>
              </a:rPr>
              <a:t>Неживая природа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43000" y="2348880"/>
            <a:ext cx="7101408" cy="3672408"/>
          </a:xfrm>
        </p:spPr>
        <p:txBody>
          <a:bodyPr>
            <a:normAutofit fontScale="92500" lnSpcReduction="20000"/>
          </a:bodyPr>
          <a:lstStyle/>
          <a:p>
            <a:pPr marL="45720" indent="0">
              <a:buNone/>
            </a:pP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sz="3200" dirty="0"/>
              <a:t>Дети должны: </a:t>
            </a:r>
            <a:br>
              <a:rPr lang="ru-RU" sz="3200" dirty="0"/>
            </a:br>
            <a:r>
              <a:rPr lang="ru-RU" sz="3200" dirty="0"/>
              <a:t>- иметь представление о сезонных изменениях в природе; </a:t>
            </a:r>
            <a:br>
              <a:rPr lang="ru-RU" sz="3200" dirty="0"/>
            </a:br>
            <a:r>
              <a:rPr lang="ru-RU" sz="3200" dirty="0"/>
              <a:t>- определять состояние погоды: солнечно, пасмурно, ветрено, дождливо, выпал снег. </a:t>
            </a:r>
            <a:br>
              <a:rPr lang="ru-RU" sz="3200" dirty="0"/>
            </a:br>
            <a:r>
              <a:rPr lang="ru-RU" sz="3200" dirty="0"/>
              <a:t/>
            </a:r>
            <a:br>
              <a:rPr lang="ru-RU" sz="3200" dirty="0"/>
            </a:b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1839589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57</TotalTime>
  <Words>1123</Words>
  <Application>Microsoft Office PowerPoint</Application>
  <PresentationFormat>Экран (4:3)</PresentationFormat>
  <Paragraphs>36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9" baseType="lpstr">
      <vt:lpstr>Georgia</vt:lpstr>
      <vt:lpstr>Trebuchet MS</vt:lpstr>
      <vt:lpstr>Воздушный поток</vt:lpstr>
      <vt:lpstr> «Что должен знать и уметь выпускник подготовительной к школе группы».</vt:lpstr>
      <vt:lpstr>Общий кругозор:   </vt:lpstr>
      <vt:lpstr>Мышление:  </vt:lpstr>
      <vt:lpstr>Внимание  </vt:lpstr>
      <vt:lpstr>Речь</vt:lpstr>
      <vt:lpstr>Моторика  </vt:lpstr>
      <vt:lpstr>Я и общество  </vt:lpstr>
      <vt:lpstr>Предметный мир</vt:lpstr>
      <vt:lpstr>Неживая природа</vt:lpstr>
      <vt:lpstr>Животный и растительный мир</vt:lpstr>
      <vt:lpstr>Крупная моторика</vt:lpstr>
      <vt:lpstr>Крупная моторика</vt:lpstr>
      <vt:lpstr>Презентация PowerPoint</vt:lpstr>
      <vt:lpstr>Презентация PowerPoint</vt:lpstr>
      <vt:lpstr>Презентация PowerPoint</vt:lpstr>
      <vt:lpstr>СПАСИБО ЗА ВНИМАНИЕ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Родительское собрание «Что должен знать и уметь выпускник подготовительной к школе группы».</dc:title>
  <dc:creator>дениска</dc:creator>
  <cp:lastModifiedBy>Илья Невенчаный</cp:lastModifiedBy>
  <cp:revision>9</cp:revision>
  <dcterms:created xsi:type="dcterms:W3CDTF">2014-10-10T09:23:35Z</dcterms:created>
  <dcterms:modified xsi:type="dcterms:W3CDTF">2022-04-21T17:41:24Z</dcterms:modified>
</cp:coreProperties>
</file>