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8" r:id="rId2"/>
    <p:sldId id="259" r:id="rId3"/>
    <p:sldId id="265" r:id="rId4"/>
    <p:sldId id="263" r:id="rId5"/>
    <p:sldId id="264" r:id="rId6"/>
    <p:sldId id="262" r:id="rId7"/>
    <p:sldId id="270" r:id="rId8"/>
    <p:sldId id="269" r:id="rId9"/>
    <p:sldId id="266" r:id="rId10"/>
    <p:sldId id="268" r:id="rId11"/>
    <p:sldId id="26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403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37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415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2368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904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8754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06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13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4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71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5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030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09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13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312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024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270">
              <a:srgbClr val="48AED2"/>
            </a:gs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86D208-4458-4E72-9229-3DA4530E40E7}" type="datetimeFigureOut">
              <a:rPr lang="ru-RU" smtClean="0"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9D3ADB-1AF1-4FA6-A267-0640FFFCA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017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235527"/>
            <a:ext cx="11036733" cy="8562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МБОУ «</a:t>
            </a:r>
            <a:r>
              <a:rPr lang="ru-RU" sz="1800" b="1" dirty="0" err="1"/>
              <a:t>Вилегодская</a:t>
            </a:r>
            <a:r>
              <a:rPr lang="ru-RU" sz="1800" b="1" dirty="0"/>
              <a:t> средняя общеобразовательная школа</a:t>
            </a:r>
            <a:r>
              <a:rPr lang="ru-RU" sz="1800" b="1" dirty="0" smtClean="0"/>
              <a:t>»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1800" b="1" dirty="0"/>
              <a:t>структурное подразделение детский сад «Колосок</a:t>
            </a:r>
            <a:r>
              <a:rPr lang="ru-RU" sz="1800" b="1" dirty="0" smtClean="0"/>
              <a:t>»</a:t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0878" y="1091821"/>
            <a:ext cx="10176643" cy="5530652"/>
          </a:xfrm>
        </p:spPr>
        <p:txBody>
          <a:bodyPr>
            <a:noAutofit/>
          </a:bodyPr>
          <a:lstStyle/>
          <a:p>
            <a:pPr algn="r"/>
            <a:endParaRPr lang="ru-RU" sz="1800" b="1" dirty="0" smtClean="0"/>
          </a:p>
          <a:p>
            <a:pPr algn="r"/>
            <a:endParaRPr lang="ru-RU" sz="1800" b="1" dirty="0"/>
          </a:p>
          <a:p>
            <a:pPr algn="r"/>
            <a:endParaRPr lang="ru-RU" sz="1800" b="1" dirty="0" smtClean="0"/>
          </a:p>
          <a:p>
            <a:pPr algn="r"/>
            <a:r>
              <a:rPr lang="ru-RU" sz="3200" b="1" dirty="0" smtClean="0">
                <a:solidFill>
                  <a:srgbClr val="FF0000"/>
                </a:solidFill>
              </a:rPr>
              <a:t>Современные </a:t>
            </a:r>
            <a:r>
              <a:rPr lang="ru-RU" sz="3200" b="1" dirty="0">
                <a:solidFill>
                  <a:srgbClr val="FF0000"/>
                </a:solidFill>
              </a:rPr>
              <a:t>подходы к организации взаимодействия ДОУ и </a:t>
            </a:r>
            <a:r>
              <a:rPr lang="ru-RU" sz="3200" b="1" dirty="0" smtClean="0">
                <a:solidFill>
                  <a:srgbClr val="FF0000"/>
                </a:solidFill>
              </a:rPr>
              <a:t>семьи</a:t>
            </a:r>
            <a:endParaRPr lang="ru-RU" sz="3200" dirty="0">
              <a:solidFill>
                <a:srgbClr val="FF0000"/>
              </a:solidFill>
            </a:endParaRPr>
          </a:p>
          <a:p>
            <a:pPr algn="r"/>
            <a:endParaRPr lang="ru-RU" sz="1800" b="1" dirty="0" smtClean="0">
              <a:solidFill>
                <a:schemeClr val="tx1"/>
              </a:solidFill>
            </a:endParaRPr>
          </a:p>
          <a:p>
            <a:pPr algn="r"/>
            <a:endParaRPr lang="ru-RU" sz="1800" b="1" dirty="0">
              <a:solidFill>
                <a:schemeClr val="tx1"/>
              </a:solidFill>
            </a:endParaRPr>
          </a:p>
          <a:p>
            <a:pPr algn="r"/>
            <a:endParaRPr lang="ru-RU" sz="1800" b="1" dirty="0" smtClean="0">
              <a:solidFill>
                <a:schemeClr val="tx1"/>
              </a:solidFill>
            </a:endParaRPr>
          </a:p>
          <a:p>
            <a:pPr algn="r"/>
            <a:endParaRPr lang="ru-RU" sz="1800" b="1" dirty="0" smtClean="0">
              <a:solidFill>
                <a:schemeClr val="tx1"/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 Воспитатель 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Баданина Юлия Николаевна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1 кв. категория</a:t>
            </a:r>
          </a:p>
        </p:txBody>
      </p:sp>
    </p:spTree>
    <p:extLst>
      <p:ext uri="{BB962C8B-B14F-4D97-AF65-F5344CB8AC3E}">
        <p14:creationId xmlns:p14="http://schemas.microsoft.com/office/powerpoint/2010/main" val="5604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413164"/>
            <a:ext cx="10801206" cy="5140036"/>
          </a:xfrm>
        </p:spPr>
        <p:txBody>
          <a:bodyPr>
            <a:normAutofit/>
          </a:bodyPr>
          <a:lstStyle/>
          <a:p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1. Создание </a:t>
            </a: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>положительного эмоционального микроклимата  взаимодействия с </a:t>
            </a: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родителями</a:t>
            </a:r>
            <a:b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2. Повышение </a:t>
            </a: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>педагогической грамотности </a:t>
            </a: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родителей</a:t>
            </a:r>
            <a:b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3. Повышение </a:t>
            </a: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>профессиональной компетентности </a:t>
            </a: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педагогов</a:t>
            </a:r>
            <a:b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4. Обогащение </a:t>
            </a: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>опыта межличностного общения детей, родителей  и </a:t>
            </a: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педагогов</a:t>
            </a:r>
            <a:b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+mn-lt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5. Продуктивное </a:t>
            </a: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>творческое взаимодействие  педагогов и </a:t>
            </a:r>
            <a:r>
              <a:rPr lang="ru-RU" altLang="ru-RU" sz="2000" b="1" dirty="0" smtClean="0">
                <a:latin typeface="+mn-lt"/>
                <a:cs typeface="Times New Roman" panose="02020603050405020304" pitchFamily="18" charset="0"/>
              </a:rPr>
              <a:t>родителей</a:t>
            </a:r>
            <a:r>
              <a:rPr lang="ru-RU" altLang="ru-RU" sz="20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+mn-lt"/>
                <a:cs typeface="Times New Roman" panose="02020603050405020304" pitchFamily="18" charset="0"/>
              </a:rPr>
            </a:br>
            <a:endParaRPr lang="ru-RU" sz="2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63237"/>
            <a:ext cx="11147570" cy="101138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altLang="ru-RU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Результат взаимодействия с семьёй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26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9017289"/>
            <a:ext cx="9677798" cy="19904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193965"/>
            <a:ext cx="11272261" cy="3311236"/>
          </a:xfrm>
        </p:spPr>
        <p:txBody>
          <a:bodyPr/>
          <a:lstStyle/>
          <a:p>
            <a:pPr marL="0" indent="0" algn="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Семья и детский сад </a:t>
            </a:r>
            <a:r>
              <a:rPr lang="ru-RU" sz="2400" b="1" dirty="0" smtClean="0">
                <a:solidFill>
                  <a:schemeClr val="tx1"/>
                </a:solidFill>
              </a:rPr>
              <a:t>– два воспитательных феномена,</a:t>
            </a:r>
          </a:p>
          <a:p>
            <a:pPr marL="0" indent="0" algn="r">
              <a:buNone/>
            </a:pPr>
            <a:r>
              <a:rPr lang="ru-RU" sz="2400" b="1" dirty="0">
                <a:solidFill>
                  <a:schemeClr val="tx1"/>
                </a:solidFill>
              </a:rPr>
              <a:t>к</a:t>
            </a:r>
            <a:r>
              <a:rPr lang="ru-RU" sz="2400" b="1" dirty="0" smtClean="0">
                <a:solidFill>
                  <a:schemeClr val="tx1"/>
                </a:solidFill>
              </a:rPr>
              <a:t>аждый из которых, по-своему даёт ребёнку социальный опыт,</a:t>
            </a:r>
          </a:p>
          <a:p>
            <a:pPr marL="0" indent="0" algn="r">
              <a:buNone/>
            </a:pPr>
            <a:r>
              <a:rPr lang="ru-RU" sz="2400" b="1" dirty="0">
                <a:solidFill>
                  <a:schemeClr val="tx1"/>
                </a:solidFill>
              </a:rPr>
              <a:t>н</a:t>
            </a:r>
            <a:r>
              <a:rPr lang="ru-RU" sz="2400" b="1" dirty="0" smtClean="0">
                <a:solidFill>
                  <a:schemeClr val="tx1"/>
                </a:solidFill>
              </a:rPr>
              <a:t>о только в сочетании друг с другом они создают оптимальные </a:t>
            </a:r>
          </a:p>
          <a:p>
            <a:pPr marL="0" indent="0" algn="r">
              <a:buNone/>
            </a:pP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dirty="0" smtClean="0">
                <a:solidFill>
                  <a:schemeClr val="tx1"/>
                </a:solidFill>
              </a:rPr>
              <a:t>словия для вхождения маленького человека в большой мир.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s://ds04.infourok.ru/uploads/ex/12b5/0014236c-d04fcfc9/hello_html_77e8b34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5" y="2535450"/>
            <a:ext cx="9102436" cy="432255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60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218" y="734292"/>
            <a:ext cx="11194473" cy="3990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 Задачи </a:t>
            </a:r>
            <a:r>
              <a:rPr lang="ru-RU" sz="3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воспитания могут быть успешно решены в том случае, если детский сад поддерживает связь с семьёй, если между воспитателями и родителями установились отношения доверия и </a:t>
            </a:r>
            <a:r>
              <a:rPr lang="ru-RU" sz="32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сотрудничества »</a:t>
            </a:r>
            <a:endParaRPr lang="ru-RU" sz="3200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В.А</a:t>
            </a:r>
            <a:r>
              <a:rPr lang="ru-RU" sz="3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Сухомлинский</a:t>
            </a:r>
            <a:endParaRPr lang="ru-RU" sz="32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7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969819"/>
            <a:ext cx="10967462" cy="4793674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ru-RU" sz="2000" b="1" dirty="0" smtClean="0"/>
              <a:t>Установление доверительных отношений между детьми, родителями и педагогами, объединение их в одну команду, воспитание потребности делиться друг с другом своими проблемами и совместно их решать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263237"/>
            <a:ext cx="10967461" cy="12192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 smtClean="0">
                <a:solidFill>
                  <a:schemeClr val="accent6"/>
                </a:solidFill>
              </a:rPr>
              <a:t>Основная </a:t>
            </a:r>
            <a:r>
              <a:rPr lang="ru-RU" sz="3200" b="1" u="sng" dirty="0" smtClean="0">
                <a:solidFill>
                  <a:schemeClr val="accent6"/>
                </a:solidFill>
              </a:rPr>
              <a:t>цель</a:t>
            </a:r>
            <a:r>
              <a:rPr lang="ru-RU" sz="3200" b="1" dirty="0" smtClean="0">
                <a:solidFill>
                  <a:schemeClr val="accent6"/>
                </a:solidFill>
              </a:rPr>
              <a:t>  всех форм и видов взаимодействия ДОУ с семьёй</a:t>
            </a:r>
            <a:endParaRPr lang="ru-RU" sz="3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6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1136073"/>
            <a:ext cx="10828915" cy="5334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/>
              <a:t>Ст. 44 </a:t>
            </a:r>
            <a:br>
              <a:rPr lang="ru-RU" sz="2000" b="1" dirty="0" smtClean="0"/>
            </a:br>
            <a:r>
              <a:rPr lang="ru-RU" sz="2000" b="1" dirty="0" smtClean="0"/>
              <a:t>п.1. родители (законные представители) несовершеннолетних обучающихся 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ребёнка.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П.2. органы государственной власти и органы местного самоуправления, образовательные организации оказывают помощь родителям (законным представителям) несовершеннолетних обучающихся в воспитании детей, охране и укреплении их физического и психического здоровья, развитии индивидуальных способностей и необходимой коррекции нарушений их развития.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457200"/>
            <a:ext cx="10967461" cy="83127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</a:p>
          <a:p>
            <a:pPr marL="0" indent="0">
              <a:buNone/>
            </a:pPr>
            <a:endParaRPr lang="ru-RU" b="1" dirty="0"/>
          </a:p>
          <a:p>
            <a:pPr marL="0" indent="0" algn="r">
              <a:buNone/>
            </a:pPr>
            <a:r>
              <a:rPr lang="ru-RU" sz="12800" b="1" dirty="0" smtClean="0">
                <a:solidFill>
                  <a:schemeClr val="accent6"/>
                </a:solidFill>
              </a:rPr>
              <a:t>Федеральный закон «Об </a:t>
            </a:r>
            <a:r>
              <a:rPr lang="ru-RU" sz="12800" b="1" dirty="0">
                <a:solidFill>
                  <a:schemeClr val="accent6"/>
                </a:solidFill>
              </a:rPr>
              <a:t>о</a:t>
            </a:r>
            <a:r>
              <a:rPr lang="ru-RU" sz="12800" b="1" dirty="0" smtClean="0">
                <a:solidFill>
                  <a:schemeClr val="accent6"/>
                </a:solidFill>
              </a:rPr>
              <a:t>бразовании в РФ»</a:t>
            </a:r>
          </a:p>
          <a:p>
            <a:pPr marL="0" indent="0">
              <a:buNone/>
            </a:pPr>
            <a:endParaRPr lang="ru-RU" sz="3800" b="1" dirty="0" smtClean="0"/>
          </a:p>
          <a:p>
            <a:pPr marL="0" indent="0">
              <a:buNone/>
            </a:pPr>
            <a:endParaRPr lang="ru-RU" sz="3800" b="1" dirty="0"/>
          </a:p>
        </p:txBody>
      </p:sp>
    </p:spTree>
    <p:extLst>
      <p:ext uri="{BB962C8B-B14F-4D97-AF65-F5344CB8AC3E}">
        <p14:creationId xmlns:p14="http://schemas.microsoft.com/office/powerpoint/2010/main" val="171456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2687782"/>
            <a:ext cx="10565679" cy="28263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6"/>
                </a:solidFill>
              </a:rPr>
              <a:t>ВЗАИМОДЕЙСТВИЕ </a:t>
            </a:r>
            <a:br>
              <a:rPr lang="ru-RU" sz="2000" b="1" dirty="0" smtClean="0">
                <a:solidFill>
                  <a:schemeClr val="accent6"/>
                </a:solidFill>
              </a:rPr>
            </a:br>
            <a:r>
              <a:rPr lang="ru-RU" sz="2000" b="1" dirty="0" smtClean="0"/>
              <a:t>ПРЕДСТАВЛЯЕТ СОБОЙ СПОСОБ ОРГАНИЗАЦИИ СОВМЕСТНОЙ ДЕЯТЕЛЬНОСТИ, КОТОРАЯ ОСУЩЕСТВЛЯЕТСЯ НА ОСНОВАНИИ СОЦИАЛЬНОЙ ПЕРцепции и с помощью общения.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039091"/>
            <a:ext cx="10247024" cy="2299854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accent6"/>
                </a:solidFill>
              </a:rPr>
              <a:t>СОТРУДНИЧЕСТВО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</a:rPr>
              <a:t>ЭТО ОБЩЕНИЕ «НА РАВНЫХ», ГДЕ НИКОМУ НЕ ПРИНАДЛЕЖИТ ПРИВИЛЕГИЯ УКАЗЫВАТЬ, КОНТРОЛИРОВАТЬ, ОЦЕНИВАТЬ.</a:t>
            </a: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5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1745674"/>
            <a:ext cx="10925897" cy="482138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2000" b="1" dirty="0" smtClean="0"/>
              <a:t>1. открытость </a:t>
            </a:r>
            <a:r>
              <a:rPr lang="ru-RU" sz="2000" b="1" dirty="0"/>
              <a:t>детского сада для семьи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2. сотрудничество </a:t>
            </a:r>
            <a:r>
              <a:rPr lang="ru-RU" sz="2000" b="1" dirty="0"/>
              <a:t>педагогов и родителей в воспитании </a:t>
            </a:r>
            <a:r>
              <a:rPr lang="ru-RU" sz="2000" b="1" dirty="0" smtClean="0"/>
              <a:t>детей</a:t>
            </a:r>
            <a:br>
              <a:rPr lang="ru-RU" sz="2000" b="1" dirty="0" smtClean="0"/>
            </a:br>
            <a:r>
              <a:rPr lang="ru-RU" sz="2000" b="1" dirty="0" smtClean="0"/>
              <a:t>3. создание </a:t>
            </a:r>
            <a:r>
              <a:rPr lang="ru-RU" sz="2000" b="1" dirty="0"/>
              <a:t>активной развивающей среды, активных форм общения детей и взрослых, обеспечивающих единые подходы к развитию ребенка в семье и в ДОУ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4. диагностика </a:t>
            </a:r>
            <a:r>
              <a:rPr lang="ru-RU" sz="2000" b="1" dirty="0"/>
              <a:t>общих и частных проблем в воспитании и </a:t>
            </a:r>
            <a:r>
              <a:rPr lang="ru-RU" sz="2000" b="1" dirty="0" smtClean="0"/>
              <a:t> развитии </a:t>
            </a:r>
            <a:r>
              <a:rPr lang="ru-RU" sz="2000" b="1" dirty="0"/>
              <a:t>ребенка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207819"/>
            <a:ext cx="11133715" cy="13716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>
                <a:solidFill>
                  <a:schemeClr val="accent6"/>
                </a:solidFill>
              </a:rPr>
              <a:t>Основные принципы при организации взаимодействия с родителями</a:t>
            </a:r>
            <a:r>
              <a:rPr lang="ru-RU" sz="3200" b="1" dirty="0">
                <a:solidFill>
                  <a:schemeClr val="tx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8357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1468582"/>
            <a:ext cx="11369243" cy="45258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10836"/>
            <a:ext cx="11244552" cy="66501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Открытость «</a:t>
            </a:r>
            <a:r>
              <a:rPr lang="ru-RU" sz="3200" b="1" dirty="0" smtClean="0">
                <a:solidFill>
                  <a:srgbClr val="FF0000"/>
                </a:solidFill>
              </a:rPr>
              <a:t>дошкольного </a:t>
            </a:r>
            <a:r>
              <a:rPr lang="ru-RU" sz="3200" b="1" dirty="0" smtClean="0">
                <a:solidFill>
                  <a:srgbClr val="FF0000"/>
                </a:solidFill>
              </a:rPr>
              <a:t>учреждения внутрь»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775855"/>
            <a:ext cx="11707091" cy="590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0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10" y="994929"/>
            <a:ext cx="11416146" cy="5488998"/>
          </a:xfrm>
        </p:spPr>
        <p:txBody>
          <a:bodyPr>
            <a:normAutofit/>
          </a:bodyPr>
          <a:lstStyle/>
          <a:p>
            <a:pPr algn="ctr"/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250222" y="241657"/>
            <a:ext cx="11498433" cy="64367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Открытость «</a:t>
            </a:r>
            <a:r>
              <a:rPr lang="ru-RU" sz="3200" b="1" dirty="0" smtClean="0">
                <a:solidFill>
                  <a:srgbClr val="FF0000"/>
                </a:solidFill>
              </a:rPr>
              <a:t>дошкольного </a:t>
            </a:r>
            <a:r>
              <a:rPr lang="ru-RU" sz="3200" b="1" dirty="0" smtClean="0">
                <a:solidFill>
                  <a:srgbClr val="FF0000"/>
                </a:solidFill>
              </a:rPr>
              <a:t>учреждения наружу»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847304" y="2598881"/>
            <a:ext cx="4838162" cy="1397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Дошкольное учреждение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9103669" y="3497385"/>
            <a:ext cx="2441695" cy="928256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МУЗЕЙ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 flipH="1">
            <a:off x="6511633" y="1076335"/>
            <a:ext cx="2435115" cy="1028631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ШКОЛА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946751" y="1870128"/>
            <a:ext cx="2801903" cy="102523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БИБЛИОТЕКА</a:t>
            </a: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540327" y="1909111"/>
            <a:ext cx="2716592" cy="99752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ОТДЕЛ ОБРАЗОВАНИЯ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1034999" y="3438194"/>
            <a:ext cx="2275799" cy="108873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ДЕТСКАЯ ШКОЛА ИСКУССТВ</a:t>
            </a:r>
            <a:endParaRPr lang="ru-RU" b="1" dirty="0"/>
          </a:p>
        </p:txBody>
      </p:sp>
      <p:sp>
        <p:nvSpPr>
          <p:cNvPr id="20" name="Овал 19"/>
          <p:cNvSpPr/>
          <p:nvPr/>
        </p:nvSpPr>
        <p:spPr>
          <a:xfrm rot="10800000" flipH="1" flipV="1">
            <a:off x="2172900" y="4978895"/>
            <a:ext cx="2493819" cy="118730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ДОМ КУЛЬТУРЫ</a:t>
            </a:r>
            <a:endParaRPr lang="ru-RU" b="1" dirty="0"/>
          </a:p>
        </p:txBody>
      </p:sp>
      <p:sp>
        <p:nvSpPr>
          <p:cNvPr id="21" name="Овал 20"/>
          <p:cNvSpPr/>
          <p:nvPr/>
        </p:nvSpPr>
        <p:spPr>
          <a:xfrm>
            <a:off x="7924396" y="5071865"/>
            <a:ext cx="2577349" cy="1055935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БОЛЬНИЦА</a:t>
            </a:r>
            <a:endParaRPr lang="ru-RU" b="1" dirty="0"/>
          </a:p>
        </p:txBody>
      </p:sp>
      <p:cxnSp>
        <p:nvCxnSpPr>
          <p:cNvPr id="39" name="Прямая соединительная линия 38"/>
          <p:cNvCxnSpPr>
            <a:stCxn id="4" idx="3"/>
          </p:cNvCxnSpPr>
          <p:nvPr/>
        </p:nvCxnSpPr>
        <p:spPr>
          <a:xfrm flipH="1">
            <a:off x="4184074" y="3791295"/>
            <a:ext cx="371762" cy="596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Овал 70"/>
          <p:cNvSpPr/>
          <p:nvPr/>
        </p:nvSpPr>
        <p:spPr>
          <a:xfrm>
            <a:off x="5063170" y="4782704"/>
            <a:ext cx="245225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ДОУ </a:t>
            </a:r>
          </a:p>
          <a:p>
            <a:pPr algn="ctr"/>
            <a:r>
              <a:rPr lang="ru-RU" b="1" dirty="0" smtClean="0"/>
              <a:t>РАЙОНА</a:t>
            </a:r>
            <a:endParaRPr lang="ru-RU" b="1" dirty="0"/>
          </a:p>
        </p:txBody>
      </p:sp>
      <p:sp>
        <p:nvSpPr>
          <p:cNvPr id="78" name="Овал 77"/>
          <p:cNvSpPr/>
          <p:nvPr/>
        </p:nvSpPr>
        <p:spPr>
          <a:xfrm>
            <a:off x="3440544" y="1076336"/>
            <a:ext cx="2353146" cy="10540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РОДИТЕЛИ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8293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704109"/>
            <a:ext cx="10939752" cy="5153891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1. приобщение родителей к педагогическому процессу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2</a:t>
            </a:r>
            <a:r>
              <a:rPr lang="ru-RU" sz="1800" b="1" dirty="0" smtClean="0"/>
              <a:t>. расширение сферы участия родителей в организации жизни образовательного учреждения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3. пребывание родителей на занятиях в удобное для них время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4. создание условий для творческой самореализации педагогов, родителей, </a:t>
            </a:r>
            <a:r>
              <a:rPr lang="ru-RU" sz="1800" b="1" dirty="0" smtClean="0"/>
              <a:t>детей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5. информационно-педагогические материалы, выставки детских работ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6. разнообразные программы совместной деятельности детей и родителей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7. проявление понимания, терпимости и такта в воспитании и обучении ребёнка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>8. уважительное взаимоотношения семьи и образовательного учреждения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0"/>
            <a:ext cx="11106007" cy="170410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Взаимодействие педагогов и родителей детей дошкольного возраста осуществляется в основном через: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08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436</TotalTime>
  <Words>240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Century Gothic</vt:lpstr>
      <vt:lpstr>Times New Roman</vt:lpstr>
      <vt:lpstr>Wingdings 3</vt:lpstr>
      <vt:lpstr>Сектор</vt:lpstr>
      <vt:lpstr>МБОУ «Вилегодская средняя общеобразовательная школа»  структурное подразделение детский сад «Колосок» </vt:lpstr>
      <vt:lpstr>Презентация PowerPoint</vt:lpstr>
      <vt:lpstr>Установление доверительных отношений между детьми, родителями и педагогами, объединение их в одну команду, воспитание потребности делиться друг с другом своими проблемами и совместно их решать</vt:lpstr>
      <vt:lpstr>Ст. 44  п.1. родители (законные представители) несовершеннолетних обучающихся 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ребёнка.  П.2. органы государственной власти и органы местного самоуправления, образовательные организации оказывают помощь родителям (законным представителям) несовершеннолетних обучающихся в воспитании детей, охране и укреплении их физического и психического здоровья, развитии индивидуальных способностей и необходимой коррекции нарушений их развития.</vt:lpstr>
      <vt:lpstr>ВЗАИМОДЕЙСТВИЕ  ПРЕДСТАВЛЯЕТ СОБОЙ СПОСОБ ОРГАНИЗАЦИИ СОВМЕСТНОЙ ДЕЯТЕЛЬНОСТИ, КОТОРАЯ ОСУЩЕСТВЛЯЕТСЯ НА ОСНОВАНИИ СОЦИАЛЬНОЙ ПЕРцепции и с помощью общения.</vt:lpstr>
      <vt:lpstr>1. открытость детского сада для семьи  2. сотрудничество педагогов и родителей в воспитании детей 3. создание активной развивающей среды, активных форм общения детей и взрослых, обеспечивающих единые подходы к развитию ребенка в семье и в ДОУ  4. диагностика общих и частных проблем в воспитании и  развитии ребенка </vt:lpstr>
      <vt:lpstr>Презентация PowerPoint</vt:lpstr>
      <vt:lpstr>Презентация PowerPoint</vt:lpstr>
      <vt:lpstr>1. приобщение родителей к педагогическому процессу  2. расширение сферы участия родителей в организации жизни образовательного учреждения  3. пребывание родителей на занятиях в удобное для них время  4. создание условий для творческой самореализации педагогов, родителей, детей  5. информационно-педагогические материалы, выставки детских работ  6. разнообразные программы совместной деятельности детей и родителей  7. проявление понимания, терпимости и такта в воспитании и обучении ребёнка  8. уважительное взаимоотношения семьи и образовательного учреждения</vt:lpstr>
      <vt:lpstr>1. Создание положительного эмоционального микроклимата  взаимодействия с родителями  2. Повышение педагогической грамотности родителей  3. Повышение профессиональной компетентности педагогов  4. Обогащение опыта межличностного общения детей, родителей  и педагогов  5. Продуктивное творческое взаимодействие  педагогов и родителей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Подходы к организации взаимодействия дошкольного учреждения и семьи»</dc:title>
  <dc:creator>Пользователь Windows</dc:creator>
  <cp:lastModifiedBy>Пользователь Windows</cp:lastModifiedBy>
  <cp:revision>24</cp:revision>
  <dcterms:created xsi:type="dcterms:W3CDTF">2018-09-22T15:57:19Z</dcterms:created>
  <dcterms:modified xsi:type="dcterms:W3CDTF">2018-09-25T20:37:40Z</dcterms:modified>
</cp:coreProperties>
</file>