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17"/>
  </p:notesMasterIdLst>
  <p:sldIdLst>
    <p:sldId id="256" r:id="rId4"/>
    <p:sldId id="257" r:id="rId5"/>
    <p:sldId id="258" r:id="rId6"/>
    <p:sldId id="259" r:id="rId7"/>
    <p:sldId id="260" r:id="rId8"/>
    <p:sldId id="261" r:id="rId9"/>
    <p:sldId id="264" r:id="rId10"/>
    <p:sldId id="265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32EBA9-458A-427A-9406-E220ADB175A6}" type="datetimeFigureOut">
              <a:rPr lang="ru-RU" smtClean="0"/>
              <a:pPr/>
              <a:t>04.01.2008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0369F-FBBC-46A0-8D6C-4EBE7DD65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NUL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2411280" y="4221000"/>
            <a:ext cx="2729880" cy="180028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0920" algn="ctr">
              <a:lnSpc>
                <a:spcPct val="80000"/>
              </a:lnSpc>
            </a:pPr>
            <a:r>
              <a:rPr lang="ru-RU" sz="2000" b="1" i="1" strike="noStrike" spc="-1" dirty="0">
                <a:solidFill>
                  <a:srgbClr val="CC0066"/>
                </a:solidFill>
                <a:latin typeface="Times New Roman"/>
                <a:ea typeface="DejaVu Sans"/>
              </a:rPr>
              <a:t>Выполнила:</a:t>
            </a:r>
            <a:endParaRPr lang="ru-RU" sz="2000" b="0" strike="noStrike" spc="-1" dirty="0">
              <a:latin typeface="Arial"/>
            </a:endParaRPr>
          </a:p>
          <a:p>
            <a:pPr marL="343080" indent="-340920" algn="ctr">
              <a:lnSpc>
                <a:spcPct val="80000"/>
              </a:lnSpc>
            </a:pPr>
            <a:r>
              <a:rPr lang="ru-RU" sz="2000" b="1" i="1" spc="-1" dirty="0" err="1" smtClean="0">
                <a:solidFill>
                  <a:srgbClr val="CC0066"/>
                </a:solidFill>
                <a:latin typeface="Times New Roman"/>
              </a:rPr>
              <a:t>Надырова</a:t>
            </a:r>
            <a:r>
              <a:rPr lang="ru-RU" sz="2000" b="1" i="1" spc="-1" dirty="0" smtClean="0">
                <a:solidFill>
                  <a:srgbClr val="CC0066"/>
                </a:solidFill>
                <a:latin typeface="Times New Roman"/>
              </a:rPr>
              <a:t> Л.Н.</a:t>
            </a:r>
            <a:endParaRPr lang="ru-RU" sz="2000" b="0" strike="noStrike" spc="-1" dirty="0">
              <a:latin typeface="Arial"/>
            </a:endParaRPr>
          </a:p>
          <a:p>
            <a:pPr marL="343080" indent="-340920" algn="ctr">
              <a:lnSpc>
                <a:spcPct val="80000"/>
              </a:lnSpc>
            </a:pPr>
            <a:r>
              <a:rPr lang="ru-RU" sz="2000" b="1" i="1" strike="noStrike" spc="-1" dirty="0">
                <a:solidFill>
                  <a:srgbClr val="CC0066"/>
                </a:solidFill>
                <a:latin typeface="Times New Roman"/>
                <a:ea typeface="DejaVu Sans"/>
              </a:rPr>
              <a:t>Воспитатель</a:t>
            </a:r>
            <a:endParaRPr lang="ru-RU" sz="2000" b="0" strike="noStrike" spc="-1" dirty="0">
              <a:latin typeface="Arial"/>
            </a:endParaRPr>
          </a:p>
          <a:p>
            <a:pPr marL="343080" indent="-340920" algn="ctr">
              <a:lnSpc>
                <a:spcPct val="80000"/>
              </a:lnSpc>
            </a:pPr>
            <a:r>
              <a:rPr lang="ru-RU" sz="2000" b="1" i="1" strike="noStrike" spc="-1" dirty="0" smtClean="0">
                <a:solidFill>
                  <a:srgbClr val="CC0066"/>
                </a:solidFill>
                <a:latin typeface="Times New Roman"/>
                <a:ea typeface="DejaVu Sans"/>
              </a:rPr>
              <a:t>ГБОУ  СОШ№1 </a:t>
            </a:r>
            <a:r>
              <a:rPr lang="ru-RU" sz="2000" b="1" i="1" strike="noStrike" spc="-1" dirty="0" err="1" smtClean="0">
                <a:solidFill>
                  <a:srgbClr val="CC0066"/>
                </a:solidFill>
                <a:latin typeface="Times New Roman"/>
                <a:ea typeface="DejaVu Sans"/>
              </a:rPr>
              <a:t>п.г.т.Смышляевка,ДОУ</a:t>
            </a:r>
            <a:r>
              <a:rPr lang="ru-RU" sz="2000" b="1" i="1" strike="noStrike" spc="-1" smtClean="0">
                <a:solidFill>
                  <a:srgbClr val="CC0066"/>
                </a:solidFill>
                <a:latin typeface="Times New Roman"/>
                <a:ea typeface="DejaVu Sans"/>
              </a:rPr>
              <a:t>»Самоцветы» </a:t>
            </a:r>
            <a:r>
              <a:rPr lang="ru-RU" sz="2000" b="1" i="1" strike="noStrike" spc="-1" dirty="0" smtClean="0">
                <a:solidFill>
                  <a:srgbClr val="CC0066"/>
                </a:solidFill>
                <a:latin typeface="Times New Roman"/>
                <a:ea typeface="DejaVu Sans"/>
              </a:rPr>
              <a:t>группа «</a:t>
            </a:r>
            <a:r>
              <a:rPr lang="ru-RU" sz="2000" b="1" i="1" spc="-1" dirty="0" smtClean="0">
                <a:solidFill>
                  <a:srgbClr val="CC0066"/>
                </a:solidFill>
                <a:latin typeface="Times New Roman"/>
                <a:ea typeface="DejaVu Sans"/>
              </a:rPr>
              <a:t>Сладкоежки</a:t>
            </a:r>
            <a:r>
              <a:rPr lang="ru-RU" sz="2000" b="1" i="1" strike="noStrike" spc="-1" dirty="0" smtClean="0">
                <a:solidFill>
                  <a:srgbClr val="CC0066"/>
                </a:solidFill>
                <a:latin typeface="Times New Roman"/>
                <a:ea typeface="DejaVu Sans"/>
              </a:rPr>
              <a:t>»</a:t>
            </a:r>
            <a:endParaRPr lang="ru-RU" sz="2000" b="0" strike="noStrike" spc="-1" dirty="0">
              <a:latin typeface="Arial"/>
            </a:endParaRPr>
          </a:p>
          <a:p>
            <a:pPr marL="343080" indent="-340920">
              <a:lnSpc>
                <a:spcPct val="80000"/>
              </a:lnSpc>
            </a:pPr>
            <a:endParaRPr lang="ru-RU" sz="2000" b="0" strike="noStrike" spc="-1" dirty="0">
              <a:latin typeface="Arial"/>
            </a:endParaRPr>
          </a:p>
        </p:txBody>
      </p:sp>
      <p:sp>
        <p:nvSpPr>
          <p:cNvPr id="115" name="CustomShape 2"/>
          <p:cNvSpPr/>
          <p:nvPr/>
        </p:nvSpPr>
        <p:spPr>
          <a:xfrm>
            <a:off x="1619280" y="692280"/>
            <a:ext cx="6263640" cy="2734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800" b="1" strike="noStrike" spc="-1" dirty="0">
                <a:solidFill>
                  <a:srgbClr val="CC0066"/>
                </a:solidFill>
                <a:latin typeface="Arial"/>
                <a:ea typeface="DejaVu Sans"/>
              </a:rPr>
              <a:t>МАСТЕР-КЛАСС</a:t>
            </a:r>
            <a:endParaRPr lang="ru-RU" sz="4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800" b="1" strike="noStrike" spc="-1" dirty="0" smtClean="0">
                <a:solidFill>
                  <a:srgbClr val="CC0066"/>
                </a:solidFill>
                <a:latin typeface="Arial"/>
                <a:ea typeface="DejaVu Sans"/>
              </a:rPr>
              <a:t>«</a:t>
            </a:r>
            <a:r>
              <a:rPr lang="ru-RU" sz="4800" b="1" spc="-1" dirty="0" smtClean="0">
                <a:solidFill>
                  <a:srgbClr val="CC0066"/>
                </a:solidFill>
                <a:latin typeface="Times New Roman"/>
                <a:ea typeface="DejaVu Sans"/>
              </a:rPr>
              <a:t>Дидактические игры по развитию речи</a:t>
            </a:r>
            <a:r>
              <a:rPr lang="ru-RU" sz="4800" b="1" strike="noStrike" spc="-1" dirty="0" smtClean="0">
                <a:solidFill>
                  <a:srgbClr val="CC0066"/>
                </a:solidFill>
                <a:latin typeface="Arial"/>
                <a:ea typeface="DejaVu Sans"/>
              </a:rPr>
              <a:t>»</a:t>
            </a:r>
            <a:endParaRPr lang="ru-RU" sz="4800" b="0" strike="noStrike" spc="-1" dirty="0">
              <a:latin typeface="Arial"/>
            </a:endParaRPr>
          </a:p>
        </p:txBody>
      </p:sp>
      <p:pic>
        <p:nvPicPr>
          <p:cNvPr id="116" name="Picture 6"/>
          <p:cNvPicPr/>
          <p:nvPr/>
        </p:nvPicPr>
        <p:blipFill>
          <a:blip r:embed="rId2" cstate="print"/>
          <a:stretch/>
        </p:blipFill>
        <p:spPr>
          <a:xfrm>
            <a:off x="5500800" y="3857760"/>
            <a:ext cx="3355560" cy="256968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457200" y="714240"/>
            <a:ext cx="8227440" cy="1569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1" spc="-1" dirty="0" smtClean="0">
                <a:solidFill>
                  <a:srgbClr val="CC0066"/>
                </a:solidFill>
                <a:latin typeface="Times New Roman"/>
                <a:ea typeface="DejaVu Sans"/>
              </a:rPr>
              <a:t>Дидактическая игра</a:t>
            </a:r>
            <a:r>
              <a:rPr lang="ru-RU" sz="4400" b="1" strike="noStrike" spc="-1" dirty="0" smtClean="0">
                <a:solidFill>
                  <a:srgbClr val="CC0066"/>
                </a:solidFill>
                <a:latin typeface="Times New Roman"/>
                <a:ea typeface="DejaVu Sans"/>
              </a:rPr>
              <a:t>:»Веселый паровозик»</a:t>
            </a:r>
            <a:endParaRPr lang="ru-RU" sz="4400" b="0" strike="noStrike" spc="-1" dirty="0">
              <a:latin typeface="Arial"/>
            </a:endParaRPr>
          </a:p>
        </p:txBody>
      </p:sp>
      <p:sp>
        <p:nvSpPr>
          <p:cNvPr id="154" name="CustomShape 2"/>
          <p:cNvSpPr/>
          <p:nvPr/>
        </p:nvSpPr>
        <p:spPr>
          <a:xfrm>
            <a:off x="785880" y="2500200"/>
            <a:ext cx="3712680" cy="222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Цель: в игровой форме совершенствовать умение детей делить слова на слоги</a:t>
            </a:r>
            <a:r>
              <a:rPr lang="ru-RU" sz="2800" b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.</a:t>
            </a:r>
            <a:endParaRPr lang="ru-RU" sz="2800" b="0" strike="noStrike" spc="-1" dirty="0">
              <a:latin typeface="Arial"/>
            </a:endParaRPr>
          </a:p>
        </p:txBody>
      </p:sp>
      <p:sp>
        <p:nvSpPr>
          <p:cNvPr id="155" name="CustomShape 3"/>
          <p:cNvSpPr/>
          <p:nvPr/>
        </p:nvSpPr>
        <p:spPr>
          <a:xfrm>
            <a:off x="4857840" y="2928960"/>
            <a:ext cx="3855600" cy="344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r>
              <a:rPr lang="ru-RU" sz="2000" b="1" u="sng" spc="-1" dirty="0" smtClean="0">
                <a:solidFill>
                  <a:srgbClr val="000000"/>
                </a:solidFill>
                <a:latin typeface="Arial"/>
                <a:ea typeface="DejaVu Sans"/>
              </a:rPr>
              <a:t>Материал:</a:t>
            </a:r>
            <a:endParaRPr lang="ru-RU" sz="2000" b="0" strike="noStrike" spc="-1" dirty="0">
              <a:latin typeface="Arial"/>
            </a:endParaRPr>
          </a:p>
          <a:p>
            <a:pPr marL="216000" indent="-214200">
              <a:lnSpc>
                <a:spcPct val="10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2000" b="1" spc="-1" dirty="0" smtClean="0">
                <a:solidFill>
                  <a:srgbClr val="000000"/>
                </a:solidFill>
                <a:latin typeface="Arial"/>
              </a:rPr>
              <a:t>Плоскостное изображение паровоза с тремя вагонами, на каждом из которых наклеены кружки(обозначающее количество слогов, картинки с изображением животных состоящих из одного , двух , трех слогов.</a:t>
            </a:r>
            <a:endParaRPr lang="ru-RU" sz="2000" b="0" strike="noStrike" spc="-1" dirty="0">
              <a:latin typeface="Arial"/>
            </a:endParaRPr>
          </a:p>
          <a:p>
            <a:pPr marL="216000" indent="-214200">
              <a:lnSpc>
                <a:spcPct val="100000"/>
              </a:lnSpc>
              <a:buClr>
                <a:srgbClr val="000000"/>
              </a:buClr>
            </a:pPr>
            <a:endParaRPr lang="ru-RU" sz="20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755576" y="500040"/>
            <a:ext cx="7929064" cy="5355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0920">
              <a:lnSpc>
                <a:spcPct val="100000"/>
              </a:lnSpc>
              <a:spcBef>
                <a:spcPts val="561"/>
              </a:spcBef>
            </a:pPr>
            <a:endParaRPr lang="ru-RU" sz="2800" b="0" strike="noStrike" spc="-1" dirty="0">
              <a:latin typeface="Arial"/>
            </a:endParaRPr>
          </a:p>
          <a:p>
            <a:pPr marL="21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</a:pPr>
            <a:r>
              <a:rPr lang="ru-RU" sz="2800" b="1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                     Усложнение в игре</a:t>
            </a:r>
            <a:r>
              <a:rPr lang="ru-RU" sz="2800" b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:</a:t>
            </a:r>
            <a:endParaRPr lang="ru-RU" sz="2800" b="0" strike="noStrike" spc="-1" dirty="0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Wingdings" charset="2"/>
              <a:buChar char=""/>
            </a:pPr>
            <a:r>
              <a:rPr lang="ru-RU" sz="2800" b="1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Когда ребята уверенно научатся делить на слоги двухсложные и трехсложные слова, можно добавить вагоны, которые будут «перевозить» слова, состоящие из четырех пяти слогов.  </a:t>
            </a:r>
            <a:endParaRPr lang="ru-RU" sz="2800" b="0" strike="noStrike" spc="-1" dirty="0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Wingdings" charset="2"/>
              <a:buChar char=""/>
            </a:pPr>
            <a:r>
              <a:rPr lang="ru-RU" sz="2800" b="1" spc="-1" dirty="0" smtClean="0">
                <a:solidFill>
                  <a:srgbClr val="000000"/>
                </a:solidFill>
                <a:latin typeface="Times New Roman"/>
              </a:rPr>
              <a:t>Также, можно предложить «сажать» в первый вагончик животных жарких стран, во второй вагончик- диких животных, в третий- домашних животных.</a:t>
            </a:r>
            <a:endParaRPr lang="ru-RU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lang="ru-RU" sz="2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571320" y="285840"/>
            <a:ext cx="8227440" cy="2069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dirty="0"/>
              <a:t/>
            </a:r>
            <a:br>
              <a:rPr dirty="0"/>
            </a:br>
            <a:endParaRPr lang="ru-RU" sz="2800" b="0" strike="noStrike" spc="-1" dirty="0"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457200" y="1928880"/>
            <a:ext cx="3755520" cy="36410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0920">
              <a:lnSpc>
                <a:spcPct val="100000"/>
              </a:lnSpc>
              <a:spcBef>
                <a:spcPts val="400"/>
              </a:spcBef>
            </a:pPr>
            <a:endParaRPr lang="ru-RU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2000" b="0" strike="noStrike" spc="-1" dirty="0">
              <a:latin typeface="Arial"/>
            </a:endParaRPr>
          </a:p>
        </p:txBody>
      </p:sp>
      <p:pic>
        <p:nvPicPr>
          <p:cNvPr id="160" name="Рисунок 4"/>
          <p:cNvPicPr/>
          <p:nvPr/>
        </p:nvPicPr>
        <p:blipFill>
          <a:blip r:embed="rId2" cstate="print"/>
          <a:stretch/>
        </p:blipFill>
        <p:spPr>
          <a:xfrm>
            <a:off x="4286160" y="3571920"/>
            <a:ext cx="4284000" cy="2569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912" y="456472"/>
            <a:ext cx="3672408" cy="59957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endParaRPr lang="ru-RU" sz="4400" b="0" strike="noStrike" spc="-1" dirty="0"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457200" y="1600200"/>
            <a:ext cx="8227440" cy="225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09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</a:pPr>
            <a:r>
              <a:rPr dirty="0"/>
              <a:t/>
            </a:r>
            <a:br>
              <a:rPr dirty="0"/>
            </a:br>
            <a:r>
              <a:rPr lang="ru-RU" sz="20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lang="ru-RU" sz="2000" b="0" strike="noStrike" spc="-1" dirty="0">
              <a:latin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912" y="476672"/>
            <a:ext cx="3384376" cy="60037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467640" y="476640"/>
            <a:ext cx="8227440" cy="11408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b="1" spc="-1" dirty="0" smtClean="0">
                <a:solidFill>
                  <a:srgbClr val="CC0066"/>
                </a:solidFill>
                <a:latin typeface="Times New Roman"/>
              </a:rPr>
              <a:t>Дидактические игры</a:t>
            </a:r>
            <a:endParaRPr lang="ru-RU" sz="3600" b="0" strike="noStrike" spc="-1" dirty="0"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1285920" y="1571760"/>
            <a:ext cx="6855840" cy="496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200" b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2000" b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- </a:t>
            </a:r>
            <a:r>
              <a:rPr lang="ru-RU" sz="2000" b="1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э</a:t>
            </a:r>
            <a:r>
              <a:rPr lang="ru-RU" sz="2000" b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то вид учебных занятий, организуемых в виде учебных игр, реализующих ряд принципов игрового , активного обучения  и отличающихся наличием </a:t>
            </a:r>
            <a:r>
              <a:rPr lang="ru-RU" sz="2000" b="1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правил, фиксированной структуры игровой деятельности и системы оценивания, один из методов активного обучения.                       </a:t>
            </a:r>
          </a:p>
          <a:p>
            <a:pPr>
              <a:lnSpc>
                <a:spcPct val="100000"/>
              </a:lnSpc>
            </a:pPr>
            <a:r>
              <a:rPr lang="ru-RU" sz="2000" b="1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2000" b="1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                                                                   В.Н. Кругликов                                          </a:t>
            </a:r>
            <a:endParaRPr lang="ru-RU" sz="20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1143000" y="642960"/>
            <a:ext cx="5212800" cy="5569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90000"/>
              </a:lnSpc>
            </a:pPr>
            <a:r>
              <a:rPr lang="ru-RU" sz="3200" b="1" u="sng" spc="-1" dirty="0" smtClean="0">
                <a:solidFill>
                  <a:srgbClr val="CC0066"/>
                </a:solidFill>
                <a:latin typeface="Times New Roman"/>
                <a:ea typeface="DejaVu Sans"/>
              </a:rPr>
              <a:t>Актуальность</a:t>
            </a:r>
            <a:r>
              <a:rPr lang="ru-RU" sz="2000" b="1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. Мы видим, что воспитатель должен создавать условия для развития речи . А, так  как в дошкольном детстве ведущей деятельностью  является игра, то одним из условий успешной работы по развитию речи будет использование дидактических игр.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lang="ru-RU" sz="3200" b="1" u="sng" spc="-1" dirty="0" smtClean="0">
                <a:solidFill>
                  <a:srgbClr val="CC0066"/>
                </a:solidFill>
                <a:latin typeface="Times New Roman"/>
              </a:rPr>
              <a:t>Дидактическая игра</a:t>
            </a:r>
            <a:r>
              <a:rPr lang="ru-RU" sz="3200" b="1" u="sng" strike="noStrike" spc="-1" dirty="0" smtClean="0">
                <a:solidFill>
                  <a:srgbClr val="CC0066"/>
                </a:solidFill>
                <a:uFillTx/>
                <a:latin typeface="Times New Roman"/>
                <a:ea typeface="DejaVu Sans"/>
              </a:rPr>
              <a:t> </a:t>
            </a:r>
            <a:r>
              <a:rPr lang="ru-RU" sz="2000" b="1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 представляет собой многоплановое , сложное педагогическое явление : она является и игровым методом обучения детей дошкольного возраста, и формой обучения, и самостоятельной игровой деятельностью, и средством всестороннего воспитания личности.</a:t>
            </a:r>
            <a:r>
              <a:rPr dirty="0"/>
              <a:t/>
            </a:r>
            <a:br>
              <a:rPr dirty="0"/>
            </a:br>
            <a:endParaRPr lang="ru-RU" sz="2000" b="0" strike="noStrike" spc="-1" dirty="0">
              <a:latin typeface="Arial"/>
            </a:endParaRPr>
          </a:p>
        </p:txBody>
      </p:sp>
      <p:pic>
        <p:nvPicPr>
          <p:cNvPr id="120" name="Picture 4"/>
          <p:cNvPicPr/>
          <p:nvPr/>
        </p:nvPicPr>
        <p:blipFill>
          <a:blip r:embed="rId2" cstate="print"/>
          <a:stretch/>
        </p:blipFill>
        <p:spPr>
          <a:xfrm>
            <a:off x="6227640" y="3068640"/>
            <a:ext cx="2618640" cy="33825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467640" y="500040"/>
            <a:ext cx="8227440" cy="59270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800" b="1" spc="-1" dirty="0" smtClean="0">
                <a:solidFill>
                  <a:srgbClr val="CC0066"/>
                </a:solidFill>
                <a:latin typeface="Times New Roman"/>
              </a:rPr>
              <a:t>Одним из основных показателей готовности ребенка к успешному обучению является правильная, хорошо развитая речь. Хорошая речь -важнейшее условие всестороннего полноценного развития детей . Поэтому, так важно заботиться о своевременном формирование речи детей, о ее чистоте и правильности.            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endParaRPr lang="ru-RU" sz="20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467640" y="1285920"/>
            <a:ext cx="8227440" cy="4712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200" b="1" spc="-1" dirty="0" smtClean="0">
                <a:solidFill>
                  <a:srgbClr val="CC0066"/>
                </a:solidFill>
                <a:latin typeface="Arial"/>
              </a:rPr>
              <a:t>Цель мастер- класса: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lang="ru-RU" sz="2800" spc="-1" dirty="0" smtClean="0">
                <a:solidFill>
                  <a:srgbClr val="000000"/>
                </a:solidFill>
                <a:latin typeface="Arial"/>
              </a:rPr>
              <a:t>Систематизирование и углубление знаний педагогов по теме «Дидактические игры для детей дошкольного возраста».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lang="ru-RU" sz="4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r>
              <a:rPr dirty="0"/>
              <a:t/>
            </a:r>
            <a:br>
              <a:rPr dirty="0"/>
            </a:br>
            <a:endParaRPr lang="ru-RU" sz="4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67640" y="476640"/>
            <a:ext cx="8227440" cy="43790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spc="-1" dirty="0" smtClean="0">
                <a:solidFill>
                  <a:srgbClr val="CC0066"/>
                </a:solidFill>
                <a:latin typeface="Arial"/>
              </a:rPr>
              <a:t>Задачи:</a:t>
            </a:r>
            <a:r>
              <a:rPr dirty="0"/>
              <a:t/>
            </a:r>
            <a:br>
              <a:rPr dirty="0"/>
            </a:br>
            <a:r>
              <a:rPr lang="ru-RU" sz="2400" b="1" spc="-1" dirty="0" smtClean="0">
                <a:solidFill>
                  <a:srgbClr val="000000"/>
                </a:solidFill>
                <a:latin typeface="Arial"/>
              </a:rPr>
              <a:t>Побуждать педагогов использовать в своей </a:t>
            </a:r>
          </a:p>
          <a:p>
            <a:pPr algn="ctr">
              <a:lnSpc>
                <a:spcPct val="100000"/>
              </a:lnSpc>
            </a:pPr>
            <a:r>
              <a:rPr lang="ru-RU" sz="2400" b="1" spc="-1" dirty="0" smtClean="0">
                <a:solidFill>
                  <a:srgbClr val="000000"/>
                </a:solidFill>
                <a:latin typeface="Arial"/>
              </a:rPr>
              <a:t>работе новые формы и методы работы, воспитывать положительный эмоциональный настрой и интерес ребенка к занятию.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124" name="Picture 4"/>
          <p:cNvPicPr/>
          <p:nvPr/>
        </p:nvPicPr>
        <p:blipFill>
          <a:blip r:embed="rId2" cstate="print"/>
          <a:stretch/>
        </p:blipFill>
        <p:spPr>
          <a:xfrm>
            <a:off x="214200" y="4000680"/>
            <a:ext cx="2486880" cy="263484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200" b="1" strike="noStrike" spc="-1" dirty="0" smtClean="0">
                <a:solidFill>
                  <a:srgbClr val="CC0066"/>
                </a:solidFill>
                <a:latin typeface="Arial"/>
                <a:ea typeface="DejaVu Sans"/>
              </a:rPr>
              <a:t>Структура дидактической игры:</a:t>
            </a:r>
            <a:endParaRPr lang="ru-RU" sz="3200" b="0" strike="noStrike" spc="-1" dirty="0">
              <a:latin typeface="Arial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1259632" y="1340768"/>
            <a:ext cx="7641032" cy="4523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ru-RU" spc="-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1.Дидактическая задача : подчеркивает обучающий характер игры ,           направленность содержания на процесс познавательной деятельности, вытекает из программы воспитания и обучения</a:t>
            </a:r>
            <a:endParaRPr lang="ru-RU" strike="noStrike" spc="-1" dirty="0">
              <a:latin typeface="Times New Roman" pitchFamily="18" charset="0"/>
              <a:cs typeface="Times New Roman" pitchFamily="18" charset="0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ru-RU" strike="noStrike" spc="-1" dirty="0" smtClean="0">
                <a:latin typeface="Times New Roman" pitchFamily="18" charset="0"/>
                <a:cs typeface="Times New Roman" pitchFamily="18" charset="0"/>
              </a:rPr>
              <a:t>       2.Игровая задача- определяет игровые действия, становится задачей              самого  ребенка, вызывает желание и потребность решить ее.</a:t>
            </a: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ru-RU" strike="noStrike" spc="-1" dirty="0" smtClean="0">
                <a:latin typeface="Times New Roman" pitchFamily="18" charset="0"/>
                <a:cs typeface="Times New Roman" pitchFamily="18" charset="0"/>
              </a:rPr>
              <a:t>       3.Игровые действия</a:t>
            </a:r>
            <a:r>
              <a:rPr lang="ru-RU" spc="-1" dirty="0" smtClean="0">
                <a:latin typeface="Times New Roman" pitchFamily="18" charset="0"/>
                <a:cs typeface="Times New Roman" pitchFamily="18" charset="0"/>
              </a:rPr>
              <a:t>- основа игры , сюжет, проявление активности      детьми в   игровых целях.                                                                        </a:t>
            </a: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ru-RU" spc="-1" dirty="0" smtClean="0">
                <a:latin typeface="Times New Roman" pitchFamily="18" charset="0"/>
                <a:cs typeface="Times New Roman" pitchFamily="18" charset="0"/>
              </a:rPr>
              <a:t>       4.Игровые правила- определяют ,что и как нужно делать в игре                          каждому    ребенку , указывают путь достижения цели. Воспитывают умение сдерживаться, управлять своим поведением. </a:t>
            </a: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ru-RU" spc="-1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457200" y="274680"/>
            <a:ext cx="8227440" cy="794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200" b="1" spc="-1" dirty="0" smtClean="0">
                <a:solidFill>
                  <a:srgbClr val="CC0066"/>
                </a:solidFill>
                <a:latin typeface="Arial"/>
              </a:rPr>
              <a:t>Дидактические игры </a:t>
            </a:r>
            <a:endParaRPr lang="ru-RU" sz="3200" b="0" strike="noStrike" spc="-1" dirty="0">
              <a:latin typeface="Arial"/>
            </a:endParaRPr>
          </a:p>
        </p:txBody>
      </p:sp>
      <p:sp>
        <p:nvSpPr>
          <p:cNvPr id="140" name="CustomShape 2"/>
          <p:cNvSpPr/>
          <p:nvPr/>
        </p:nvSpPr>
        <p:spPr>
          <a:xfrm>
            <a:off x="1691680" y="1000080"/>
            <a:ext cx="4464496" cy="4855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0920">
              <a:lnSpc>
                <a:spcPct val="100000"/>
              </a:lnSpc>
              <a:spcBef>
                <a:spcPts val="561"/>
              </a:spcBef>
            </a:pPr>
            <a:r>
              <a:rPr lang="ru-RU" sz="2800" b="1" i="1" spc="-1" dirty="0" smtClean="0">
                <a:solidFill>
                  <a:srgbClr val="000000"/>
                </a:solidFill>
                <a:latin typeface="Times New Roman"/>
              </a:rPr>
              <a:t>способствуют:                 </a:t>
            </a:r>
          </a:p>
          <a:p>
            <a:pPr marL="343080" indent="-340920">
              <a:lnSpc>
                <a:spcPct val="100000"/>
              </a:lnSpc>
              <a:spcBef>
                <a:spcPts val="561"/>
              </a:spcBef>
            </a:pPr>
            <a:r>
              <a:rPr lang="ru-RU" sz="2800" b="1" i="1" spc="-1" dirty="0" smtClean="0">
                <a:solidFill>
                  <a:srgbClr val="000000"/>
                </a:solidFill>
                <a:latin typeface="Times New Roman"/>
              </a:rPr>
              <a:t>    - </a:t>
            </a:r>
            <a:r>
              <a:rPr lang="ru-RU" sz="2400" b="1" i="1" spc="-1" dirty="0" smtClean="0">
                <a:solidFill>
                  <a:srgbClr val="000000"/>
                </a:solidFill>
                <a:latin typeface="Times New Roman"/>
              </a:rPr>
              <a:t>развитию познавательных и умственных способностей;                 - развитию речи детей; </a:t>
            </a:r>
          </a:p>
          <a:p>
            <a:pPr marL="343080" indent="-340920">
              <a:lnSpc>
                <a:spcPct val="100000"/>
              </a:lnSpc>
              <a:spcBef>
                <a:spcPts val="561"/>
              </a:spcBef>
            </a:pPr>
            <a:r>
              <a:rPr lang="ru-RU" sz="2400" b="1" i="1" spc="-1" dirty="0" smtClean="0">
                <a:solidFill>
                  <a:srgbClr val="000000"/>
                </a:solidFill>
                <a:latin typeface="Times New Roman"/>
              </a:rPr>
              <a:t>    - социально-нравственному развитию ребенка.</a:t>
            </a:r>
            <a:endParaRPr lang="ru-RU" sz="2400" b="0" strike="noStrike" spc="-1" dirty="0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</a:pPr>
            <a:endParaRPr lang="ru-RU" sz="2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200" b="1" spc="-1" smtClean="0">
                <a:solidFill>
                  <a:srgbClr val="CC0066"/>
                </a:solidFill>
                <a:latin typeface="Arial"/>
              </a:rPr>
              <a:t>Дидактическая игра</a:t>
            </a:r>
            <a:endParaRPr lang="ru-RU" sz="3200" b="0" strike="noStrike" spc="-1" dirty="0">
              <a:latin typeface="Arial"/>
            </a:endParaRPr>
          </a:p>
        </p:txBody>
      </p:sp>
      <p:sp>
        <p:nvSpPr>
          <p:cNvPr id="152" name="CustomShape 2"/>
          <p:cNvSpPr/>
          <p:nvPr/>
        </p:nvSpPr>
        <p:spPr>
          <a:xfrm>
            <a:off x="457200" y="1600200"/>
            <a:ext cx="8227440" cy="4523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09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Умение сосредотачиваться на звуке – мы развиваем слуховое внимание. </a:t>
            </a:r>
            <a:endParaRPr lang="ru-RU" sz="32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Маленький ребенок не умеет сравнивать звуки, но его можно этому научить. Цель упражнений на развитие фонематического слуха - научить ребенка слушать и слышать.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1471</TotalTime>
  <Words>386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subject/>
  <dc:creator>Елена</dc:creator>
  <dc:description/>
  <cp:lastModifiedBy>Angel</cp:lastModifiedBy>
  <cp:revision>176</cp:revision>
  <dcterms:created xsi:type="dcterms:W3CDTF">2013-07-29T17:42:42Z</dcterms:created>
  <dcterms:modified xsi:type="dcterms:W3CDTF">2008-01-03T21:26:27Z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43</vt:i4>
  </property>
</Properties>
</file>