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69" r:id="rId1"/>
  </p:sldMasterIdLst>
  <p:handoutMasterIdLst>
    <p:handoutMasterId r:id="rId12"/>
  </p:handoutMasterIdLst>
  <p:sldIdLst>
    <p:sldId id="256" r:id="rId2"/>
    <p:sldId id="258" r:id="rId3"/>
    <p:sldId id="259" r:id="rId4"/>
    <p:sldId id="260" r:id="rId5"/>
    <p:sldId id="266" r:id="rId6"/>
    <p:sldId id="261" r:id="rId7"/>
    <p:sldId id="262" r:id="rId8"/>
    <p:sldId id="263" r:id="rId9"/>
    <p:sldId id="264" r:id="rId10"/>
    <p:sldId id="265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013" autoAdjust="0"/>
    <p:restoredTop sz="94660"/>
  </p:normalViewPr>
  <p:slideViewPr>
    <p:cSldViewPr snapToGrid="0">
      <p:cViewPr varScale="1">
        <p:scale>
          <a:sx n="62" d="100"/>
          <a:sy n="62" d="100"/>
        </p:scale>
        <p:origin x="58" y="52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A5CB7F3-D23C-4456-8ED1-1CCE76551789}" type="datetimeFigureOut">
              <a:rPr lang="ru-RU" smtClean="0"/>
              <a:t>21.04.2022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16D5975-AEA7-4674-890A-C23AB496D2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68239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4/21/2022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30431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4/21/2022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09089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4/21/2022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77761331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4/21/2022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530081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4/21/2022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16709721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4/21/2022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863005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4/21/2022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858517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4/21/2022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6445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4/21/2022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99405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4/21/2022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43278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4/21/2022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45757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4/21/2022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09064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4/21/2022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24849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4/21/2022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83377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4/21/2022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51996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4/21/2022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06725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4/21/2022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31038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  <p:sldLayoutId id="2147483679" r:id="rId10"/>
    <p:sldLayoutId id="2147483680" r:id="rId11"/>
    <p:sldLayoutId id="2147483681" r:id="rId12"/>
    <p:sldLayoutId id="2147483682" r:id="rId13"/>
    <p:sldLayoutId id="2147483683" r:id="rId14"/>
    <p:sldLayoutId id="2147483684" r:id="rId15"/>
    <p:sldLayoutId id="2147483685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s://edu.gov.ru/distance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4211" y="685799"/>
            <a:ext cx="10820603" cy="945293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Методические рекомендации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36573" y="1940011"/>
            <a:ext cx="9268241" cy="3249827"/>
          </a:xfrm>
        </p:spPr>
        <p:txBody>
          <a:bodyPr>
            <a:noAutofit/>
          </a:bodyPr>
          <a:lstStyle/>
          <a:p>
            <a:pPr algn="ctr"/>
            <a:r>
              <a:rPr lang="ru-RU" sz="3200" dirty="0" smtClean="0">
                <a:solidFill>
                  <a:schemeClr val="tx1"/>
                </a:solidFill>
              </a:rPr>
              <a:t>по реализации дополнительных общеразвивающих общеобразовательных </a:t>
            </a:r>
            <a:r>
              <a:rPr lang="ru-RU" sz="3200" dirty="0">
                <a:solidFill>
                  <a:schemeClr val="tx1"/>
                </a:solidFill>
              </a:rPr>
              <a:t>программ с применением электронного обучения и дистанционных образовательных технологий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313407" y="4998132"/>
            <a:ext cx="647345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Громова Светлана Валентиновна,</a:t>
            </a:r>
          </a:p>
          <a:p>
            <a:r>
              <a:rPr lang="ru-RU" sz="2400" dirty="0" smtClean="0"/>
              <a:t>методист ОДОД ГБОУ гимназии № 642 «Земля и Вселенная» Санкт-Петербурга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53677276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16443" y="135924"/>
            <a:ext cx="9688169" cy="1297460"/>
          </a:xfrm>
        </p:spPr>
        <p:txBody>
          <a:bodyPr/>
          <a:lstStyle/>
          <a:p>
            <a:pPr algn="ctr"/>
            <a:r>
              <a:rPr lang="ru-RU" dirty="0" smtClean="0"/>
              <a:t>Реализация </a:t>
            </a:r>
            <a:r>
              <a:rPr lang="ru-RU" dirty="0"/>
              <a:t>принципа информационной открытости: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113477" y="1639330"/>
            <a:ext cx="9465747" cy="1598585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«</a:t>
            </a:r>
            <a:r>
              <a:rPr lang="ru-RU" dirty="0"/>
              <a:t>образовательные организации размещают на официальных сайтах и регулярно обновляют информацию о запланированных активностях и достижениях обучающихся в рамках курсов внеурочной деятельности, дополнительных общеобразовательных программ, программ воспитания и социализации в условиях применения дистанционных образовательных технологий»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/>
          <a:srcRect l="2961" t="3964" r="27873" b="60309"/>
          <a:stretch/>
        </p:blipFill>
        <p:spPr>
          <a:xfrm>
            <a:off x="6005854" y="3807591"/>
            <a:ext cx="3793524" cy="1567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388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52375" y="162469"/>
            <a:ext cx="6803982" cy="1036138"/>
          </a:xfrm>
        </p:spPr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Нормативные документы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701114" y="864975"/>
            <a:ext cx="10490886" cy="69421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fontAlgn="base">
              <a:lnSpc>
                <a:spcPct val="107000"/>
              </a:lnSpc>
              <a:spcAft>
                <a:spcPts val="0"/>
              </a:spcAft>
              <a:buFont typeface="Wingdings" panose="05000000000000000000" pitchFamily="2" charset="2"/>
              <a:buChar char="ü"/>
              <a:tabLst>
                <a:tab pos="457200" algn="l"/>
              </a:tabLst>
            </a:pPr>
            <a:r>
              <a:rPr lang="ru-RU" sz="2000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Письмо </a:t>
            </a:r>
            <a:r>
              <a:rPr lang="ru-RU" sz="2000" dirty="0">
                <a:ea typeface="Times New Roman" panose="02020603050405020304" pitchFamily="18" charset="0"/>
                <a:cs typeface="Times New Roman" panose="02020603050405020304" pitchFamily="18" charset="0"/>
              </a:rPr>
              <a:t>Министерства просвещения Российской Федерации от 19.03.2020 г. </a:t>
            </a:r>
            <a:r>
              <a:rPr lang="ru-RU" sz="2000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№ </a:t>
            </a:r>
            <a:r>
              <a:rPr lang="ru-RU" sz="2000" dirty="0">
                <a:ea typeface="Times New Roman" panose="02020603050405020304" pitchFamily="18" charset="0"/>
                <a:cs typeface="Times New Roman" panose="02020603050405020304" pitchFamily="18" charset="0"/>
              </a:rPr>
              <a:t>ГД-39/04 «О направлении методических рекомендаций» </a:t>
            </a:r>
            <a:endParaRPr lang="ru-RU" sz="2000" dirty="0" smtClean="0"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fontAlgn="base">
              <a:lnSpc>
                <a:spcPct val="107000"/>
              </a:lnSpc>
              <a:spcAft>
                <a:spcPts val="0"/>
              </a:spcAft>
              <a:tabLst>
                <a:tab pos="457200" algn="l"/>
              </a:tabLst>
            </a:pPr>
            <a:endParaRPr lang="ru-RU" sz="2000" dirty="0" smtClean="0"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fontAlgn="base">
              <a:lnSpc>
                <a:spcPct val="107000"/>
              </a:lnSpc>
              <a:spcAft>
                <a:spcPts val="0"/>
              </a:spcAft>
              <a:buFont typeface="Wingdings" panose="05000000000000000000" pitchFamily="2" charset="2"/>
              <a:buChar char="ü"/>
              <a:tabLst>
                <a:tab pos="457200" algn="l"/>
              </a:tabLst>
            </a:pPr>
            <a:r>
              <a:rPr lang="ru-RU" sz="2000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Письмо </a:t>
            </a:r>
            <a:r>
              <a:rPr lang="ru-RU" sz="2000" dirty="0">
                <a:ea typeface="Times New Roman" panose="02020603050405020304" pitchFamily="18" charset="0"/>
                <a:cs typeface="Times New Roman" panose="02020603050405020304" pitchFamily="18" charset="0"/>
              </a:rPr>
              <a:t>Министерства просвещения Российской Федерации от 07.05.2020 </a:t>
            </a:r>
            <a:r>
              <a:rPr lang="ru-RU" sz="2000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г.</a:t>
            </a:r>
            <a:br>
              <a:rPr lang="ru-RU" sz="2000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№ </a:t>
            </a:r>
            <a:r>
              <a:rPr lang="ru-RU" sz="2000" dirty="0">
                <a:ea typeface="Times New Roman" panose="02020603050405020304" pitchFamily="18" charset="0"/>
                <a:cs typeface="Times New Roman" panose="02020603050405020304" pitchFamily="18" charset="0"/>
              </a:rPr>
              <a:t>ВБ-976/04 «О реализации курсов внеурочной деятельности, программ воспитания и социализации, дополнительных общеразвивающих программ с использованием дистанционных </a:t>
            </a:r>
            <a:r>
              <a:rPr lang="ru-RU" sz="2000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технологий»</a:t>
            </a:r>
          </a:p>
          <a:p>
            <a:pPr lvl="0" fontAlgn="base">
              <a:lnSpc>
                <a:spcPct val="107000"/>
              </a:lnSpc>
              <a:spcAft>
                <a:spcPts val="0"/>
              </a:spcAft>
              <a:tabLst>
                <a:tab pos="457200" algn="l"/>
              </a:tabLst>
            </a:pPr>
            <a:endParaRPr lang="ru-RU" sz="2000" dirty="0" smtClean="0"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fontAlgn="base">
              <a:lnSpc>
                <a:spcPct val="107000"/>
              </a:lnSpc>
              <a:spcAft>
                <a:spcPts val="0"/>
              </a:spcAft>
              <a:buFont typeface="Wingdings" panose="05000000000000000000" pitchFamily="2" charset="2"/>
              <a:buChar char="ü"/>
              <a:tabLst>
                <a:tab pos="457200" algn="l"/>
              </a:tabLst>
            </a:pPr>
            <a:r>
              <a:rPr lang="ru-RU" sz="2000" dirty="0"/>
              <a:t>СанПиН 2.4.2.2821-10 </a:t>
            </a:r>
            <a:r>
              <a:rPr lang="ru-RU" sz="2000" dirty="0" smtClean="0"/>
              <a:t>«Санитарно-эпидемиологические </a:t>
            </a:r>
            <a:r>
              <a:rPr lang="ru-RU" sz="2000" dirty="0"/>
              <a:t>требования к условиям и организации обучения в общеобразовательных </a:t>
            </a:r>
            <a:r>
              <a:rPr lang="ru-RU" sz="2000" dirty="0" smtClean="0"/>
              <a:t>учреждениях»</a:t>
            </a:r>
          </a:p>
          <a:p>
            <a:pPr lvl="0" fontAlgn="base">
              <a:lnSpc>
                <a:spcPct val="107000"/>
              </a:lnSpc>
              <a:spcAft>
                <a:spcPts val="0"/>
              </a:spcAft>
              <a:tabLst>
                <a:tab pos="457200" algn="l"/>
              </a:tabLst>
            </a:pPr>
            <a:endParaRPr lang="ru-RU" sz="2000" dirty="0" smtClean="0"/>
          </a:p>
          <a:p>
            <a:pPr marL="342900" lvl="0" indent="-342900" fontAlgn="base">
              <a:lnSpc>
                <a:spcPct val="107000"/>
              </a:lnSpc>
              <a:spcAft>
                <a:spcPts val="0"/>
              </a:spcAft>
              <a:buFont typeface="Wingdings" panose="05000000000000000000" pitchFamily="2" charset="2"/>
              <a:buChar char="ü"/>
              <a:tabLst>
                <a:tab pos="457200" algn="l"/>
              </a:tabLst>
            </a:pPr>
            <a:r>
              <a:rPr lang="ru-RU" sz="2000" dirty="0" smtClean="0"/>
              <a:t>СанПиН </a:t>
            </a:r>
            <a:r>
              <a:rPr lang="ru-RU" sz="2000" dirty="0"/>
              <a:t>2.2.2/2.4.1340-03 </a:t>
            </a:r>
            <a:r>
              <a:rPr lang="ru-RU" sz="2000" dirty="0" smtClean="0"/>
              <a:t>«Гигиенические </a:t>
            </a:r>
            <a:r>
              <a:rPr lang="ru-RU" sz="2000" dirty="0"/>
              <a:t>требования к персональным электронно-вычислительным машинам и организации </a:t>
            </a:r>
            <a:r>
              <a:rPr lang="ru-RU" sz="2000" dirty="0" smtClean="0"/>
              <a:t>работы»</a:t>
            </a:r>
          </a:p>
          <a:p>
            <a:pPr marL="342900" lvl="0" indent="-342900" fontAlgn="base">
              <a:lnSpc>
                <a:spcPct val="107000"/>
              </a:lnSpc>
              <a:spcAft>
                <a:spcPts val="0"/>
              </a:spcAft>
              <a:buFont typeface="Wingdings" panose="05000000000000000000" pitchFamily="2" charset="2"/>
              <a:buChar char="ü"/>
              <a:tabLst>
                <a:tab pos="457200" algn="l"/>
              </a:tabLst>
            </a:pPr>
            <a:endParaRPr lang="ru-RU" sz="2000" dirty="0"/>
          </a:p>
          <a:p>
            <a:pPr marL="342900" lvl="0" indent="-342900" fontAlgn="base">
              <a:lnSpc>
                <a:spcPct val="107000"/>
              </a:lnSpc>
              <a:spcAft>
                <a:spcPts val="0"/>
              </a:spcAft>
              <a:buFont typeface="Wingdings" panose="05000000000000000000" pitchFamily="2" charset="2"/>
              <a:buChar char="ü"/>
              <a:tabLst>
                <a:tab pos="457200" algn="l"/>
              </a:tabLst>
            </a:pPr>
            <a:r>
              <a:rPr lang="ru-RU" sz="2000" dirty="0"/>
              <a:t>Порядок применения </a:t>
            </a:r>
            <a:r>
              <a:rPr lang="ru-RU" sz="2000" dirty="0" smtClean="0"/>
              <a:t>ГБОУ </a:t>
            </a:r>
            <a:r>
              <a:rPr lang="ru-RU" sz="2000" dirty="0"/>
              <a:t>гимназией № 642 «Земля и Вселенная» 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Санкт-Петербурга </a:t>
            </a:r>
            <a:r>
              <a:rPr lang="ru-RU" sz="2000" dirty="0"/>
              <a:t>электронного обучения, дистанционных образовательных технологий при реализации образовательных программ</a:t>
            </a:r>
            <a:endParaRPr lang="ru-RU" sz="2000" dirty="0" smtClean="0"/>
          </a:p>
          <a:p>
            <a:pPr lvl="0" fontAlgn="base">
              <a:lnSpc>
                <a:spcPct val="107000"/>
              </a:lnSpc>
              <a:spcAft>
                <a:spcPts val="0"/>
              </a:spcAft>
              <a:tabLst>
                <a:tab pos="457200" algn="l"/>
              </a:tabLst>
            </a:pPr>
            <a:endParaRPr lang="ru-RU" sz="2000" dirty="0"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fontAlgn="base">
              <a:lnSpc>
                <a:spcPct val="107000"/>
              </a:lnSpc>
              <a:spcAft>
                <a:spcPts val="0"/>
              </a:spcAft>
              <a:tabLst>
                <a:tab pos="457200" algn="l"/>
              </a:tabLst>
            </a:pPr>
            <a:endParaRPr lang="ru-RU" sz="2000" dirty="0" smtClean="0"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fontAlgn="base">
              <a:lnSpc>
                <a:spcPct val="107000"/>
              </a:lnSpc>
              <a:spcAft>
                <a:spcPts val="0"/>
              </a:spcAft>
              <a:tabLst>
                <a:tab pos="457200" algn="l"/>
              </a:tabLst>
            </a:pPr>
            <a:endParaRPr lang="ru-RU" dirty="0"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fontAlgn="base">
              <a:lnSpc>
                <a:spcPct val="107000"/>
              </a:lnSpc>
              <a:spcAft>
                <a:spcPts val="0"/>
              </a:spcAft>
              <a:tabLst>
                <a:tab pos="457200" algn="l"/>
              </a:tabLst>
            </a:pPr>
            <a:endParaRPr lang="ru-RU" dirty="0" smtClean="0"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554233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69308" y="624110"/>
            <a:ext cx="9935304" cy="679575"/>
          </a:xfrm>
        </p:spPr>
        <p:txBody>
          <a:bodyPr/>
          <a:lstStyle/>
          <a:p>
            <a:pPr algn="ctr"/>
            <a:r>
              <a:rPr lang="ru-RU" dirty="0" smtClean="0"/>
              <a:t>Дистанционное обучение - это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5161" y="2487612"/>
            <a:ext cx="3812103" cy="3812103"/>
          </a:xfrm>
        </p:spPr>
      </p:pic>
      <p:sp>
        <p:nvSpPr>
          <p:cNvPr id="5" name="Прямоугольник 4"/>
          <p:cNvSpPr/>
          <p:nvPr/>
        </p:nvSpPr>
        <p:spPr>
          <a:xfrm>
            <a:off x="2329205" y="1501394"/>
            <a:ext cx="5955957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>
                <a:ea typeface="Times New Roman" panose="02020603050405020304" pitchFamily="18" charset="0"/>
                <a:cs typeface="Times New Roman" panose="02020603050405020304" pitchFamily="18" charset="0"/>
              </a:rPr>
              <a:t>самостоятельная форма обучения, предусматривающая взаимодействие педагога и обучающихся на расстоянии, отражающая все присущие учебному процессу компоненты (цели, содержание, методы, организационные формы, средства обучения) и реализуемая специфичными средствами интернет-технологий или другими средствами, предусматривающими интерактивность</a:t>
            </a:r>
          </a:p>
        </p:txBody>
      </p:sp>
    </p:spTree>
    <p:extLst>
      <p:ext uri="{BB962C8B-B14F-4D97-AF65-F5344CB8AC3E}">
        <p14:creationId xmlns:p14="http://schemas.microsoft.com/office/powerpoint/2010/main" val="14702489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8081" y="166910"/>
            <a:ext cx="8911687" cy="660993"/>
          </a:xfrm>
        </p:spPr>
        <p:txBody>
          <a:bodyPr>
            <a:normAutofit/>
          </a:bodyPr>
          <a:lstStyle/>
          <a:p>
            <a:r>
              <a:rPr lang="ru-RU" dirty="0"/>
              <a:t>Рекомендации по использованию: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853514" y="1000898"/>
            <a:ext cx="9922476" cy="2879124"/>
          </a:xfrm>
        </p:spPr>
        <p:txBody>
          <a:bodyPr>
            <a:normAutofit fontScale="92500"/>
          </a:bodyPr>
          <a:lstStyle/>
          <a:p>
            <a:pPr fontAlgn="base"/>
            <a:r>
              <a:rPr lang="ru-RU" sz="2000" b="1" dirty="0">
                <a:solidFill>
                  <a:schemeClr val="tx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актуальных образовательных технологий</a:t>
            </a:r>
            <a:r>
              <a:rPr lang="ru-RU" sz="2000" dirty="0">
                <a:solidFill>
                  <a:schemeClr val="tx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 (мастер-классы, развивающие занятия, консультации, тренировки, тематические классные часы, конференции и другие активности, проводимые в режиме реального времени при помощи телекоммуникационных систем);</a:t>
            </a:r>
          </a:p>
          <a:p>
            <a:pPr lvl="0" fontAlgn="base"/>
            <a:r>
              <a:rPr lang="ru-RU" sz="2000" b="1" dirty="0">
                <a:solidFill>
                  <a:schemeClr val="tx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электронного обучения</a:t>
            </a:r>
            <a:r>
              <a:rPr lang="ru-RU" sz="2000" dirty="0">
                <a:solidFill>
                  <a:schemeClr val="tx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 (формирование подборок образовательных, просветительских и развивающих материалов, онлайн-тренажеров, представленных на сайте Министерства просвещения Российской Федерации по адресу </a:t>
            </a:r>
            <a:r>
              <a:rPr lang="ru-RU" sz="2000" dirty="0">
                <a:solidFill>
                  <a:schemeClr val="tx1"/>
                </a:solidFill>
                <a:ea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https://edu.gov.ru/distance</a:t>
            </a:r>
            <a:r>
              <a:rPr lang="ru-RU" sz="2000" dirty="0">
                <a:solidFill>
                  <a:schemeClr val="tx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 для самостоятельного использования обучающимися);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37869" y="3656171"/>
            <a:ext cx="4819135" cy="32141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892017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16196" y="624109"/>
            <a:ext cx="3793524" cy="833987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952368" y="3200400"/>
            <a:ext cx="9934831" cy="3390444"/>
          </a:xfrm>
        </p:spPr>
        <p:txBody>
          <a:bodyPr>
            <a:normAutofit/>
          </a:bodyPr>
          <a:lstStyle/>
          <a:p>
            <a:pPr lvl="0" fontAlgn="base"/>
            <a:r>
              <a:rPr lang="ru-RU" b="1" dirty="0"/>
              <a:t>бесплатных Интернет-ресурсов, сайтов учреждений культуры и спорта</a:t>
            </a:r>
            <a:r>
              <a:rPr lang="ru-RU" dirty="0"/>
              <a:t>, открывших трансляции спектаклей, концертов, мастер-классов, а также организаций, предоставивших доступ к музейным, литературным, архивным фондам;</a:t>
            </a:r>
          </a:p>
          <a:p>
            <a:pPr lvl="0" fontAlgn="base"/>
            <a:r>
              <a:rPr lang="ru-RU" b="1" dirty="0"/>
              <a:t>ресурсов средств массовой информации</a:t>
            </a:r>
            <a:r>
              <a:rPr lang="ru-RU" dirty="0"/>
              <a:t> (образовательные и научно-популярные передачи, фильмы и интервью на радио и телевидении, в том числе эфиры образовательного телеканала «Моя школа в </a:t>
            </a:r>
            <a:r>
              <a:rPr lang="ru-RU" dirty="0" err="1"/>
              <a:t>online</a:t>
            </a:r>
            <a:r>
              <a:rPr lang="ru-RU" dirty="0"/>
              <a:t>»);</a:t>
            </a:r>
          </a:p>
          <a:p>
            <a:pPr lvl="0" fontAlgn="base"/>
            <a:r>
              <a:rPr lang="ru-RU" b="1" dirty="0"/>
              <a:t>образовательных и развивающих материалов на печатной основе</a:t>
            </a:r>
            <a:r>
              <a:rPr lang="ru-RU" dirty="0"/>
              <a:t> (сборники предметных и междисциплинарных задач, открытые материалы международных исследований качества образования, демонстрационные варианты олимпиадных и диагностических заданий, печатные учебные издания).</a:t>
            </a:r>
          </a:p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/>
          <a:srcRect l="253" t="10626" r="15736" b="12350"/>
          <a:stretch/>
        </p:blipFill>
        <p:spPr>
          <a:xfrm>
            <a:off x="5118137" y="229818"/>
            <a:ext cx="3128879" cy="224031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/>
          <a:srcRect l="798" t="9190" r="3346" b="30991"/>
          <a:stretch/>
        </p:blipFill>
        <p:spPr>
          <a:xfrm>
            <a:off x="8147222" y="264215"/>
            <a:ext cx="4044778" cy="217152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4"/>
          <a:srcRect l="1374" t="4325" r="28155" b="37953"/>
          <a:stretch/>
        </p:blipFill>
        <p:spPr>
          <a:xfrm>
            <a:off x="1394006" y="121700"/>
            <a:ext cx="3748843" cy="2456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15369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78476" y="98855"/>
            <a:ext cx="10726137" cy="1631092"/>
          </a:xfrm>
        </p:spPr>
        <p:txBody>
          <a:bodyPr>
            <a:noAutofit/>
          </a:bodyPr>
          <a:lstStyle/>
          <a:p>
            <a:pPr algn="ctr"/>
            <a:r>
              <a:rPr lang="ru-RU" dirty="0"/>
              <a:t>Рекомендации по формам промежуточной аттестации и текущего контроля: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026508" y="1729947"/>
            <a:ext cx="9823622" cy="3274540"/>
          </a:xfrm>
        </p:spPr>
        <p:txBody>
          <a:bodyPr/>
          <a:lstStyle/>
          <a:p>
            <a:pPr lvl="0" fontAlgn="base"/>
            <a:r>
              <a:rPr lang="ru-RU" b="1" dirty="0"/>
              <a:t>формы добровольной самодиагностики</a:t>
            </a:r>
            <a:r>
              <a:rPr lang="ru-RU" dirty="0"/>
              <a:t> приобретаемых знаний и компетенций, выполнение исследовательских, проектных или творческих работ, участие в конкурсах и соревнованиях для зачета в качестве результатов освоения образовательных программ;</a:t>
            </a:r>
          </a:p>
          <a:p>
            <a:pPr lvl="0" fontAlgn="base"/>
            <a:r>
              <a:rPr lang="ru-RU" b="1" dirty="0"/>
              <a:t>портфолио </a:t>
            </a:r>
            <a:r>
              <a:rPr lang="ru-RU" dirty="0"/>
              <a:t>— сведения о достижениях в освоении курсов внеурочной деятельности и дополнительных общеобразовательных программ, результативном участии в мероприятиях в рамках программы воспитания и социализации, в том числе о выполненных проектных и творческих работах, победах в конкурсах для формирования портфолио обучающихся, на условиях их или их родителей (законных представителей) добровольного согласия на обработку персональных данных.</a:t>
            </a:r>
          </a:p>
          <a:p>
            <a:endParaRPr lang="ru-RU" dirty="0"/>
          </a:p>
        </p:txBody>
      </p:sp>
      <p:pic>
        <p:nvPicPr>
          <p:cNvPr id="1028" name="Picture 4" descr="Дипломы, грамоты, сертификаты | Типография «Графит» | г. Белгород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1" t="10396" r="20955" b="13370"/>
          <a:stretch/>
        </p:blipFill>
        <p:spPr bwMode="auto">
          <a:xfrm>
            <a:off x="7636475" y="5189837"/>
            <a:ext cx="4041133" cy="13098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1645545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278121"/>
            <a:ext cx="9589315" cy="1130549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dirty="0"/>
              <a:t>Для эффективного освоения программ необходимо предусмотреть: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915297" y="1878227"/>
            <a:ext cx="9947189" cy="4979773"/>
          </a:xfrm>
        </p:spPr>
        <p:txBody>
          <a:bodyPr>
            <a:normAutofit/>
          </a:bodyPr>
          <a:lstStyle/>
          <a:p>
            <a:pPr lvl="0" fontAlgn="base"/>
            <a:r>
              <a:rPr lang="ru-RU" dirty="0" smtClean="0"/>
              <a:t>проведение </a:t>
            </a:r>
            <a:r>
              <a:rPr lang="ru-RU" dirty="0"/>
              <a:t>тематических еженедельных классных часов для обучающихся;</a:t>
            </a:r>
          </a:p>
          <a:p>
            <a:pPr lvl="0" fontAlgn="base"/>
            <a:r>
              <a:rPr lang="ru-RU" dirty="0"/>
              <a:t>проведение организационных классных часов для родителей (законных представителей) обучающихся;</a:t>
            </a:r>
          </a:p>
          <a:p>
            <a:pPr lvl="0" fontAlgn="base"/>
            <a:r>
              <a:rPr lang="ru-RU" dirty="0"/>
              <a:t>регулярное консультирование по техническим и организационным вопросам реализации программ;</a:t>
            </a:r>
          </a:p>
          <a:p>
            <a:pPr lvl="0" fontAlgn="base"/>
            <a:r>
              <a:rPr lang="ru-RU" dirty="0"/>
              <a:t>координацию деятельности руководителей проектных и исследовательских работ обучающихся;</a:t>
            </a:r>
          </a:p>
          <a:p>
            <a:pPr lvl="0" fontAlgn="base"/>
            <a:r>
              <a:rPr lang="ru-RU" dirty="0"/>
              <a:t>информирование обучающихся и родителей (законных представителей) об актуальном расписании дистанционных активностей, проведения конкурсных и просветительских мероприятий;</a:t>
            </a:r>
          </a:p>
          <a:p>
            <a:r>
              <a:rPr lang="ru-RU" dirty="0"/>
              <a:t>индивидуальные консультации родителей по планированию активности обучающихся в период каникул или по проблемам</a:t>
            </a:r>
          </a:p>
        </p:txBody>
      </p:sp>
    </p:spTree>
    <p:extLst>
      <p:ext uri="{BB962C8B-B14F-4D97-AF65-F5344CB8AC3E}">
        <p14:creationId xmlns:p14="http://schemas.microsoft.com/office/powerpoint/2010/main" val="18793621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32486" y="1"/>
            <a:ext cx="11528855" cy="1816442"/>
          </a:xfrm>
        </p:spPr>
        <p:txBody>
          <a:bodyPr>
            <a:noAutofit/>
          </a:bodyPr>
          <a:lstStyle/>
          <a:p>
            <a:pPr algn="ctr"/>
            <a:r>
              <a:rPr lang="ru-RU" dirty="0"/>
              <a:t>Актуальные направления и формы деятельности в рамках реализации дополнительных общеобразовательных программ</a:t>
            </a: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1519881" y="1989438"/>
            <a:ext cx="10527957" cy="3534032"/>
          </a:xfrm>
        </p:spPr>
        <p:txBody>
          <a:bodyPr/>
          <a:lstStyle/>
          <a:p>
            <a:r>
              <a:rPr lang="ru-RU" dirty="0"/>
              <a:t>— </a:t>
            </a:r>
            <a:r>
              <a:rPr lang="ru-RU" b="1" dirty="0"/>
              <a:t>занятия и мастер-классы</a:t>
            </a:r>
            <a:r>
              <a:rPr lang="ru-RU" dirty="0"/>
              <a:t> педагогов дополнительного образования;</a:t>
            </a:r>
          </a:p>
          <a:p>
            <a:pPr fontAlgn="base"/>
            <a:r>
              <a:rPr lang="ru-RU" dirty="0"/>
              <a:t>— </a:t>
            </a:r>
            <a:r>
              <a:rPr lang="ru-RU" b="1" dirty="0"/>
              <a:t>творческие студии и конкурсы</a:t>
            </a:r>
            <a:r>
              <a:rPr lang="ru-RU" dirty="0"/>
              <a:t> с дистанционным представлением выполненных обучающимися работ;</a:t>
            </a:r>
          </a:p>
          <a:p>
            <a:pPr fontAlgn="base"/>
            <a:r>
              <a:rPr lang="ru-RU" dirty="0"/>
              <a:t>— </a:t>
            </a:r>
            <a:r>
              <a:rPr lang="ru-RU" b="1" dirty="0"/>
              <a:t>занятия в спортивных секциях </a:t>
            </a:r>
            <a:r>
              <a:rPr lang="ru-RU" dirty="0"/>
              <a:t>в формате видеоконференций или с дистанционной передачей видеозаписей упражнений;</a:t>
            </a:r>
          </a:p>
          <a:p>
            <a:pPr fontAlgn="base"/>
            <a:r>
              <a:rPr lang="ru-RU" dirty="0"/>
              <a:t>— </a:t>
            </a:r>
            <a:r>
              <a:rPr lang="ru-RU" b="1" dirty="0"/>
              <a:t>спортивные соревнования по видам спорта</a:t>
            </a:r>
            <a:r>
              <a:rPr lang="ru-RU" dirty="0"/>
              <a:t>, не требующим очного присутствия (шахматы, шашки, </a:t>
            </a:r>
            <a:r>
              <a:rPr lang="ru-RU" dirty="0" err="1"/>
              <a:t>киберспортивные</a:t>
            </a:r>
            <a:r>
              <a:rPr lang="ru-RU" dirty="0"/>
              <a:t> дисциплины);</a:t>
            </a:r>
          </a:p>
          <a:p>
            <a:r>
              <a:rPr lang="ru-RU" dirty="0"/>
              <a:t>— </a:t>
            </a:r>
            <a:r>
              <a:rPr lang="ru-RU" b="1" dirty="0"/>
              <a:t>чемпионаты</a:t>
            </a:r>
            <a:r>
              <a:rPr lang="ru-RU" dirty="0"/>
              <a:t> по программированию, робототехнике и другим дисциплинам в области информационных технологий</a:t>
            </a:r>
          </a:p>
        </p:txBody>
      </p:sp>
      <p:pic>
        <p:nvPicPr>
          <p:cNvPr id="2050" name="Picture 2" descr="Конкурс методических разработок «Мой дистант»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66670" y="4713541"/>
            <a:ext cx="3076833" cy="21444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0574190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85103" y="321276"/>
            <a:ext cx="10219509" cy="1583724"/>
          </a:xfrm>
        </p:spPr>
        <p:txBody>
          <a:bodyPr>
            <a:noAutofit/>
          </a:bodyPr>
          <a:lstStyle/>
          <a:p>
            <a:pPr algn="ctr"/>
            <a:r>
              <a:rPr lang="ru-RU" dirty="0"/>
              <a:t>Актуальные направления и формы деятельности в рамках реализации </a:t>
            </a:r>
            <a:br>
              <a:rPr lang="ru-RU" dirty="0"/>
            </a:br>
            <a:r>
              <a:rPr lang="ru-RU" dirty="0"/>
              <a:t>программ воспитания 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81665" y="2386913"/>
            <a:ext cx="10219037" cy="3420762"/>
          </a:xfrm>
        </p:spPr>
        <p:txBody>
          <a:bodyPr/>
          <a:lstStyle/>
          <a:p>
            <a:r>
              <a:rPr lang="ru-RU" dirty="0"/>
              <a:t>— акции, конкурсы, онлайн-лекции, посвященные памятным датам в истории России, приуроченные к государственным праздникам;</a:t>
            </a:r>
          </a:p>
          <a:p>
            <a:pPr fontAlgn="base"/>
            <a:r>
              <a:rPr lang="ru-RU" dirty="0"/>
              <a:t>— мероприятия, направленные на профессиональное самоопределение обучающихся, ознакомление с профессиональной средой, системой профессионального образования;</a:t>
            </a:r>
          </a:p>
          <a:p>
            <a:pPr fontAlgn="base"/>
            <a:r>
              <a:rPr lang="ru-RU" dirty="0"/>
              <a:t>— социальные акции, </a:t>
            </a:r>
            <a:r>
              <a:rPr lang="ru-RU" dirty="0" err="1"/>
              <a:t>флешмобы</a:t>
            </a:r>
            <a:r>
              <a:rPr lang="ru-RU" dirty="0"/>
              <a:t> и другие виды активности, приуроченные к празднованию значимых дат и государственных праздников, другие виды активности, направленные на повышение социальной успешности обучающихся;</a:t>
            </a:r>
          </a:p>
          <a:p>
            <a:r>
              <a:rPr lang="ru-RU" dirty="0"/>
              <a:t>— мероприятия по формированию коммуникативных компетенций обучающихся, навыков безопасного поведения в социальной и информационной среде</a:t>
            </a:r>
          </a:p>
        </p:txBody>
      </p:sp>
    </p:spTree>
    <p:extLst>
      <p:ext uri="{BB962C8B-B14F-4D97-AF65-F5344CB8AC3E}">
        <p14:creationId xmlns:p14="http://schemas.microsoft.com/office/powerpoint/2010/main" val="2264617768"/>
      </p:ext>
    </p:extLst>
  </p:cSld>
  <p:clrMapOvr>
    <a:masterClrMapping/>
  </p:clrMapOvr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165</TotalTime>
  <Words>110</Words>
  <Application>Microsoft Office PowerPoint</Application>
  <PresentationFormat>Широкоэкранный</PresentationFormat>
  <Paragraphs>47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7" baseType="lpstr">
      <vt:lpstr>Arial</vt:lpstr>
      <vt:lpstr>Calibri</vt:lpstr>
      <vt:lpstr>Century Gothic</vt:lpstr>
      <vt:lpstr>Times New Roman</vt:lpstr>
      <vt:lpstr>Wingdings</vt:lpstr>
      <vt:lpstr>Wingdings 3</vt:lpstr>
      <vt:lpstr>Легкий дым</vt:lpstr>
      <vt:lpstr>Методические рекомендации</vt:lpstr>
      <vt:lpstr>Нормативные документы</vt:lpstr>
      <vt:lpstr>Дистанционное обучение - это</vt:lpstr>
      <vt:lpstr>Рекомендации по использованию:</vt:lpstr>
      <vt:lpstr>Презентация PowerPoint</vt:lpstr>
      <vt:lpstr>Рекомендации по формам промежуточной аттестации и текущего контроля:</vt:lpstr>
      <vt:lpstr>Для эффективного освоения программ необходимо предусмотреть: </vt:lpstr>
      <vt:lpstr>Актуальные направления и формы деятельности в рамках реализации дополнительных общеобразовательных программ</vt:lpstr>
      <vt:lpstr>Актуальные направления и формы деятельности в рамках реализации  программ воспитания </vt:lpstr>
      <vt:lpstr>Реализация принципа информационной открытости: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Методические рекомендации</dc:title>
  <dc:creator>ОМР</dc:creator>
  <cp:lastModifiedBy>ОМР</cp:lastModifiedBy>
  <cp:revision>18</cp:revision>
  <dcterms:created xsi:type="dcterms:W3CDTF">2022-03-01T14:45:11Z</dcterms:created>
  <dcterms:modified xsi:type="dcterms:W3CDTF">2022-04-21T11:59:57Z</dcterms:modified>
</cp:coreProperties>
</file>