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0" r:id="rId2"/>
    <p:sldId id="273" r:id="rId3"/>
    <p:sldId id="286" r:id="rId4"/>
    <p:sldId id="287" r:id="rId5"/>
    <p:sldId id="285" r:id="rId6"/>
    <p:sldId id="284" r:id="rId7"/>
    <p:sldId id="283" r:id="rId8"/>
    <p:sldId id="289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42" d="100"/>
          <a:sy n="42" d="100"/>
        </p:scale>
        <p:origin x="-3624" y="-15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0954-EA6B-446D-AC20-D6C6BEDAB407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EF3A1-626E-454F-8354-178A39C52B7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0954-EA6B-446D-AC20-D6C6BEDAB407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EF3A1-626E-454F-8354-178A39C52B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0954-EA6B-446D-AC20-D6C6BEDAB407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EF3A1-626E-454F-8354-178A39C52B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0954-EA6B-446D-AC20-D6C6BEDAB407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EF3A1-626E-454F-8354-178A39C52B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0954-EA6B-446D-AC20-D6C6BEDAB407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ED1EF3A1-626E-454F-8354-178A39C52B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0954-EA6B-446D-AC20-D6C6BEDAB407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EF3A1-626E-454F-8354-178A39C52B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0954-EA6B-446D-AC20-D6C6BEDAB407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EF3A1-626E-454F-8354-178A39C52B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0954-EA6B-446D-AC20-D6C6BEDAB407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EF3A1-626E-454F-8354-178A39C52B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0954-EA6B-446D-AC20-D6C6BEDAB407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EF3A1-626E-454F-8354-178A39C52B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0954-EA6B-446D-AC20-D6C6BEDAB407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EF3A1-626E-454F-8354-178A39C52B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0954-EA6B-446D-AC20-D6C6BEDAB407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EF3A1-626E-454F-8354-178A39C52B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E6B0954-EA6B-446D-AC20-D6C6BEDAB407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D1EF3A1-626E-454F-8354-178A39C52B7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КАРТИНКИ для презентации\1611246436_26-p-fon-dlya-detskoi-prezentatsii-o-zdorove-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28" y="0"/>
            <a:ext cx="9139943" cy="6858000"/>
          </a:xfrm>
          <a:prstGeom prst="rect">
            <a:avLst/>
          </a:prstGeom>
          <a:noFill/>
        </p:spPr>
      </p:pic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764704"/>
            <a:ext cx="8496944" cy="4678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5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ea typeface="Calibri" pitchFamily="34" charset="0"/>
              <a:cs typeface="DINRoundPro-Light" charset="-52"/>
            </a:endParaRPr>
          </a:p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DINRoundPro-Light" charset="-52"/>
              </a:rPr>
              <a:t>Образовательная </a:t>
            </a:r>
          </a:p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DINRoundPro-Light" charset="-52"/>
              </a:rPr>
              <a:t>область </a:t>
            </a:r>
            <a:endParaRPr kumimoji="0" lang="ru-RU" sz="5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2286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DINRoundPro-Light" charset="-52"/>
              </a:rPr>
              <a:t>«</a:t>
            </a: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DINRoundPro-Medi" charset="-52"/>
              </a:rPr>
              <a:t>Речевое развитие»</a:t>
            </a:r>
            <a:endParaRPr kumimoji="0" lang="ru-RU" sz="5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2286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DINRoundPro-Medi" charset="-52"/>
              </a:rPr>
              <a:t>(средняя группа)</a:t>
            </a:r>
            <a:endParaRPr kumimoji="0" lang="ru-RU" sz="5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КАРТИНКИ для презентации\1611246436_26-p-fon-dlya-detskoi-prezentatsii-o-zdorove-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28" y="0"/>
            <a:ext cx="9139943" cy="6858000"/>
          </a:xfrm>
          <a:prstGeom prst="rect">
            <a:avLst/>
          </a:prstGeom>
          <a:noFill/>
        </p:spPr>
      </p:pic>
      <p:sp>
        <p:nvSpPr>
          <p:cNvPr id="47105" name="Rectangle 1"/>
          <p:cNvSpPr>
            <a:spLocks noChangeArrowheads="1"/>
          </p:cNvSpPr>
          <p:nvPr/>
        </p:nvSpPr>
        <p:spPr bwMode="auto">
          <a:xfrm>
            <a:off x="323528" y="692696"/>
            <a:ext cx="8496944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Calibri" pitchFamily="34" charset="0"/>
                <a:cs typeface="PTSerif-Bold" charset="-52"/>
              </a:rPr>
              <a:t>Развивающая речевая среда. </a:t>
            </a:r>
          </a:p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Удовлетворять потребность детей в получении и обсуждении информации о предметах, явлениях, событиях,</a:t>
            </a:r>
            <a:r>
              <a:rPr lang="ru-RU" sz="2000" dirty="0">
                <a:solidFill>
                  <a:srgbClr val="002060"/>
                </a:solidFill>
                <a:cs typeface="Arial" pitchFamily="34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выходящих за пределы привычного им ближайшего окружения.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В уголок «интересных вещей» вносить наборы картинок, фотографий,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открыток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Italic" charset="-52"/>
              </a:rPr>
              <a:t>(животные разных стран и их детеныши, транспортные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Italic" charset="-52"/>
              </a:rPr>
              <a:t>средства, спорт, растения сада и луга, юмористические картинки, достопримечательности родных мест)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; иллюстрированные издания любимых книг; предметы, позволяющие детальнее рассмотреть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знако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-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мый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 объект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Italic" charset="-52"/>
              </a:rPr>
              <a:t>(увеличительное стекло)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, узнавать о некоторых свойствах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предметов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Italic" charset="-52"/>
              </a:rPr>
              <a:t>(магнит)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и т. п.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Выслушивать детей, уточнять их ответы, подсказывать слова, более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точно отражающие особенность предмета, явления, состояния, поступка; помогать логично и понятно высказывать суждение.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Рассказывать детям об интересных фактах и событиях; о том, какими смешными и беспомощными они пришли в детский сад и какими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знающими, умелыми и воспитанными стали.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:\КАРТИНКИ для презентации\1611246436_26-p-fon-dlya-detskoi-prezentatsii-o-zdorove-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28" y="0"/>
            <a:ext cx="9139943" cy="6858000"/>
          </a:xfrm>
          <a:prstGeom prst="rect">
            <a:avLst/>
          </a:prstGeom>
          <a:noFill/>
        </p:spPr>
      </p:pic>
      <p:sp>
        <p:nvSpPr>
          <p:cNvPr id="62465" name="Rectangle 1"/>
          <p:cNvSpPr>
            <a:spLocks noChangeArrowheads="1"/>
          </p:cNvSpPr>
          <p:nvPr/>
        </p:nvSpPr>
        <p:spPr bwMode="auto">
          <a:xfrm>
            <a:off x="0" y="140727"/>
            <a:ext cx="9144000" cy="6432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Calibri" pitchFamily="34" charset="0"/>
                <a:cs typeface="PTSerif-Bold" charset="-52"/>
              </a:rPr>
              <a:t>Формирование словаря. </a:t>
            </a:r>
          </a:p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Пополнять и активизировать словарь детей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на основе углубления знаний о ближайшем окружении. Расширять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представления о предметах, явлениях, событиях, не имевших места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в их собственном опыте.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Активизировать употребление в речи названий предметов, их частей,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деталей, материалов, из которых они изготовлены, видимых и некоторых скрытых свойств материалов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Italic" charset="-52"/>
              </a:rPr>
              <a:t>(мнется, бьется, ломается, крошится)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Учить использовать в речи наиболее употребительные прилагательные, глаголы, наречия, предлоги.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Вводить в словарь детей существительные, обозначающие профессии; глаголы, характеризующие трудовые действия, движение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Italic" charset="-52"/>
              </a:rPr>
              <a:t>(бежит, мчится)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Продолжать учить детей определять и называть местоположение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предмета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Italic" charset="-52"/>
              </a:rPr>
              <a:t>(слева, справа, рядом, около, между)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, время суток. Помогать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заменять часто используемые детьми указательные местоимения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и наречия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Italic" charset="-52"/>
              </a:rPr>
              <a:t>(там, туда, такой, этот)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более точными выразительными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словами; употреблять слова-антонимы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Italic" charset="-52"/>
              </a:rPr>
              <a:t>(чистый — грязный, светло —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Italic" charset="-52"/>
              </a:rPr>
              <a:t>темно)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Учить употреблять существительные с обобщающим значением (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Italic" charset="-52"/>
              </a:rPr>
              <a:t>мебель, овощи, животные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и т. п.).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E:\КАРТИНКИ для презентации\1611246436_26-p-fon-dlya-detskoi-prezentatsii-o-zdorove-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28" y="0"/>
            <a:ext cx="9139943" cy="6858000"/>
          </a:xfrm>
          <a:prstGeom prst="rect">
            <a:avLst/>
          </a:prstGeom>
          <a:noFill/>
        </p:spPr>
      </p:pic>
      <p:sp>
        <p:nvSpPr>
          <p:cNvPr id="62465" name="Rectangle 1"/>
          <p:cNvSpPr>
            <a:spLocks noChangeArrowheads="1"/>
          </p:cNvSpPr>
          <p:nvPr/>
        </p:nvSpPr>
        <p:spPr bwMode="auto">
          <a:xfrm>
            <a:off x="0" y="399896"/>
            <a:ext cx="9144000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Calibri" pitchFamily="34" charset="0"/>
                <a:cs typeface="PTSerif-Bold" charset="-52"/>
              </a:rPr>
              <a:t>Звуковая культура речи. </a:t>
            </a: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Закреплять правильное произношение гласных и согласных звуков, отрабатывать произношение свистящих, шипя-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щих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 и сонорных 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Italic" charset="-52"/>
              </a:rPr>
              <a:t>(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Italic" charset="-52"/>
              </a:rPr>
              <a:t>р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Italic" charset="-52"/>
              </a:rPr>
              <a:t>, л)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звуков. Развивать артикуляционный аппарат.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Продолжать работу над дикцией: совершенствовать отчетливое произнесение слов и словосочетаний.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Развивать фонематический слух: учить различать на слух и называть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слова, начинающиеся на определенный звук.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Совершенствовать интонационную выразительность речи.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E:\КАРТИНКИ для презентации\1611246436_26-p-fon-dlya-detskoi-prezentatsii-o-zdorove-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28" y="0"/>
            <a:ext cx="9139943" cy="6858000"/>
          </a:xfrm>
          <a:prstGeom prst="rect">
            <a:avLst/>
          </a:prstGeom>
          <a:noFill/>
        </p:spPr>
      </p:pic>
      <p:sp>
        <p:nvSpPr>
          <p:cNvPr id="63489" name="Rectangle 1"/>
          <p:cNvSpPr>
            <a:spLocks noChangeArrowheads="1"/>
          </p:cNvSpPr>
          <p:nvPr/>
        </p:nvSpPr>
        <p:spPr bwMode="auto">
          <a:xfrm>
            <a:off x="467544" y="531764"/>
            <a:ext cx="8208912" cy="581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Calibri" pitchFamily="34" charset="0"/>
                <a:cs typeface="PTSerif-Bold" charset="-52"/>
              </a:rPr>
              <a:t>Грамматический строй речи. </a:t>
            </a:r>
          </a:p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Предоставлять детям возможность активного экспериментирования со словом, поощрять характерное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для пятого года жизни словотворчество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Italic" charset="-52"/>
              </a:rPr>
              <a:t>(</a:t>
            </a:r>
            <a:r>
              <a:rPr kumimoji="0" lang="ru-RU" sz="2000" b="0" i="1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Italic" charset="-52"/>
              </a:rPr>
              <a:t>спун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Italic" charset="-52"/>
              </a:rPr>
              <a:t>, </a:t>
            </a:r>
            <a:r>
              <a:rPr kumimoji="0" lang="ru-RU" sz="2000" b="0" i="1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Italic" charset="-52"/>
              </a:rPr>
              <a:t>притолстился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Italic" charset="-52"/>
              </a:rPr>
              <a:t>, не </a:t>
            </a:r>
            <a:r>
              <a:rPr kumimoji="0" lang="ru-RU" sz="2000" b="0" i="1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Italic" charset="-52"/>
              </a:rPr>
              <a:t>рассмешливливай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Italic" charset="-52"/>
              </a:rPr>
              <a:t> меня)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, тактично подсказывать общепринятый образец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слова.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Продолжать учить детей согласовывать слова в предложении, правильно использовать предлоги в речи; образовывать форму множественного числа существительных, обозначающих детенышей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животных (по аналогии), употреблять эти существительные в именительном и винительном падежах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Italic" charset="-52"/>
              </a:rPr>
              <a:t>(лисята — лисят, медвежата —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Italic" charset="-52"/>
              </a:rPr>
              <a:t>медвежат)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; правильно употреблять форму множественного числа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родительного падежа существительных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Italic" charset="-52"/>
              </a:rPr>
              <a:t>(вилок, яблок, туфель)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Учить правильно употреблять формы повелительного наклонения не-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которых глаголов (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Italic" charset="-52"/>
              </a:rPr>
              <a:t>Ляг! Лежи! Поезжай! Беги!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и т. п.), несклоняемые существительные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Italic" charset="-52"/>
              </a:rPr>
              <a:t>(пальто, пианино, кофе, какао)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Побуждать детей активно употреблять в речи простейшие виды сложносочиненных и сложноподчиненных предложений.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E:\КАРТИНКИ для презентации\1611246436_26-p-fon-dlya-detskoi-prezentatsii-o-zdorove-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28" y="0"/>
            <a:ext cx="9139943" cy="6858000"/>
          </a:xfrm>
          <a:prstGeom prst="rect">
            <a:avLst/>
          </a:prstGeom>
          <a:noFill/>
        </p:spPr>
      </p:pic>
      <p:sp>
        <p:nvSpPr>
          <p:cNvPr id="64513" name="Rectangle 1"/>
          <p:cNvSpPr>
            <a:spLocks noChangeArrowheads="1"/>
          </p:cNvSpPr>
          <p:nvPr/>
        </p:nvSpPr>
        <p:spPr bwMode="auto">
          <a:xfrm>
            <a:off x="755576" y="332656"/>
            <a:ext cx="7560840" cy="581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Calibri" pitchFamily="34" charset="0"/>
                <a:cs typeface="PTSerif-Bold" charset="-52"/>
              </a:rPr>
              <a:t>Связная речь.</a:t>
            </a:r>
          </a:p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5D71B1"/>
                </a:solidFill>
                <a:effectLst/>
                <a:ea typeface="Calibri" pitchFamily="34" charset="0"/>
                <a:cs typeface="PTSerif-Bold" charset="-52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Продолжать совершенствовать диалогическую речь: учить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участвовать в беседе, понятно для слушателей отвечать на вопросы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и задавать их.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Учить детей рассказывать: описывать предмет, картину; упражнять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в составлении рассказов по картине, созданной ребенком с использованием раздаточного дидактического материала.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Упражнять детей в умении пересказывать наиболее выразительные и динамичные отрывки из сказок.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Обсуждать с детьми информацию о предметах, явлениях, событиях,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выходящих за пределы привычного им ближайшего окружения.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Выслушивать детей, уточнять их ответы, подсказывать слова, более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точно отражающие особенность предмета, явления, состояния, поступка; помогать логично и понятно высказывать суждение.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E:\КАРТИНКИ для презентации\1611246436_26-p-fon-dlya-detskoi-prezentatsii-o-zdorove-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28" y="0"/>
            <a:ext cx="9139943" cy="6858000"/>
          </a:xfrm>
          <a:prstGeom prst="rect">
            <a:avLst/>
          </a:prstGeom>
          <a:noFill/>
        </p:spPr>
      </p:pic>
      <p:sp>
        <p:nvSpPr>
          <p:cNvPr id="65537" name="Rectangle 1"/>
          <p:cNvSpPr>
            <a:spLocks noChangeArrowheads="1"/>
          </p:cNvSpPr>
          <p:nvPr/>
        </p:nvSpPr>
        <p:spPr bwMode="auto">
          <a:xfrm>
            <a:off x="251520" y="471029"/>
            <a:ext cx="8496944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Calibri" pitchFamily="34" charset="0"/>
                <a:cs typeface="DINRoundPro-Bold"/>
              </a:rPr>
              <a:t>Приобщение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cs typeface="Arial" pitchFamily="34" charset="0"/>
            </a:endParaRPr>
          </a:p>
          <a:p>
            <a:pPr marL="0" marR="0" lvl="0" indent="2286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Calibri" pitchFamily="34" charset="0"/>
                <a:cs typeface="DINRoundPro-Bold"/>
              </a:rPr>
              <a:t>к художественной литературе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Продолжать приучать детей внимательно слушать сказки, рассказы,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стихотворения; запоминать небольшие и простые по содержанию считалки. Помогать им, используя разные приемы и педагогические ситуации, правильно воспринимать содержание произведения, сопереживать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его героям.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Зачитывать по просьбе ребенка понравившийся отрывок из сказки,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рассказа, стихотворения, помогая становлению личностного отношения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к произведению. Поддерживать внимание и интерес к слову в литератур-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ном произведении.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Продолжать работу по формированию интереса к книге. Предлагать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вниманию детей иллюстрированные издания знакомых произведений.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Объяснять, как важны в книге рисунки; показывать, как много интерес-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ного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 можно узнать, внимательно рассматривая книжные иллюстрации.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Познакомить с книжками, оформленными Ю. Васнецовым, Е.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Рачевым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Е.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Чарушиным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PTSerif-Regular" charset="-93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:\КАРТИНКИ для презентации\1611246436_26-p-fon-dlya-detskoi-prezentatsii-o-zdorove-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28" y="0"/>
            <a:ext cx="9139943" cy="6858000"/>
          </a:xfrm>
          <a:prstGeom prst="rect">
            <a:avLst/>
          </a:prstGeom>
          <a:noFill/>
        </p:spPr>
      </p:pic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1" y="260648"/>
            <a:ext cx="8748464" cy="6247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Calibri" pitchFamily="34" charset="0"/>
                <a:cs typeface="DINRoundPro-Bold"/>
              </a:rPr>
              <a:t>Литература</a:t>
            </a:r>
            <a:r>
              <a:rPr lang="ru-RU" sz="3200" b="1" dirty="0" smtClean="0">
                <a:solidFill>
                  <a:srgbClr val="C00000"/>
                </a:solidFill>
                <a:cs typeface="Arial" pitchFamily="34" charset="0"/>
              </a:rPr>
              <a:t>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Calibri" pitchFamily="34" charset="0"/>
                <a:cs typeface="DINRoundPro"/>
              </a:rPr>
              <a:t>для чтения</a:t>
            </a:r>
          </a:p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Calibri" pitchFamily="34" charset="0"/>
                <a:cs typeface="DINRoundPro"/>
              </a:rPr>
              <a:t> детям средней группы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DINRoundPro-Medi"/>
              </a:rPr>
              <a:t>Русский фольклор</a:t>
            </a:r>
            <a:endParaRPr kumimoji="0" lang="ru-RU" sz="2800" b="1" i="0" u="sng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DINRoundPro-Bold"/>
              </a:rPr>
              <a:t>Песенки,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DINRoundPro-Bold"/>
              </a:rPr>
              <a:t>потешки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DINRoundPro-Bold"/>
              </a:rPr>
              <a:t>Сказки 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DINRoundPro-Medi"/>
              </a:rPr>
              <a:t>Фольклор народов мира</a:t>
            </a:r>
            <a:endParaRPr kumimoji="0" lang="ru-RU" sz="2800" b="1" i="0" u="sng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DINRoundPro-Bold"/>
              </a:rPr>
              <a:t>Песенки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DINRoundPro-Bold"/>
              </a:rPr>
              <a:t>Сказки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DINRoundPro-Medi"/>
              </a:rPr>
              <a:t>Произведения поэтов и писателей России</a:t>
            </a:r>
            <a:endParaRPr kumimoji="0" lang="ru-RU" sz="2800" b="1" i="0" u="sng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DINRoundPro-Bold"/>
              </a:rPr>
              <a:t>Поэзия.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DINRoundPro-Bold"/>
              </a:rPr>
              <a:t>Проза.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DINRoundPro-Medi"/>
              </a:rPr>
              <a:t>Произведения поэтов и писателей разных стран</a:t>
            </a:r>
            <a:endParaRPr kumimoji="0" lang="ru-RU" sz="2800" b="1" i="0" u="sng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DINRoundPro-Bold"/>
              </a:rPr>
              <a:t>Поэзия.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DINRoundPro-Bold"/>
              </a:rPr>
              <a:t>Проза.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280</TotalTime>
  <Words>817</Words>
  <Application>Microsoft Office PowerPoint</Application>
  <PresentationFormat>Экран (4:3)</PresentationFormat>
  <Paragraphs>90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Апекс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9</dc:creator>
  <cp:lastModifiedBy>10-5</cp:lastModifiedBy>
  <cp:revision>7</cp:revision>
  <dcterms:created xsi:type="dcterms:W3CDTF">2022-04-08T11:44:25Z</dcterms:created>
  <dcterms:modified xsi:type="dcterms:W3CDTF">2022-04-20T17:24:47Z</dcterms:modified>
</cp:coreProperties>
</file>