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10"/>
  </p:handoutMasterIdLst>
  <p:sldIdLst>
    <p:sldId id="268" r:id="rId2"/>
    <p:sldId id="264" r:id="rId3"/>
    <p:sldId id="263" r:id="rId4"/>
    <p:sldId id="259" r:id="rId5"/>
    <p:sldId id="260" r:id="rId6"/>
    <p:sldId id="261" r:id="rId7"/>
    <p:sldId id="262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FF99FF"/>
    <a:srgbClr val="99CCFF"/>
    <a:srgbClr val="0B14C5"/>
    <a:srgbClr val="FFFF66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E0598D-F4EA-4E9F-A3FB-4D2C509F1D1A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5E256-017B-4534-9734-C45C5A0C5E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169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99EF-B3BD-47B5-9D6C-2A8287F3197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53587B-950F-4483-BC36-9FCD40A2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99EF-B3BD-47B5-9D6C-2A8287F3197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587B-950F-4483-BC36-9FCD40A2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99EF-B3BD-47B5-9D6C-2A8287F3197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587B-950F-4483-BC36-9FCD40A2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99EF-B3BD-47B5-9D6C-2A8287F3197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53587B-950F-4483-BC36-9FCD40A2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99EF-B3BD-47B5-9D6C-2A8287F3197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587B-950F-4483-BC36-9FCD40A2C7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99EF-B3BD-47B5-9D6C-2A8287F3197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587B-950F-4483-BC36-9FCD40A2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99EF-B3BD-47B5-9D6C-2A8287F3197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153587B-950F-4483-BC36-9FCD40A2C7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99EF-B3BD-47B5-9D6C-2A8287F3197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587B-950F-4483-BC36-9FCD40A2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99EF-B3BD-47B5-9D6C-2A8287F3197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587B-950F-4483-BC36-9FCD40A2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99EF-B3BD-47B5-9D6C-2A8287F3197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587B-950F-4483-BC36-9FCD40A2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99EF-B3BD-47B5-9D6C-2A8287F3197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587B-950F-4483-BC36-9FCD40A2C7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B9F99EF-B3BD-47B5-9D6C-2A8287F3197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153587B-950F-4483-BC36-9FCD40A2C7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437112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200" dirty="0" smtClean="0"/>
              <a:t>                  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«ПАСХА»</a:t>
            </a:r>
            <a:b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Праздник праздников,</a:t>
            </a:r>
            <a:b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торжество торжеств.</a:t>
            </a:r>
            <a:r>
              <a:rPr lang="ru-RU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/>
            </a:r>
            <a:br>
              <a:rPr lang="ru-RU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ru-RU" b="1" dirty="0" smtClean="0">
                <a:solidFill>
                  <a:srgbClr val="7030A0"/>
                </a:solidFill>
              </a:rPr>
              <a:t> </a:t>
            </a:r>
            <a:endParaRPr lang="ru-RU" sz="2400" dirty="0"/>
          </a:p>
        </p:txBody>
      </p:sp>
      <p:sp>
        <p:nvSpPr>
          <p:cNvPr id="2051" name="Содержимое 2"/>
          <p:cNvSpPr>
            <a:spLocks noGrp="1"/>
          </p:cNvSpPr>
          <p:nvPr>
            <p:ph idx="1"/>
          </p:nvPr>
        </p:nvSpPr>
        <p:spPr>
          <a:xfrm>
            <a:off x="0" y="4437112"/>
            <a:ext cx="9144000" cy="2420888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</a:p>
        </p:txBody>
      </p:sp>
      <p:pic>
        <p:nvPicPr>
          <p:cNvPr id="2052" name="Picture 4" descr="pash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2430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3" descr="jajtsa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2112" y="260648"/>
            <a:ext cx="2247900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3" descr="jajtsa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4437112"/>
            <a:ext cx="25558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cc117c32d744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3645024"/>
            <a:ext cx="1965325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355976" cy="14351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B0F0"/>
                </a:solidFill>
              </a:rPr>
              <a:t>Воскресение Иисуса –</a:t>
            </a:r>
            <a:endParaRPr lang="ru-RU" sz="4000" dirty="0">
              <a:solidFill>
                <a:srgbClr val="00B0F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0" y="1435100"/>
            <a:ext cx="4355976" cy="5422900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радостное событие для всех христиан, которое они празднуют уже около двух тысяч лет. Пасха – праздник воскресения к жизни. 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29"/>
          <p:cNvPicPr>
            <a:picLocks noGrp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4525962" y="752475"/>
            <a:ext cx="3438525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28498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Верба - </a:t>
            </a:r>
            <a:r>
              <a:rPr lang="ru-RU" sz="4000" dirty="0" smtClean="0">
                <a:solidFill>
                  <a:srgbClr val="FF0000"/>
                </a:solidFill>
              </a:rPr>
              <a:t>предвестника праздника</a:t>
            </a: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  <a:cs typeface="Arial" pitchFamily="34" charset="0"/>
              </a:rPr>
              <a:t>За неделю всем этим торжествам Предшествовало Вербное воскресенье</a:t>
            </a:r>
            <a:br>
              <a:rPr lang="ru-RU" sz="2000" b="1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cs typeface="Arial" pitchFamily="34" charset="0"/>
              </a:rPr>
              <a:t>- праздник Входа Господня в Иерусалим. В России в этот день уже по-весеннему яркий, освещающий прутики вербы – первые живые вестники приближающейся весны. Распустившиеся пушистые почки повсюду на Руси считались целебными, наделенными особой силой; говорили, что соприкоснувшись с человеком, животным, землей, веточка вербы может поделиться с ними своей жизненной силой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User\Documents\пасха\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12976"/>
            <a:ext cx="5040560" cy="3645024"/>
          </a:xfrm>
          <a:prstGeom prst="rect">
            <a:avLst/>
          </a:prstGeom>
          <a:noFill/>
        </p:spPr>
      </p:pic>
      <p:pic>
        <p:nvPicPr>
          <p:cNvPr id="8195" name="Picture 3" descr="C:\Users\User\Documents\пасха\21358638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05375" y="3212976"/>
            <a:ext cx="4238625" cy="3645024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  <a:solidFill>
            <a:srgbClr val="FF99FF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9900CC"/>
                </a:solidFill>
              </a:rPr>
              <a:t/>
            </a:r>
            <a:br>
              <a:rPr lang="ru-RU" sz="4000" dirty="0" smtClean="0">
                <a:solidFill>
                  <a:srgbClr val="9900CC"/>
                </a:solidFill>
              </a:rPr>
            </a:br>
            <a:r>
              <a:rPr lang="ru-RU" sz="3800" dirty="0" smtClean="0">
                <a:solidFill>
                  <a:srgbClr val="9900CC"/>
                </a:solidFill>
              </a:rPr>
              <a:t>ВЕЛИКАЯ СУББОТА!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sz="2700" dirty="0">
                <a:solidFill>
                  <a:srgbClr val="7030A0"/>
                </a:solidFill>
              </a:rPr>
              <a:t>Крашеное яйцо - красивый и радостный символ праздника Пасхи.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484784"/>
            <a:ext cx="4497388" cy="936103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dirty="0"/>
              <a:t>«</a:t>
            </a:r>
            <a:r>
              <a:rPr lang="ru-RU" dirty="0" err="1"/>
              <a:t>крашенками</a:t>
            </a:r>
            <a:r>
              <a:rPr lang="ru-RU" dirty="0"/>
              <a:t>», то есть просто окрашенными в любой </a:t>
            </a:r>
            <a:r>
              <a:rPr lang="ru-RU" dirty="0" smtClean="0"/>
              <a:t>цвет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499992" y="1484784"/>
            <a:ext cx="4644007" cy="936104"/>
          </a:xfrm>
          <a:solidFill>
            <a:srgbClr val="FFFF66"/>
          </a:solidFill>
        </p:spPr>
        <p:txBody>
          <a:bodyPr>
            <a:normAutofit/>
          </a:bodyPr>
          <a:lstStyle/>
          <a:p>
            <a:r>
              <a:rPr lang="ru-RU" dirty="0"/>
              <a:t>«</a:t>
            </a:r>
            <a:r>
              <a:rPr lang="ru-RU" dirty="0" err="1"/>
              <a:t>писанками</a:t>
            </a:r>
            <a:r>
              <a:rPr lang="ru-RU" dirty="0"/>
              <a:t>»- яйца, расписанные узорами.</a:t>
            </a:r>
          </a:p>
        </p:txBody>
      </p:sp>
      <p:pic>
        <p:nvPicPr>
          <p:cNvPr id="7" name="Picture 2" descr="C:\Users\User\Documents\пасха 2\12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92896"/>
            <a:ext cx="3456384" cy="1851571"/>
          </a:xfrm>
          <a:prstGeom prst="rect">
            <a:avLst/>
          </a:prstGeom>
          <a:noFill/>
        </p:spPr>
      </p:pic>
      <p:pic>
        <p:nvPicPr>
          <p:cNvPr id="5122" name="Picture 2" descr="C:\Users\User\Documents\пасха\13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276872"/>
            <a:ext cx="3671391" cy="2533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С</a:t>
            </a:r>
            <a:r>
              <a:rPr lang="ru-RU" dirty="0" smtClean="0">
                <a:solidFill>
                  <a:srgbClr val="FF0000"/>
                </a:solidFill>
              </a:rPr>
              <a:t>имволы Пасхи</a:t>
            </a:r>
            <a:r>
              <a:rPr lang="ru-RU" dirty="0" smtClean="0"/>
              <a:t> </a:t>
            </a:r>
            <a:r>
              <a:rPr lang="ru-RU" b="1" dirty="0" smtClean="0"/>
              <a:t>: </a:t>
            </a:r>
            <a:r>
              <a:rPr lang="ru-RU" b="1" dirty="0"/>
              <a:t>кулич, пасха, яйцо</a:t>
            </a:r>
            <a:r>
              <a:rPr lang="ru-RU" dirty="0"/>
              <a:t>. </a:t>
            </a:r>
            <a:br>
              <a:rPr lang="ru-RU" dirty="0"/>
            </a:br>
            <a:endParaRPr lang="ru-RU" dirty="0"/>
          </a:p>
        </p:txBody>
      </p:sp>
      <p:pic>
        <p:nvPicPr>
          <p:cNvPr id="4101" name="Picture 5" descr="C:\Users\User\Documents\пасха\Pasha-kartink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4392488" cy="2880320"/>
          </a:xfrm>
          <a:prstGeom prst="rect">
            <a:avLst/>
          </a:prstGeom>
          <a:noFill/>
        </p:spPr>
      </p:pic>
      <p:pic>
        <p:nvPicPr>
          <p:cNvPr id="4102" name="Picture 6" descr="C:\Users\User\Documents\пасха\Pa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905672"/>
            <a:ext cx="4320480" cy="2952328"/>
          </a:xfrm>
          <a:prstGeom prst="rect">
            <a:avLst/>
          </a:prstGeom>
          <a:noFill/>
        </p:spPr>
      </p:pic>
      <p:pic>
        <p:nvPicPr>
          <p:cNvPr id="8" name="Рисунок 7" descr="кулич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052736"/>
            <a:ext cx="374441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jajtsa5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7137408" y="4896040"/>
            <a:ext cx="170994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jajtsa5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179512" y="4653136"/>
            <a:ext cx="170994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3024336" cy="5207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>
                <a:solidFill>
                  <a:srgbClr val="00B0F0"/>
                </a:solidFill>
              </a:rPr>
              <a:t>Кулич </a:t>
            </a:r>
            <a:r>
              <a:rPr lang="ru-RU" sz="4800" dirty="0" smtClean="0">
                <a:solidFill>
                  <a:srgbClr val="00B0F0"/>
                </a:solidFill>
              </a:rPr>
              <a:t>–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466728" cy="5090244"/>
          </a:xfrm>
        </p:spPr>
        <p:txBody>
          <a:bodyPr>
            <a:noAutofit/>
          </a:bodyPr>
          <a:lstStyle/>
          <a:p>
            <a:r>
              <a:rPr lang="ru-RU" sz="2200" dirty="0" smtClean="0"/>
              <a:t>«праздничный</a:t>
            </a:r>
            <a:r>
              <a:rPr lang="ru-RU" sz="2200" dirty="0"/>
              <a:t>» вид хлеба, который выпекается в особых случаях. Печется он в память о том, что Иисус Христос, приходя к ученикам после Воскресения. Сам вкушал с ними пищу, апостолы во время трапезы не садились на среднее место за столом , оставляя пред ним часть хлеба они верили , что сам Господь невидимо присутствует среди них.</a:t>
            </a:r>
          </a:p>
          <a:p>
            <a:endParaRPr lang="ru-RU" sz="2000" dirty="0"/>
          </a:p>
        </p:txBody>
      </p:sp>
      <p:pic>
        <p:nvPicPr>
          <p:cNvPr id="6146" name="Picture 2" descr="C:\Users\User\Documents\пасха\Pasha-kartinki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635896" y="2060848"/>
            <a:ext cx="5340350" cy="3553426"/>
          </a:xfrm>
          <a:prstGeom prst="rect">
            <a:avLst/>
          </a:prstGeom>
          <a:noFill/>
        </p:spPr>
      </p:pic>
      <p:pic>
        <p:nvPicPr>
          <p:cNvPr id="5" name="Picture 3" descr="jajtsa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16632"/>
            <a:ext cx="170994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jajtsa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96648" y="-504"/>
            <a:ext cx="170994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3008313" cy="1162050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00B050"/>
                </a:solidFill>
              </a:rPr>
              <a:t>Пасха </a:t>
            </a:r>
            <a:r>
              <a:rPr lang="ru-RU" sz="4000" dirty="0" smtClean="0">
                <a:solidFill>
                  <a:srgbClr val="00B050"/>
                </a:solidFill>
              </a:rPr>
              <a:t>-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79512" y="1435100"/>
            <a:ext cx="3286001" cy="494622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символизирует </a:t>
            </a:r>
            <a:r>
              <a:rPr lang="ru-RU" sz="3200" dirty="0"/>
              <a:t>на праздничном столе ветхозаветного пасхального </a:t>
            </a:r>
            <a:r>
              <a:rPr lang="ru-RU" sz="3200" dirty="0" err="1"/>
              <a:t>агница</a:t>
            </a:r>
            <a:r>
              <a:rPr lang="ru-RU" sz="3200" dirty="0"/>
              <a:t>.</a:t>
            </a:r>
          </a:p>
          <a:p>
            <a:r>
              <a:rPr lang="ru-RU" sz="3200" dirty="0" smtClean="0"/>
              <a:t>Сладкое </a:t>
            </a:r>
            <a:r>
              <a:rPr lang="ru-RU" sz="3200" dirty="0"/>
              <a:t>творожное кушанье</a:t>
            </a:r>
            <a:r>
              <a:rPr lang="ru-RU" sz="2800" dirty="0"/>
              <a:t>.</a:t>
            </a:r>
          </a:p>
        </p:txBody>
      </p:sp>
      <p:pic>
        <p:nvPicPr>
          <p:cNvPr id="7170" name="Picture 2" descr="C:\Users\User\Documents\пасха 2\46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0"/>
            <a:ext cx="5111750" cy="3833813"/>
          </a:xfrm>
          <a:prstGeom prst="rect">
            <a:avLst/>
          </a:prstGeom>
          <a:noFill/>
        </p:spPr>
      </p:pic>
      <p:pic>
        <p:nvPicPr>
          <p:cNvPr id="7171" name="Picture 3" descr="C:\Users\User\Documents\пасха 2\85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356992"/>
            <a:ext cx="3328987" cy="3090862"/>
          </a:xfrm>
          <a:prstGeom prst="rect">
            <a:avLst/>
          </a:prstGeom>
          <a:noFill/>
        </p:spPr>
      </p:pic>
      <p:pic>
        <p:nvPicPr>
          <p:cNvPr id="7172" name="Picture 4" descr="C:\Users\User\Documents\пасха 2\bly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60629" y="3429000"/>
            <a:ext cx="3083371" cy="2952328"/>
          </a:xfrm>
          <a:prstGeom prst="rect">
            <a:avLst/>
          </a:prstGeom>
          <a:noFill/>
        </p:spPr>
      </p:pic>
      <p:pic>
        <p:nvPicPr>
          <p:cNvPr id="7" name="Picture 3" descr="jajtsa5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117136" y="-117136"/>
            <a:ext cx="170994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8640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63709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9900CC"/>
                </a:solidFill>
              </a:rPr>
              <a:t>Итог урока: </a:t>
            </a:r>
          </a:p>
          <a:p>
            <a:r>
              <a:rPr lang="ru-RU" sz="2800" dirty="0" smtClean="0"/>
              <a:t>Каждое </a:t>
            </a:r>
            <a:r>
              <a:rPr lang="ru-RU" sz="2800" dirty="0"/>
              <a:t>воскресенье — это </a:t>
            </a:r>
            <a:r>
              <a:rPr lang="ru-RU" sz="2800" dirty="0" smtClean="0"/>
              <a:t>малая </a:t>
            </a:r>
            <a:r>
              <a:rPr lang="ru-RU" sz="2800" dirty="0"/>
              <a:t>Пасха. Это значит, что мы должны помнить и постоянно проявлять любовь, милосердие и состра­дание к людям. Живите честно, делайте всем доб­ро. И пусть ваша душа будет светлой в теплых лу­чах любви Иисуса </a:t>
            </a:r>
            <a:r>
              <a:rPr lang="ru-RU" sz="2800" dirty="0" smtClean="0"/>
              <a:t>Христа</a:t>
            </a:r>
          </a:p>
          <a:p>
            <a:endParaRPr lang="ru-RU" sz="28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/>
          </a:p>
          <a:p>
            <a:endParaRPr lang="ru-RU" sz="3200" dirty="0" smtClean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/>
          </a:p>
        </p:txBody>
      </p:sp>
      <p:pic>
        <p:nvPicPr>
          <p:cNvPr id="9222" name="Picture 6" descr="C:\Users\User\Documents\пасха 2\71_1_42747916_pasha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509120"/>
            <a:ext cx="4199508" cy="3384376"/>
          </a:xfrm>
          <a:prstGeom prst="rect">
            <a:avLst/>
          </a:prstGeom>
          <a:noFill/>
        </p:spPr>
      </p:pic>
      <p:pic>
        <p:nvPicPr>
          <p:cNvPr id="5" name="Picture 3" descr="jajtsa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251520" y="5661248"/>
            <a:ext cx="170994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163</TotalTime>
  <Words>185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                   «ПАСХА» Праздник праздников, торжество торжеств.  </vt:lpstr>
      <vt:lpstr>Воскресение Иисуса –</vt:lpstr>
      <vt:lpstr>Верба - предвестника праздника За неделю всем этим торжествам Предшествовало Вербное воскресенье - праздник Входа Господня в Иерусалим. В России в этот день уже по-весеннему яркий, освещающий прутики вербы – первые живые вестники приближающейся весны. Распустившиеся пушистые почки повсюду на Руси считались целебными, наделенными особой силой; говорили, что соприкоснувшись с человеком, животным, землей, веточка вербы может поделиться с ними своей жизненной силой.</vt:lpstr>
      <vt:lpstr> ВЕЛИКАЯ СУББОТА!  Крашеное яйцо - красивый и радостный символ праздника Пасхи. </vt:lpstr>
      <vt:lpstr>Символы Пасхи : кулич, пасха, яйцо.  </vt:lpstr>
      <vt:lpstr>Кулич –</vt:lpstr>
      <vt:lpstr>Пасха -</vt:lpstr>
      <vt:lpstr>Презентация PowerPoint</vt:lpstr>
    </vt:vector>
  </TitlesOfParts>
  <Company>Ya Blondinko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«Вечкенинская средняя общеобразовательная школа»   Ковылкинского района Республики Мордовия   Номинация: «Лучший урок по Основам православной культуры для общеобразовательных организаций»</dc:title>
  <dc:creator>User</dc:creator>
  <cp:lastModifiedBy>USER</cp:lastModifiedBy>
  <cp:revision>23</cp:revision>
  <cp:lastPrinted>2022-04-21T11:04:39Z</cp:lastPrinted>
  <dcterms:created xsi:type="dcterms:W3CDTF">2015-04-23T12:58:47Z</dcterms:created>
  <dcterms:modified xsi:type="dcterms:W3CDTF">2022-04-21T11:48:59Z</dcterms:modified>
</cp:coreProperties>
</file>