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4" r:id="rId4"/>
    <p:sldId id="302" r:id="rId5"/>
    <p:sldId id="257" r:id="rId6"/>
    <p:sldId id="290" r:id="rId7"/>
    <p:sldId id="292" r:id="rId8"/>
    <p:sldId id="288" r:id="rId9"/>
    <p:sldId id="264" r:id="rId10"/>
    <p:sldId id="291" r:id="rId11"/>
    <p:sldId id="293" r:id="rId12"/>
    <p:sldId id="299" r:id="rId13"/>
    <p:sldId id="300" r:id="rId14"/>
    <p:sldId id="295" r:id="rId15"/>
    <p:sldId id="297" r:id="rId16"/>
    <p:sldId id="301" r:id="rId17"/>
    <p:sldId id="303" r:id="rId18"/>
    <p:sldId id="298" r:id="rId19"/>
    <p:sldId id="28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ва" initials="Е" lastIdx="1" clrIdx="0">
    <p:extLst>
      <p:ext uri="{19B8F6BF-5375-455C-9EA6-DF929625EA0E}">
        <p15:presenceInfo xmlns="" xmlns:p15="http://schemas.microsoft.com/office/powerpoint/2012/main" userId="Е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F6CF"/>
    <a:srgbClr val="ED1194"/>
    <a:srgbClr val="F831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25" autoAdjust="0"/>
  </p:normalViewPr>
  <p:slideViewPr>
    <p:cSldViewPr snapToGrid="0">
      <p:cViewPr>
        <p:scale>
          <a:sx n="75" d="100"/>
          <a:sy n="75" d="100"/>
        </p:scale>
        <p:origin x="-516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58261-05A9-4411-A1CD-15C66BB231DF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2083D-CE9A-4834-BAA0-91AEAA4F11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2944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6317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6317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078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2083D-CE9A-4834-BAA0-91AEAA4F11D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2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9A2179-6CE3-427C-9574-55A981B008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44E15DA-195D-4DFA-93FB-34481CB9B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A50F65-80CC-4238-8CEB-75EF40D38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95AF034-16B3-4FC3-A1EF-B7C282055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D8B5DB1-D30C-4E93-A3DC-28AFAE1B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74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2A42316-CF42-4BB5-B97D-C1A413D99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DD0D7FF-95E6-4E54-8437-603D5333B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CAD6967-DB8A-4F2C-8DE2-FFD2B571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D09ED5-8263-4162-9744-597A099FB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61BEE9-FC29-4C99-B3C9-BE0372608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84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FF0F92C-6E78-4F48-8542-28F514D96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2940C1-DB06-4CAE-8FAA-233FFE9F1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B0C42A8-B012-4610-A899-04AF6A3F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DC409B0-589B-451F-A9E6-B90207D2E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C2E6CC1-20C9-401B-A6B8-1BC83495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262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C6863A-259F-4A21-AFAF-CC7DB2F1B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6E11D7-A0DF-45E6-892B-07FB14F36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4450E9-3590-4C2C-9492-47D4BF0C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1BDEDC-2331-4341-8E8E-08243B23E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EF2830-11E2-4A3C-B35B-C3D4A1BF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273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C55C16-9F60-4E9C-B4F0-90F8894A1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74A0A59-F08D-4401-B882-C2EC9FA83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86DEA9-EF77-46B6-ADED-AF5A114E1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70B20A8-49E9-4E0C-BF0C-85050C8A1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667BB6F-59A8-49BD-8B64-7667945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32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204AF48-2102-4EE5-859A-3CB09C4EF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63FAFED-7AE7-42C2-ABD9-C0D2EC2B5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9C161AB-FAFB-4084-AFDA-250692FDC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7157477-FD61-411B-A7E7-17A5962B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7830C9A-DDCF-44D1-92A9-53BC82A21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40F7125-6C7C-4E30-98D0-D3B3111A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932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2FFAF1-7F87-4913-8E61-B7A520EF8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B8F7AC3-ABE9-4B3D-A964-8505B2EF1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3714A92-88C9-4B40-861D-C06C1BA685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430B8BD3-5CE2-4E8D-9B22-DA66654BD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B113C59-F9E7-479B-BD48-0D40D64D5F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9507B611-9F44-4BE4-B4A0-2A7F92F05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D1B1D68-48A3-49FC-A60F-31910A0BC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435F9BD-A1B3-47B8-9674-241480B1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491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107FC7-1A06-41C1-B657-3F6187676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1827050-1445-4A45-A0F8-4540CA33A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AE37BF6-4C59-4E0D-ADD9-F4E374C0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EFDE00E-A7BE-406F-B0AB-6C9AE1FD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210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3659C73-26A4-4926-B087-A3B8DFDAC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97453A2-E4ED-4A54-91DE-0C5EE5B27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0FE4901-7C44-4C50-A4F7-A4FC2195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77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A46A9E-D131-498A-9F31-16E80CE55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352461C-2DD3-4892-968A-9201AE9EC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F12D971-4BA8-4E71-B50D-972F026A9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FA67AB2-1E28-4678-81BF-99B2D87E5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897216C-827C-44E7-839B-1292FD6CB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818DEF5-E4A4-47DE-AE07-0A1D177C3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0591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98C9AB-CD2E-4B5C-BFE1-0E3F0502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04025A6-2D73-4E9E-A811-68BA0B5AD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E219932-A2C9-4649-8C19-F82892AE3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DB79D50-6E42-433D-AA90-29D70E70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855EFF7-4B6A-431A-90F4-6149BABC1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C2ACFFE-9DC4-43B9-A16A-4F84B4910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779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6B52D7-A383-482F-9777-C65FEDB7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A39F056-FA78-44AC-A945-7ECB07113F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5CB9358-964F-4711-BBE0-1B4DA16B34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9FA57-4D70-461E-B5C6-7BC4A7F77CA6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8D41CA-F11D-4783-91BB-806F37C8E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0F59EA9-818D-4768-BD48-1E1FAE272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4FF87-D42D-477C-93C3-05843A8534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07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.jpeg"/><Relationship Id="rId9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390432_10-phonoteka_org-p-fon-pdd-dlya-dete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76300" y="0"/>
            <a:ext cx="9855200" cy="9779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№61.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39584" y="5620513"/>
            <a:ext cx="4852416" cy="1237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Трубникова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№61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Новочеркасск 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2021год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3125" y="1643062"/>
            <a:ext cx="7643813" cy="247173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с детьми и родителями подготовительной группы на тему: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 у детей старшего дошкольного возраста навыков безопасного поведения через ознакомление с ПДД посредством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квест-игр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«Грамотный пешеход»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55212" y="11019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265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6510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4345532-E104-4FB8-B9C9-BB1D7CF68FE0}"/>
              </a:ext>
            </a:extLst>
          </p:cNvPr>
          <p:cNvSpPr/>
          <p:nvPr/>
        </p:nvSpPr>
        <p:spPr>
          <a:xfrm>
            <a:off x="671513" y="871539"/>
            <a:ext cx="3434856" cy="2528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дистанционно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родительский собрания,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Квест-игры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Мастер-класс,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</a:t>
            </a:r>
            <a:endParaRPr lang="ru-RU" sz="1600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Стенгазеты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768B5B2-A4F9-4F96-9B4D-1A5F786DAEB3}"/>
              </a:ext>
            </a:extLst>
          </p:cNvPr>
          <p:cNvSpPr/>
          <p:nvPr/>
        </p:nvSpPr>
        <p:spPr>
          <a:xfrm>
            <a:off x="4539882" y="1"/>
            <a:ext cx="3050030" cy="11572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ДОУ с семьями воспитанников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2AF074B9-D57D-4EBD-A987-8D765F2D0B2B}"/>
              </a:ext>
            </a:extLst>
          </p:cNvPr>
          <p:cNvSpPr/>
          <p:nvPr/>
        </p:nvSpPr>
        <p:spPr>
          <a:xfrm>
            <a:off x="8112491" y="814389"/>
            <a:ext cx="3631835" cy="2014536"/>
          </a:xfrm>
          <a:prstGeom prst="rect">
            <a:avLst/>
          </a:prstGeom>
          <a:solidFill>
            <a:srgbClr val="F8D4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Печатно-иллюстративный материал: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Памятки,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Консультации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ABFB7BC2-526A-4E13-859C-B8310D2495AC}"/>
              </a:ext>
            </a:extLst>
          </p:cNvPr>
          <p:cNvSpPr/>
          <p:nvPr/>
        </p:nvSpPr>
        <p:spPr>
          <a:xfrm>
            <a:off x="4304927" y="2869550"/>
            <a:ext cx="3441693" cy="18881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Информационно-наглядная форма :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Папки-передвижки,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совместных работ с детьми</a:t>
            </a: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7710734">
            <a:off x="4223056" y="1390160"/>
            <a:ext cx="978408" cy="66394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2339163">
            <a:off x="6837056" y="1354070"/>
            <a:ext cx="978408" cy="64205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5400000">
            <a:off x="5527263" y="1469612"/>
            <a:ext cx="978408" cy="63150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191999" cy="620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Фрагмент плана работы по реализации проекта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1113" y="620689"/>
          <a:ext cx="12180889" cy="86258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46425"/>
                <a:gridCol w="3986213"/>
                <a:gridCol w="2914650"/>
                <a:gridCol w="2133601"/>
              </a:tblGrid>
              <a:tr h="729847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</a:p>
                  </a:txBody>
                  <a:tcPr marL="91446" marR="91446" marT="45727" marB="4572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родителей с детьми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родителями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822880">
                <a:tc>
                  <a:txBody>
                    <a:bodyPr/>
                    <a:lstStyle/>
                    <a:p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r>
                        <a:rPr lang="ru-RU" sz="1600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2021год</a:t>
                      </a:r>
                    </a:p>
                    <a:p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6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Страна </a:t>
                      </a:r>
                      <a:r>
                        <a:rPr lang="ru-RU" sz="1600" i="1" u="sng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Автомобилия</a:t>
                      </a:r>
                      <a:r>
                        <a:rPr lang="ru-RU" sz="16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воспитание чувства уважения к труду автомобилестроителей .Познакомить  с разнообразием продукции автозаводов.</a:t>
                      </a:r>
                    </a:p>
                    <a:p>
                      <a:r>
                        <a:rPr lang="ru-RU" sz="1600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2. Безопасный путь из дома в сад.</a:t>
                      </a:r>
                    </a:p>
                    <a:p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закреплять знания о безопасном поведении на улицах и дорогах.</a:t>
                      </a: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 2021год</a:t>
                      </a:r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1.Дорожные знаки. Встреча с инспектором ГАИ</a:t>
                      </a:r>
                      <a:r>
                        <a:rPr lang="ru-RU" sz="1400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закрепить знания детей о дорожных знаках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правилах перехода улицы. (светофор, зебра, дорожные знаки) Познакомить с работой инспектора ГАИ. Учить сознавать необходимость соблюдения правил дорожного движения пешеходами и водителям</a:t>
                      </a: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показом презентации: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и обсуждение рассказов.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Стихи.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Ознакомление с пословицами.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Д.игры.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Музыкальное развлечение: «Праздник старинного автомобиля».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Песня «Страна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Автомобилия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по окрестностям.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Труд: изготовление машин способом бумажной пластики.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«Безопасный путь домой»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игра  «Мои помощники на дороге».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 С. Маршака «Дядя Стёпа»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Дид.игра</a:t>
                      </a: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«Какой знак лишний»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«Наш гость»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 инспектора о работе, беседа с детьми,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разрешение проблемных ситуаций.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Подвижные игры «Тише едешь - дальше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бу</a:t>
                      </a: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дешь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», «Ловкий пешеход».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игра «В поисках сюрприза от Деда Мороза»</a:t>
                      </a: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Совместные рисунки по теме «Автомобили»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Экскурсии по городу и наблюдение за машинами.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Совместные просмотры мультфильмов.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худ.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лит-ры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атрибутов к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сюж.-рол.играм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весёлых стихов К.Чернышевской, </a:t>
                      </a:r>
                      <a:r>
                        <a:rPr lang="ru-RU" sz="14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М.Меловик</a:t>
                      </a: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Разучивание стихов: «Светофор»,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 «Как рассказать ребёнку о  ПДД»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Буклет «Возьми ребёнка за руку»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4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«Детская безопасность на дорогах»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Буклет « Внимание, дети!»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Стенгазета  «Дорожные знаки»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4c55b18b-56ac-4c79-b3d9-fdd2c717c83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624" y="3757808"/>
            <a:ext cx="2392471" cy="2943617"/>
          </a:xfrm>
          <a:prstGeom prst="rect">
            <a:avLst/>
          </a:prstGeom>
        </p:spPr>
      </p:pic>
      <p:pic>
        <p:nvPicPr>
          <p:cNvPr id="6" name="Рисунок 5" descr="6ece8c3a-d626-43e6-98f7-4309aaa0538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3840" y="928878"/>
            <a:ext cx="4645152" cy="2612898"/>
          </a:xfrm>
          <a:prstGeom prst="rect">
            <a:avLst/>
          </a:prstGeom>
        </p:spPr>
      </p:pic>
      <p:pic>
        <p:nvPicPr>
          <p:cNvPr id="7" name="Рисунок 6" descr="9ce55b9a-0e6c-4a8a-837a-a9053419026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656320" y="353464"/>
            <a:ext cx="3535680" cy="3128772"/>
          </a:xfrm>
          <a:prstGeom prst="rect">
            <a:avLst/>
          </a:prstGeom>
        </p:spPr>
      </p:pic>
      <p:pic>
        <p:nvPicPr>
          <p:cNvPr id="9" name="Рисунок 8" descr="b620bdc2-c4e9-4d17-81e6-6481ebe38d1f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02841" y="4010772"/>
            <a:ext cx="4672041" cy="2628023"/>
          </a:xfrm>
          <a:prstGeom prst="rect">
            <a:avLst/>
          </a:prstGeom>
        </p:spPr>
      </p:pic>
      <p:pic>
        <p:nvPicPr>
          <p:cNvPr id="10" name="Рисунок 9" descr="a7c752ed-d3bc-4ffa-8bd1-42a49aa1d443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194127" y="175364"/>
            <a:ext cx="3135682" cy="2351762"/>
          </a:xfrm>
          <a:prstGeom prst="rect">
            <a:avLst/>
          </a:prstGeom>
        </p:spPr>
      </p:pic>
      <p:pic>
        <p:nvPicPr>
          <p:cNvPr id="11" name="Рисунок 10" descr="fe93766c-2cf6-4881-83b8-1588bcf8d75b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993721" y="3895595"/>
            <a:ext cx="4096011" cy="278704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872625" y="2693095"/>
            <a:ext cx="3607496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Команда ЮПИД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180" y="6315456"/>
            <a:ext cx="4120896" cy="5425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«Безопасный путь домой»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90432" y="2941320"/>
            <a:ext cx="2487168" cy="719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машин способом бумажной пластики.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65400" y="2654300"/>
            <a:ext cx="3949700" cy="5283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игра  «Мои помощники на дороге».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82740" y="6077204"/>
            <a:ext cx="4450080" cy="6156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 поисках сюрприза от Деда Мороза»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58384" y="3283204"/>
            <a:ext cx="2877312" cy="6156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None/>
            </a:pP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Стенгазета  «Дорожные знаки»</a:t>
            </a:r>
          </a:p>
        </p:txBody>
      </p:sp>
      <p:pic>
        <p:nvPicPr>
          <p:cNvPr id="11" name="Рисунок 10" descr="678ce7b7-6616-4a85-bb9c-e3619572d0b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8592" y="0"/>
            <a:ext cx="2131312" cy="235305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255008" y="0"/>
            <a:ext cx="3511296" cy="10485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Промежуточный результат  2 этапа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70fa406d-53d7-413a-a117-1bf8550b589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489196" y="4424180"/>
            <a:ext cx="1484392" cy="2145792"/>
          </a:xfrm>
          <a:prstGeom prst="rect">
            <a:avLst/>
          </a:prstGeom>
        </p:spPr>
      </p:pic>
      <p:pic>
        <p:nvPicPr>
          <p:cNvPr id="14" name="Рисунок 13" descr="a9d4dc1f-f69b-4d1e-b8b3-a4b936b5a29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52416" y="3096768"/>
            <a:ext cx="2273792" cy="1505826"/>
          </a:xfrm>
          <a:prstGeom prst="rect">
            <a:avLst/>
          </a:prstGeom>
        </p:spPr>
      </p:pic>
      <p:pic>
        <p:nvPicPr>
          <p:cNvPr id="15" name="Рисунок 14" descr="36bb9016-62fe-46f0-a23e-89acf1d051a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401824" y="4754880"/>
            <a:ext cx="1950720" cy="150269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95072" y="2401824"/>
            <a:ext cx="2145792" cy="5364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Экскурсия к светофору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13b01c56-e3d2-4d95-8421-ac1fd09b367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23744" y="3230880"/>
            <a:ext cx="2048256" cy="1438656"/>
          </a:xfrm>
          <a:prstGeom prst="rect">
            <a:avLst/>
          </a:prstGeom>
        </p:spPr>
      </p:pic>
      <p:pic>
        <p:nvPicPr>
          <p:cNvPr id="1026" name="Picture 2" descr="C:\Users\Ева\Desktop\Новая папка\IMG-20210114-WA008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92701" y="4068572"/>
            <a:ext cx="1943100" cy="2075688"/>
          </a:xfrm>
          <a:prstGeom prst="rect">
            <a:avLst/>
          </a:prstGeom>
          <a:noFill/>
        </p:spPr>
      </p:pic>
      <p:pic>
        <p:nvPicPr>
          <p:cNvPr id="1027" name="Picture 3" descr="C:\Users\Ева\Desktop\Новая папка\IMG-20210114-WA010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67880" y="4089399"/>
            <a:ext cx="1621536" cy="2033523"/>
          </a:xfrm>
          <a:prstGeom prst="rect">
            <a:avLst/>
          </a:prstGeom>
          <a:noFill/>
        </p:spPr>
      </p:pic>
      <p:pic>
        <p:nvPicPr>
          <p:cNvPr id="1028" name="Picture 4" descr="C:\Users\Ева\Desktop\Новая папка\IMG-20210114-WA0103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824976" y="3746500"/>
            <a:ext cx="1462024" cy="2004568"/>
          </a:xfrm>
          <a:prstGeom prst="rect">
            <a:avLst/>
          </a:prstGeom>
          <a:noFill/>
        </p:spPr>
      </p:pic>
      <p:pic>
        <p:nvPicPr>
          <p:cNvPr id="1029" name="Picture 5" descr="C:\Users\Ева\Desktop\Новая папка\20210114_165449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5400000">
            <a:off x="10078434" y="4230273"/>
            <a:ext cx="1991193" cy="1633256"/>
          </a:xfrm>
          <a:prstGeom prst="rect">
            <a:avLst/>
          </a:prstGeom>
          <a:noFill/>
        </p:spPr>
      </p:pic>
      <p:pic>
        <p:nvPicPr>
          <p:cNvPr id="19" name="Рисунок 18" descr="40e40d46-ca35-4690-ac9b-3f2c28c491be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2389312" y="1003300"/>
            <a:ext cx="2367917" cy="1585168"/>
          </a:xfrm>
          <a:prstGeom prst="rect">
            <a:avLst/>
          </a:prstGeom>
        </p:spPr>
      </p:pic>
      <p:pic>
        <p:nvPicPr>
          <p:cNvPr id="20" name="Рисунок 19" descr="6b269f02-a386-48f9-8847-5cdd09525b80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415212" y="1104900"/>
            <a:ext cx="1725488" cy="1858020"/>
          </a:xfrm>
          <a:prstGeom prst="rect">
            <a:avLst/>
          </a:prstGeom>
        </p:spPr>
      </p:pic>
      <p:pic>
        <p:nvPicPr>
          <p:cNvPr id="21" name="Рисунок 20" descr="Рисунок9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8274485" y="469900"/>
            <a:ext cx="3393413" cy="2324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191999" cy="6206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Фрагмент плана работы по реализации проекта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-1" y="585788"/>
          <a:ext cx="12192003" cy="76209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29014"/>
                <a:gridCol w="4171951"/>
                <a:gridCol w="2600326"/>
                <a:gridCol w="1890712"/>
              </a:tblGrid>
              <a:tr h="735053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родителей с детьми</a:t>
                      </a:r>
                    </a:p>
                  </a:txBody>
                  <a:tcPr marL="91446" marR="91446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родителями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554116">
                <a:tc>
                  <a:txBody>
                    <a:bodyPr/>
                    <a:lstStyle/>
                    <a:p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 2022год</a:t>
                      </a:r>
                      <a:endParaRPr lang="ru-RU" sz="1600" b="1" i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Игротека «Дорожная азбука»</a:t>
                      </a:r>
                    </a:p>
                    <a:p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закрепить умение детей свободно ориентироваться в мире дорожных знаков обобщать знания правил дорожного движения.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Февраль:</a:t>
                      </a:r>
                    </a:p>
                    <a:p>
                      <a:r>
                        <a:rPr lang="ru-RU" sz="1600" b="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Безопасный путь: Дом-школа-дом.</a:t>
                      </a:r>
                    </a:p>
                    <a:p>
                      <a:r>
                        <a:rPr lang="ru-RU" sz="1600" b="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учить определять безопасный путь из школы и в школу,</a:t>
                      </a:r>
                      <a:r>
                        <a:rPr lang="ru-RU" sz="1600" b="0" i="1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адекватно реагировать на непредвиденные ситуации.</a:t>
                      </a:r>
                      <a:endParaRPr lang="ru-RU" sz="1600" b="0" i="1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рассказов по сюжетным картинкам из серии «Дорога и дети»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Игра «Тише едешь- дальше будешь»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«Ловкий пешеход»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Музыкальное развлечение «Красный, жёлтый, зелёный»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 С. Новикова «1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сентября или безопасный путь в школу».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со схемами , макетом, моделирование на магнитной доске, работа с телефоном.</a:t>
                      </a: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 книжек-малышек по рассказам детей на тему «Как я провел праздники»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иллюстраций к книге  С. Новикова «1сентября 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безопасный путь домой». Пальчиковая гимнастика.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 альбома «Дорожная азбука».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 Безопасная дорога домой»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191999" cy="6206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Фрагмент плана работы по реализации проекта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-1" y="585788"/>
          <a:ext cx="12192004" cy="73970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43314"/>
                <a:gridCol w="3443287"/>
                <a:gridCol w="2757490"/>
                <a:gridCol w="2347913"/>
              </a:tblGrid>
              <a:tr h="842962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детьми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родителей с детьми</a:t>
                      </a:r>
                    </a:p>
                  </a:txBody>
                  <a:tcPr marL="91446" marR="91446" marT="45727" marB="4572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педагога с родителями</a:t>
                      </a:r>
                    </a:p>
                  </a:txBody>
                  <a:tcPr marL="91446" marR="91446" marT="45727" marB="45727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554116">
                <a:tc>
                  <a:txBody>
                    <a:bodyPr/>
                    <a:lstStyle/>
                    <a:p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Март 2022год:</a:t>
                      </a:r>
                    </a:p>
                    <a:p>
                      <a:r>
                        <a:rPr lang="ru-RU" sz="1600" b="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к перекрёстку. Цель: закреплять знания детей о правилах дорожного движения.</a:t>
                      </a: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1" i="1" u="sng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Апрель:</a:t>
                      </a:r>
                    </a:p>
                    <a:p>
                      <a:r>
                        <a:rPr lang="ru-RU" sz="1600" b="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Профилактическая работа по предупреждению</a:t>
                      </a:r>
                      <a:r>
                        <a:rPr lang="ru-RU" sz="1600" b="0" i="1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ДДТТ с детьми 2 мл. группы</a:t>
                      </a:r>
                      <a:endParaRPr lang="ru-RU" sz="1600" b="0" i="1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0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Иры в городке безопасности на участке.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Изо деятельность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«Дорожные знаки»</a:t>
                      </a: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«Как мы переходим  дорогу»,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«Каких правил необходимо  придерживаться находясь на улице?»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ИКТ, решение проблемных ситуаций.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Пальчиковая гимнастика.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книжек-малышек «Мой друг-светофор»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r>
                        <a:rPr lang="ru-RU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</a:t>
                      </a:r>
                      <a:r>
                        <a:rPr lang="ru-RU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- игра «Школа дорожных наук»</a:t>
                      </a:r>
                    </a:p>
                    <a:p>
                      <a:pPr marL="285750" indent="-285750" algn="l">
                        <a:buFont typeface="Arial" pitchFamily="34" charset="0"/>
                        <a:buNone/>
                      </a:pP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Обеспечить наличие атрибутов для игр (самокаты, велосипеды, дорожные знаки, атрибуты для расширения сюжета игр: контролёр, инспектор) Пальчиковая гимнастика.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Памятка «Воспитание дошкольников дисциплинированными пешеходами»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60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Представление презентации </a:t>
                      </a:r>
                      <a:r>
                        <a:rPr lang="ru-RU" sz="160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квест-игры</a:t>
                      </a:r>
                      <a:r>
                        <a:rPr lang="ru-RU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«Школа дорожных наук»</a:t>
                      </a:r>
                      <a:endParaRPr lang="ru-RU" sz="1600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27" marB="45727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50464" y="2659522"/>
            <a:ext cx="7095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71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15650" y="1584512"/>
            <a:ext cx="1276350" cy="1428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32000" y="444500"/>
            <a:ext cx="7899400" cy="8763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Профилактическая работа по предупреждению ДДТТ с детьми 2мл.группы.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ddf6a05-ff13-4556-9d9e-d2906638366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1449" y="982132"/>
            <a:ext cx="1958975" cy="2611967"/>
          </a:xfrm>
          <a:prstGeom prst="rect">
            <a:avLst/>
          </a:prstGeom>
        </p:spPr>
      </p:pic>
      <p:pic>
        <p:nvPicPr>
          <p:cNvPr id="9" name="Рисунок 8" descr="6d4f60d1-c4b5-4956-ba8b-fd6996040eeb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620250" y="855132"/>
            <a:ext cx="1898650" cy="2531533"/>
          </a:xfrm>
          <a:prstGeom prst="rect">
            <a:avLst/>
          </a:prstGeom>
        </p:spPr>
      </p:pic>
      <p:pic>
        <p:nvPicPr>
          <p:cNvPr id="10" name="Рисунок 9" descr="7c540775-1bbc-47d7-8175-458655b27f5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65400" y="990600"/>
            <a:ext cx="1905000" cy="2540000"/>
          </a:xfrm>
          <a:prstGeom prst="rect">
            <a:avLst/>
          </a:prstGeom>
        </p:spPr>
      </p:pic>
      <p:pic>
        <p:nvPicPr>
          <p:cNvPr id="11" name="Рисунок 10" descr="8a32ba26-731e-4e53-aff9-e2a92809f3a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641600" y="3835400"/>
            <a:ext cx="2111374" cy="2815166"/>
          </a:xfrm>
          <a:prstGeom prst="rect">
            <a:avLst/>
          </a:prstGeom>
        </p:spPr>
      </p:pic>
      <p:pic>
        <p:nvPicPr>
          <p:cNvPr id="12" name="Рисунок 11" descr="431db255-8eb9-4b14-bfff-b293f08636e9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87375" y="3987800"/>
            <a:ext cx="1819275" cy="24257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648200" y="1854200"/>
            <a:ext cx="3771900" cy="1600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«Мой друг Светофор»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П/игра «Собери светофор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П/игра «Пассажиры»</a:t>
            </a:r>
          </a:p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Книжки-малышки в подарок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5be15a14-d7d9-4a95-a839-ab83b2b0151f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021435" y="3530600"/>
            <a:ext cx="2103266" cy="2921000"/>
          </a:xfrm>
          <a:prstGeom prst="rect">
            <a:avLst/>
          </a:prstGeom>
        </p:spPr>
      </p:pic>
      <p:pic>
        <p:nvPicPr>
          <p:cNvPr id="15" name="Рисунок 14" descr="9c46b303-9ff2-44af-9968-98c88444041d (1)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9785350" y="3568700"/>
            <a:ext cx="2190750" cy="2921000"/>
          </a:xfrm>
          <a:prstGeom prst="rect">
            <a:avLst/>
          </a:prstGeom>
        </p:spPr>
      </p:pic>
      <p:pic>
        <p:nvPicPr>
          <p:cNvPr id="16" name="Рисунок 15" descr="193e7cc8-157c-4a18-87e0-7f67e06f3fa2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302500" y="3606799"/>
            <a:ext cx="2016007" cy="28321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50464" y="2659522"/>
            <a:ext cx="7095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71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15650" y="1584512"/>
            <a:ext cx="1276350" cy="1428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82800" y="1778000"/>
            <a:ext cx="7899400" cy="17145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Диссеминация  практики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с проектом на «Школе повышения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педагогическго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мастерства»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Публикация на сайте МААМ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98800" y="960564"/>
            <a:ext cx="6057900" cy="4869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5395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Используемая литература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Авдеева Н.Н., Князева О.Л,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Стеркина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Р.Б.. Безопасность: Учебное пособие по основам безопасности жизнедеятельности детей старшего дошкольного возраста. - СПб.: «ДЕТСТВО-ПРЕСС», 2009. - 144 с.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Стеркина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Р. Программа для дошкольных образовательных учреждений. Основы безопасности детей дошкольного возраста / Р.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Стеркина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воспитание – 1997 - №3 –С. 11 – 22. 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Белая, Н.Ю. Как обеспечить безопасность дошкольников / Н.Ю. Белая. – М.,2000. – 288 с.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1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Николаева Н. В. Образовательные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квест-проекты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метод и средство развития навыков информационной деятельности учащихся //Вопросы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Интернет-образования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2010, № 7. 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Колесникова И.В. «Проведение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игры-квеста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 поисках сокровищ» «Справочник старшего воспитателя дошкольного учреждения» №2 2015.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Правила дорожного движения для детей дошкольного возраста /Сост. Н.А. Извекова, А.Ф.Медведева, Л.Б.Полякова, А.Н.Федотова. – М.: ТЦ Сфера, 2005. – 266 с. 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Правила дорожные знать каждому положено: Познавательные игры с дошкольниками и школьниками / Авт.-сост. М.С.Коган. – Новосибирск: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Сиб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Унив.Изд-во,2008.–284с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2312" y="12797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6412" y="18893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7231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390432_10-phonoteka_org-p-fon-pdd-dlya-dete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1300" y="985838"/>
            <a:ext cx="7340600" cy="579389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fontAlgn="auto"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Федеральный закон от 29.12. 2012 г № 273 – ФЗ «Об образовании в Российской Федерации»</a:t>
            </a:r>
          </a:p>
          <a:p>
            <a:pPr lvl="0" fontAlgn="auto">
              <a:buClr>
                <a:srgbClr val="F14124">
                  <a:lumMod val="75000"/>
                </a:srgbClr>
              </a:buClr>
            </a:pPr>
            <a:endParaRPr lang="ru-RU" sz="2000" b="1" i="1" dirty="0" smtClean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ea typeface="Segoe UI Symbol" pitchFamily="34" charset="0"/>
              <a:cs typeface="Times New Roman" panose="02020603050405020304" pitchFamily="18" charset="0"/>
            </a:endParaRPr>
          </a:p>
          <a:p>
            <a:pPr lvl="0" fontAlgn="auto"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от 17.10.2013 № 1155 «Об утверждении Федерального государственного образовательного стандарта дошкольного образования.</a:t>
            </a:r>
          </a:p>
          <a:p>
            <a:pPr lvl="0" fontAlgn="auto"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Вариативная программа по профилактике детского дорожно-транспортного травматизма «Детская безопасность на дорогах». </a:t>
            </a:r>
          </a:p>
          <a:p>
            <a:pPr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Санитарно-эпидемиологическими правилами и нормами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2.4.3648-20 «Санитарно-эпидемиологические требования к организациям воспитания и обучения, отдыха и оздоровления детей и молодежи»</a:t>
            </a:r>
          </a:p>
          <a:p>
            <a:pPr fontAlgn="auto">
              <a:buClr>
                <a:srgbClr val="F14124">
                  <a:lumMod val="75000"/>
                </a:srgbClr>
              </a:buClr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Конвенция о правах ребенка.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Устав образовательного учреждения.</a:t>
            </a:r>
          </a:p>
          <a:p>
            <a:pPr marL="45720" lvl="0" fontAlgn="auto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000" b="1" i="1" dirty="0" smtClean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ООП МБДОУ детского сада № 61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86138" y="214313"/>
            <a:ext cx="5057775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u="sng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база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77412" y="9241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2650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1999" cy="75713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Скоро наступит момент в жизни семьи, когда ребенок пойдет в школу. Этот этап его жизни будет связан с рядом проблем, из которых наиболее острыми являются проблемы безопасности ребенка на дороге.</a:t>
            </a:r>
            <a:r>
              <a:rPr lang="ru-RU" altLang="en-US" dirty="0" smtClean="0"/>
              <a:t>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Чем раньше мы познакомим детей с правилами дорожного движения, сформируем у них навыки культуры поведения в транспорте, на улице, тем меньше будет каких-либо происшествий с ними на дороге.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altLang="en-US" i="1" dirty="0" smtClean="0">
                <a:latin typeface="Times New Roman" pitchFamily="18" charset="0"/>
                <a:cs typeface="Times New Roman" pitchFamily="18" charset="0"/>
              </a:rPr>
              <a:t>Формирование  и развитие у детей старшего дошкольного возраста умений и навыков безопасного поведения в окружающей дорожно-транспортной среде.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углублять представления детей о Правилах дорожного движения, полученные ранее;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познакомить детей со значением дорожных знаков, научить понимать их схематическое изображение для правильной ориентации на улицах и дорогах;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сформировать у детей элементарные знания о светоотражающих элементах.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marL="285750" indent="-285750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связную диалогическою речь, интонационную выразительность.</a:t>
            </a:r>
          </a:p>
          <a:p>
            <a:pPr marL="285750" indent="-285750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-обогащать словарный запас детей.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 детей чувство ответственности при соблюдении ПДД;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ориентироваться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дорожно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транспортной обстановке и прогнозировать дорожную ситуацию;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развивать память, логическое мышление, внимание.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воспитывать нравственные качества личности, необходимые для усвоения и выполнения правил дорожного движения: внимательность, наблюдательность, дисциплинированность;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воспитывать навыки культурного поведения на улице и в общественном транспорте.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1650" y="19655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201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50464" y="2659522"/>
            <a:ext cx="7095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71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9000" y="1193800"/>
            <a:ext cx="7988300" cy="4521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</a:p>
          <a:p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Дети хорошо знают правила безопасного дорожного движения в роли пешехода и пассажира транспортного средства. Соблюдают элементарные общепринятые нормы, имеют первичные ценностные представления о том, «что такое хорошо, и что такое плохо», стремятся поступать хорошо. Владеют основными культурными средствами, способами деятельности, проявляют инициативу и самостоятельность в разных видах деятельности – игре, общении, познавательно-исследовательской деятельности .; способны выбирать себе род занятий, участников для совместной деятельности; способны сотрудничать и выполнять как лидерские, так и исполнительские функции в совместной деятельности.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осуществления проекта дети получили и усвоили  знания о правилах дорожного движения; познакомились с некоторыми дорожными знаками и их значением, закрепили знания о назначение светофора.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группе имеются наглядные пособия и материалы, которые оказывают развивающее воздействие и познавательную стимуляцию на детей и родителей, формируют знания о культуре поведения на дороге, воспитывают ответственность за безопасность своей жизни и жизни других людей.</a:t>
            </a:r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15650" y="15845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4328CE76-5C75-485E-A926-6559FDB26088}"/>
              </a:ext>
            </a:extLst>
          </p:cNvPr>
          <p:cNvSpPr/>
          <p:nvPr/>
        </p:nvSpPr>
        <p:spPr>
          <a:xfrm>
            <a:off x="342899" y="228600"/>
            <a:ext cx="11291697" cy="63007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проекта 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у детей старшего дошкольного возраста навыков безопасного поведения через ознакомление с ПДД посредством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квест-игр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название проекта 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Грамотный пешеход</a:t>
            </a:r>
          </a:p>
          <a:p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проекта: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        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не было печали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Чтобы не было тревог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Про опасность на дороге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Помни ты всегда дружок!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 ориентированный , игровой, познавательно- творческий 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внутренний , групповой, долгосрочный.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i="1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колличеству</a:t>
            </a:r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участников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коллективный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педагоги, учитель-логопед, </a:t>
            </a:r>
            <a:r>
              <a:rPr lang="ru-RU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физинструктор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родители, дети.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проекта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совместная деятельность педагогов с родителями по формированию основ безопасного поведения на улице, знаний правил дорожного движения. 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у детей сформировались основы безопасного поведения на улице, знание правил дорожного движения.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Сентябрь 2021год-апрель 2022год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проекта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материально-техническое; учебно-методическое оснащение; информационное обеспечение.</a:t>
            </a:r>
          </a:p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 :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61, подготовительная группа «</a:t>
            </a:r>
            <a:r>
              <a:rPr lang="ru-RU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Ивушка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оздоровительной направленности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44112" y="1394012"/>
            <a:ext cx="1276350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2019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>
            <a:off x="214312" y="0"/>
            <a:ext cx="3963988" cy="24638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1й этап: Организационно-подготовительный(сентябрь 2021год-октябрь 2021год)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65100" y="2413000"/>
            <a:ext cx="4279900" cy="244474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2й этап: основной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(ноябрь2021-апрель2022 год)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171450" y="4543425"/>
            <a:ext cx="3600449" cy="2314575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3й этап: заключительный (май 2022 год)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186238" y="1"/>
            <a:ext cx="7600950" cy="10429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имеющихся условий для реализации проекта, сбор информации, подборка наглядно-дидактического материала, работа с методической литературой, составление плана работы над проектом, создание развивающей предметно-пространственной среды, подборка аудиозаписей, видеотеки.</a:t>
            </a:r>
            <a:endParaRPr lang="ru-RU" sz="1400" b="1" i="1" dirty="0" smtClean="0">
              <a:solidFill>
                <a:srgbClr val="11111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43388" y="1100138"/>
            <a:ext cx="7529512" cy="92868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родителей (дистанционно) с предложением об участии их, совместно с детьми в проектной деятельности,  беседы и разъяснения по предстоящей  работе, согласования по совместной деятельности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628159" y="2081982"/>
            <a:ext cx="1512168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923999" y="2140465"/>
            <a:ext cx="1512168" cy="7920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 чтецов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255219" y="2101222"/>
            <a:ext cx="1512168" cy="6326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Акции</a:t>
            </a:r>
            <a:endParaRPr lang="ru-RU" sz="14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539621" y="3084576"/>
            <a:ext cx="1562472" cy="11245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худ. литературы заучивание стихов</a:t>
            </a:r>
          </a:p>
          <a:p>
            <a:pPr algn="ctr"/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043534" y="2298701"/>
            <a:ext cx="1296144" cy="7460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215782" y="2972181"/>
            <a:ext cx="1224136" cy="7760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520560" y="2964930"/>
            <a:ext cx="1549275" cy="7795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856081" y="4292600"/>
            <a:ext cx="1584176" cy="79030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78266" y="3790951"/>
            <a:ext cx="1224136" cy="7760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886201" y="5524501"/>
            <a:ext cx="1843088" cy="9017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детских работ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248648" y="5448299"/>
            <a:ext cx="2057401" cy="9144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проекта на педсовете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Публикация </a:t>
            </a:r>
            <a:r>
              <a:rPr lang="ru-RU" sz="14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сайте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625887" y="3912235"/>
            <a:ext cx="1296144" cy="729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Терренкуры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486699" y="4432300"/>
            <a:ext cx="1296144" cy="7158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ИКТ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432816" y="3141345"/>
            <a:ext cx="1296144" cy="7292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</a:p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987058" y="5422900"/>
            <a:ext cx="1982192" cy="914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По дороге в школу»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668000" y="2197100"/>
            <a:ext cx="1524000" cy="88747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9186672" y="3986276"/>
            <a:ext cx="1731264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1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4345532-E104-4FB8-B9C9-BB1D7CF68FE0}"/>
              </a:ext>
            </a:extLst>
          </p:cNvPr>
          <p:cNvSpPr/>
          <p:nvPr/>
        </p:nvSpPr>
        <p:spPr>
          <a:xfrm>
            <a:off x="326025" y="271463"/>
            <a:ext cx="3434856" cy="11572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инспектором ГИБДД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768B5B2-A4F9-4F96-9B4D-1A5F786DAEB3}"/>
              </a:ext>
            </a:extLst>
          </p:cNvPr>
          <p:cNvSpPr/>
          <p:nvPr/>
        </p:nvSpPr>
        <p:spPr>
          <a:xfrm>
            <a:off x="4654182" y="1881149"/>
            <a:ext cx="3050030" cy="14216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с социумом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2AF074B9-D57D-4EBD-A987-8D765F2D0B2B}"/>
              </a:ext>
            </a:extLst>
          </p:cNvPr>
          <p:cNvSpPr/>
          <p:nvPr/>
        </p:nvSpPr>
        <p:spPr>
          <a:xfrm>
            <a:off x="7986713" y="400051"/>
            <a:ext cx="3943350" cy="1414462"/>
          </a:xfrm>
          <a:prstGeom prst="rect">
            <a:avLst/>
          </a:prstGeom>
          <a:solidFill>
            <a:srgbClr val="F8D4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в дом детского творчества  на выставки 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CDABE4B8-296C-49A1-BAD0-D422D1547056}"/>
              </a:ext>
            </a:extLst>
          </p:cNvPr>
          <p:cNvSpPr/>
          <p:nvPr/>
        </p:nvSpPr>
        <p:spPr>
          <a:xfrm>
            <a:off x="300039" y="1927989"/>
            <a:ext cx="2986088" cy="1472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театральных выступлений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F019412C-04B6-40DF-B741-BF0876DCFB39}"/>
              </a:ext>
            </a:extLst>
          </p:cNvPr>
          <p:cNvSpPr/>
          <p:nvPr/>
        </p:nvSpPr>
        <p:spPr>
          <a:xfrm>
            <a:off x="8743950" y="2891078"/>
            <a:ext cx="2946377" cy="15094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 выставки детских работ в ДК выполненных особенными детьми 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ABFB7BC2-526A-4E13-859C-B8310D2495AC}"/>
              </a:ext>
            </a:extLst>
          </p:cNvPr>
          <p:cNvSpPr/>
          <p:nvPr/>
        </p:nvSpPr>
        <p:spPr>
          <a:xfrm>
            <a:off x="4247777" y="4443413"/>
            <a:ext cx="3441693" cy="16430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командой ЮИД   МОУ СОШ №10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0800000">
            <a:off x="3452811" y="23050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2863344">
            <a:off x="4124326" y="11668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585344">
            <a:off x="7779388" y="2707772"/>
            <a:ext cx="87935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9108134">
            <a:off x="6843713" y="11572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5400000">
            <a:off x="5773737" y="35909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4345532-E104-4FB8-B9C9-BB1D7CF68FE0}"/>
              </a:ext>
            </a:extLst>
          </p:cNvPr>
          <p:cNvSpPr/>
          <p:nvPr/>
        </p:nvSpPr>
        <p:spPr>
          <a:xfrm>
            <a:off x="268875" y="0"/>
            <a:ext cx="3434856" cy="11572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картотеки квест-игр, стихов, загадок, пословиц, поговорок на тему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«ПДД»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768B5B2-A4F9-4F96-9B4D-1A5F786DAEB3}"/>
              </a:ext>
            </a:extLst>
          </p:cNvPr>
          <p:cNvSpPr/>
          <p:nvPr/>
        </p:nvSpPr>
        <p:spPr>
          <a:xfrm>
            <a:off x="4460825" y="1093281"/>
            <a:ext cx="3050030" cy="8086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 в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2AF074B9-D57D-4EBD-A987-8D765F2D0B2B}"/>
              </a:ext>
            </a:extLst>
          </p:cNvPr>
          <p:cNvSpPr/>
          <p:nvPr/>
        </p:nvSpPr>
        <p:spPr>
          <a:xfrm>
            <a:off x="7829549" y="0"/>
            <a:ext cx="4332447" cy="1719071"/>
          </a:xfrm>
          <a:prstGeom prst="rect">
            <a:avLst/>
          </a:prstGeom>
          <a:solidFill>
            <a:srgbClr val="F8D4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r>
              <a:rPr lang="ru-RU" sz="1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знать положено правила дорожные»</a:t>
            </a:r>
            <a:endParaRPr lang="ru-RU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endPara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дорожных знаков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Раскрась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дорожный знак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дорожных знаков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</a:rPr>
              <a:t>,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CDABE4B8-296C-49A1-BAD0-D422D1547056}"/>
              </a:ext>
            </a:extLst>
          </p:cNvPr>
          <p:cNvSpPr/>
          <p:nvPr/>
        </p:nvSpPr>
        <p:spPr>
          <a:xfrm>
            <a:off x="185739" y="1613665"/>
            <a:ext cx="2986088" cy="114382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цикл буклетов по теме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о ПДД»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F019412C-04B6-40DF-B741-BF0876DCFB39}"/>
              </a:ext>
            </a:extLst>
          </p:cNvPr>
          <p:cNvSpPr/>
          <p:nvPr/>
        </p:nvSpPr>
        <p:spPr>
          <a:xfrm>
            <a:off x="8421053" y="1880426"/>
            <a:ext cx="2685859" cy="972502"/>
          </a:xfrm>
          <a:prstGeom prst="rect">
            <a:avLst/>
          </a:prstGeom>
          <a:solidFill>
            <a:srgbClr val="0AF6C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Книги, энциклопедии, иллюстрации, плакаты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обучению детей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ABFB7BC2-526A-4E13-859C-B8310D2495AC}"/>
              </a:ext>
            </a:extLst>
          </p:cNvPr>
          <p:cNvSpPr/>
          <p:nvPr/>
        </p:nvSpPr>
        <p:spPr>
          <a:xfrm>
            <a:off x="5694680" y="2769617"/>
            <a:ext cx="2731007" cy="82448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Оформлены дидактические 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теме: ПДД </a:t>
            </a:r>
            <a:endParaRPr lang="ru-RU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0014665">
            <a:off x="3190302" y="1450846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1813303">
            <a:off x="3751432" y="423232"/>
            <a:ext cx="106656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472752">
            <a:off x="7413522" y="1991828"/>
            <a:ext cx="91207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9999125">
            <a:off x="6720682" y="445282"/>
            <a:ext cx="1144951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5400000">
            <a:off x="5937218" y="2068227"/>
            <a:ext cx="62045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4975748" y="4399650"/>
            <a:ext cx="2597472" cy="206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2838572" y="2255520"/>
            <a:ext cx="2514921" cy="2600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0800000" flipH="1">
            <a:off x="2664082" y="4924149"/>
            <a:ext cx="2250820" cy="1688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5400000">
            <a:off x="9397797" y="3365298"/>
            <a:ext cx="2730498" cy="2426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Рисунок 27" descr="hello_html_m6e9859e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39382" y="4450080"/>
            <a:ext cx="2413119" cy="1706880"/>
          </a:xfrm>
          <a:prstGeom prst="rect">
            <a:avLst/>
          </a:prstGeom>
        </p:spPr>
      </p:pic>
      <p:pic>
        <p:nvPicPr>
          <p:cNvPr id="29" name="Рисунок 28" descr="index (1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17150" y="2791967"/>
            <a:ext cx="2526050" cy="1561147"/>
          </a:xfrm>
          <a:prstGeom prst="rect">
            <a:avLst/>
          </a:prstGeom>
        </p:spPr>
      </p:pic>
      <p:pic>
        <p:nvPicPr>
          <p:cNvPr id="30" name="Picture 22" descr="DSC01990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6997701" y="3704143"/>
            <a:ext cx="2476499" cy="1856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19247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1621390432_10-phonoteka_org-p-fon-pdd-dly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12372974" cy="6858000"/>
          </a:xfrm>
          <a:prstGeom prst="rect">
            <a:avLst/>
          </a:prstGeom>
        </p:spPr>
      </p:pic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3D06705E-040E-4283-AC34-C9B245AC2EAB}"/>
              </a:ext>
            </a:extLst>
          </p:cNvPr>
          <p:cNvSpPr/>
          <p:nvPr/>
        </p:nvSpPr>
        <p:spPr>
          <a:xfrm>
            <a:off x="4500563" y="1659514"/>
            <a:ext cx="3743325" cy="119798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работы с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14B15C69-4AD0-495E-9F7B-02EB9C46631F}"/>
              </a:ext>
            </a:extLst>
          </p:cNvPr>
          <p:cNvSpPr/>
          <p:nvPr/>
        </p:nvSpPr>
        <p:spPr>
          <a:xfrm>
            <a:off x="4833675" y="3144659"/>
            <a:ext cx="1744748" cy="152735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Терренкур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«Светофор»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«Машина»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«Дорожные знаки»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>
            <a:extLst>
              <a:ext uri="{FF2B5EF4-FFF2-40B4-BE49-F238E27FC236}">
                <a16:creationId xmlns="" xmlns:a16="http://schemas.microsoft.com/office/drawing/2014/main" id="{14B15C69-4AD0-495E-9F7B-02EB9C46631F}"/>
              </a:ext>
            </a:extLst>
          </p:cNvPr>
          <p:cNvSpPr/>
          <p:nvPr/>
        </p:nvSpPr>
        <p:spPr>
          <a:xfrm>
            <a:off x="8072437" y="2557462"/>
            <a:ext cx="2005774" cy="207168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Квест-игры:</a:t>
            </a:r>
          </a:p>
          <a:p>
            <a:pPr algn="ctr"/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>
            <a:extLst>
              <a:ext uri="{FF2B5EF4-FFF2-40B4-BE49-F238E27FC236}">
                <a16:creationId xmlns="" xmlns:a16="http://schemas.microsoft.com/office/drawing/2014/main" id="{04F02C7C-6604-49F7-94BD-9B8488960453}"/>
              </a:ext>
            </a:extLst>
          </p:cNvPr>
          <p:cNvSpPr/>
          <p:nvPr/>
        </p:nvSpPr>
        <p:spPr>
          <a:xfrm>
            <a:off x="10059158" y="2900363"/>
            <a:ext cx="2132842" cy="21574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детских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работ: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Светофорик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«Красный, желтый, зеленый!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Овал 45">
            <a:extLst>
              <a:ext uri="{FF2B5EF4-FFF2-40B4-BE49-F238E27FC236}">
                <a16:creationId xmlns="" xmlns:a16="http://schemas.microsoft.com/office/drawing/2014/main" id="{0ED14FAF-3C0A-4B59-8494-1725D77C10B0}"/>
              </a:ext>
            </a:extLst>
          </p:cNvPr>
          <p:cNvSpPr/>
          <p:nvPr/>
        </p:nvSpPr>
        <p:spPr>
          <a:xfrm>
            <a:off x="9728426" y="787035"/>
            <a:ext cx="2081505" cy="20325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 и пешеходы</a:t>
            </a:r>
          </a:p>
          <a:p>
            <a:pPr algn="ctr"/>
            <a:endParaRPr lang="ru-RU" sz="1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Овал 46">
            <a:extLst>
              <a:ext uri="{FF2B5EF4-FFF2-40B4-BE49-F238E27FC236}">
                <a16:creationId xmlns="" xmlns:a16="http://schemas.microsoft.com/office/drawing/2014/main" id="{651F177A-BAC5-466B-BAD4-E8D55FBB67D7}"/>
              </a:ext>
            </a:extLst>
          </p:cNvPr>
          <p:cNvSpPr/>
          <p:nvPr/>
        </p:nvSpPr>
        <p:spPr>
          <a:xfrm>
            <a:off x="7696760" y="0"/>
            <a:ext cx="1740677" cy="153744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 «Волшебное колесо 2022»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Овал 47">
            <a:extLst>
              <a:ext uri="{FF2B5EF4-FFF2-40B4-BE49-F238E27FC236}">
                <a16:creationId xmlns="" xmlns:a16="http://schemas.microsoft.com/office/drawing/2014/main" id="{63BA3A6C-4A5B-4A7B-A1EA-745379CA27D2}"/>
              </a:ext>
            </a:extLst>
          </p:cNvPr>
          <p:cNvSpPr/>
          <p:nvPr/>
        </p:nvSpPr>
        <p:spPr>
          <a:xfrm>
            <a:off x="2214564" y="2528888"/>
            <a:ext cx="2286000" cy="2043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 развлечения,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эстафеты, 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игры-викторины: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«Вопросы инспектора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Мигалочкина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1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Овал 48">
            <a:extLst>
              <a:ext uri="{FF2B5EF4-FFF2-40B4-BE49-F238E27FC236}">
                <a16:creationId xmlns="" xmlns:a16="http://schemas.microsoft.com/office/drawing/2014/main" id="{7535DBAC-D579-4303-B0DB-4C8C489A5153}"/>
              </a:ext>
            </a:extLst>
          </p:cNvPr>
          <p:cNvSpPr/>
          <p:nvPr/>
        </p:nvSpPr>
        <p:spPr>
          <a:xfrm>
            <a:off x="3381974" y="0"/>
            <a:ext cx="1765591" cy="165460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 по микрорайону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Овал 49">
            <a:extLst>
              <a:ext uri="{FF2B5EF4-FFF2-40B4-BE49-F238E27FC236}">
                <a16:creationId xmlns="" xmlns:a16="http://schemas.microsoft.com/office/drawing/2014/main" id="{137088A4-69A1-4C35-BBFC-1F7E0178F94D}"/>
              </a:ext>
            </a:extLst>
          </p:cNvPr>
          <p:cNvSpPr/>
          <p:nvPr/>
        </p:nvSpPr>
        <p:spPr>
          <a:xfrm>
            <a:off x="841106" y="416502"/>
            <a:ext cx="1902094" cy="19695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</p:txBody>
      </p:sp>
      <p:sp>
        <p:nvSpPr>
          <p:cNvPr id="51" name="Овал 50">
            <a:extLst>
              <a:ext uri="{FF2B5EF4-FFF2-40B4-BE49-F238E27FC236}">
                <a16:creationId xmlns="" xmlns:a16="http://schemas.microsoft.com/office/drawing/2014/main" id="{4C61FF1A-0A6E-43FC-8244-F5D327544256}"/>
              </a:ext>
            </a:extLst>
          </p:cNvPr>
          <p:cNvSpPr/>
          <p:nvPr/>
        </p:nvSpPr>
        <p:spPr>
          <a:xfrm>
            <a:off x="0" y="3643846"/>
            <a:ext cx="1723317" cy="1499653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«Заметный пешеход»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Овал 51">
            <a:extLst>
              <a:ext uri="{FF2B5EF4-FFF2-40B4-BE49-F238E27FC236}">
                <a16:creationId xmlns="" xmlns:a16="http://schemas.microsoft.com/office/drawing/2014/main" id="{272793D0-75B1-4C64-A4EE-C62001663A7A}"/>
              </a:ext>
            </a:extLst>
          </p:cNvPr>
          <p:cNvSpPr/>
          <p:nvPr/>
        </p:nvSpPr>
        <p:spPr>
          <a:xfrm>
            <a:off x="6522526" y="4000500"/>
            <a:ext cx="1707074" cy="182880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</p:txBody>
      </p:sp>
      <p:sp>
        <p:nvSpPr>
          <p:cNvPr id="53" name="Овал 52">
            <a:extLst>
              <a:ext uri="{FF2B5EF4-FFF2-40B4-BE49-F238E27FC236}">
                <a16:creationId xmlns="" xmlns:a16="http://schemas.microsoft.com/office/drawing/2014/main" id="{081F5709-9C9D-415C-8A6D-53585601655C}"/>
              </a:ext>
            </a:extLst>
          </p:cNvPr>
          <p:cNvSpPr/>
          <p:nvPr/>
        </p:nvSpPr>
        <p:spPr>
          <a:xfrm>
            <a:off x="1643062" y="4729658"/>
            <a:ext cx="2343150" cy="212834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«Знаки безопасности»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«Дорожные знаки»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«Знаки дорожного движения»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«Вырасту большим»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«Ассоциации.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Овал 53">
            <a:extLst>
              <a:ext uri="{FF2B5EF4-FFF2-40B4-BE49-F238E27FC236}">
                <a16:creationId xmlns="" xmlns:a16="http://schemas.microsoft.com/office/drawing/2014/main" id="{081F5709-9C9D-415C-8A6D-53585601655C}"/>
              </a:ext>
            </a:extLst>
          </p:cNvPr>
          <p:cNvSpPr/>
          <p:nvPr/>
        </p:nvSpPr>
        <p:spPr>
          <a:xfrm>
            <a:off x="4514851" y="4872038"/>
            <a:ext cx="2114550" cy="19859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«Тише </a:t>
            </a:r>
            <a:r>
              <a:rPr lang="ru-RU" sz="1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едешь-дальше</a:t>
            </a:r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будешь»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Ловкий пешеход»</a:t>
            </a:r>
            <a:endParaRPr lang="ru-RU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272793D0-75B1-4C64-A4EE-C62001663A7A}"/>
              </a:ext>
            </a:extLst>
          </p:cNvPr>
          <p:cNvSpPr/>
          <p:nvPr/>
        </p:nvSpPr>
        <p:spPr>
          <a:xfrm>
            <a:off x="8818051" y="5029200"/>
            <a:ext cx="1568962" cy="14716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</a:t>
            </a:r>
          </a:p>
        </p:txBody>
      </p:sp>
    </p:spTree>
    <p:extLst>
      <p:ext uri="{BB962C8B-B14F-4D97-AF65-F5344CB8AC3E}">
        <p14:creationId xmlns="" xmlns:p14="http://schemas.microsoft.com/office/powerpoint/2010/main" val="26107504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2028</TotalTime>
  <Words>1612</Words>
  <Application>Microsoft Office PowerPoint</Application>
  <PresentationFormat>Произвольный</PresentationFormat>
  <Paragraphs>370</Paragraphs>
  <Slides>19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Ева</dc:creator>
  <cp:lastModifiedBy>Ева</cp:lastModifiedBy>
  <cp:revision>221</cp:revision>
  <dcterms:created xsi:type="dcterms:W3CDTF">2020-03-14T16:19:53Z</dcterms:created>
  <dcterms:modified xsi:type="dcterms:W3CDTF">2022-04-21T13:57:28Z</dcterms:modified>
</cp:coreProperties>
</file>