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1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D2384B6-E708-4F1C-98F7-DFCE4778F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6036" y="-644236"/>
            <a:ext cx="12208036" cy="813578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CE0B3-F7F4-4C2A-99E8-6FEF92F41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DAF8A8-A678-4B2F-B7D2-916BC438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AB6E4A-5B20-4D79-88ED-1D181B11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C03B15-50D7-40DB-8D91-E286F7496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D3EF20-4278-44A1-BE61-E34BA1A21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5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9CB03C-C644-4840-BE3C-186B76012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130830-8A06-4CF0-B8FE-A8B71A235D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19388D-E22D-41CC-8D7B-D82EA5967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CE693C-5DB5-4FF2-86DD-B9C011C58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0C1E48-EB02-48FE-A950-F2193E380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DC61AF-4CA4-469D-8EC9-A0BB7E15B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54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D8498-A4DC-4BEC-9AF9-0C362135A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AD9DB-3A47-41F3-AB41-8016A69F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465D85-191D-4AF6-9FD0-5B637E0FE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100BFFD-A440-4CD7-9C9A-9006661224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C97DBDA-858E-4D4B-A0A3-145DDDD4F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82C54BC-A431-416F-B359-E1B43C49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DF8E3D2-80AC-4987-901C-8489328EA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3A3DC6C-5D72-47A6-8C5F-D4378A13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1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6AE747-6358-44CA-97CB-B10756F00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567A6B-3E14-4A89-8618-6AB63A63F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233F60F-7A78-424F-86F6-476C8793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2FA8542-71A7-4B00-B7C0-0BF19D3C7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85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4626B8-FB16-42E2-9695-64F8C907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B87B820-A9B3-42BF-9790-4867C960A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F3A45BF-2600-4A02-90D8-BC6A1DFA1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A30C23-9B12-4E78-BB92-650FA5B5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150A89-C31C-4AFE-A49F-A8BE7237F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666F135-E5B5-4535-8679-6DFE3A098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94F41C-6E8B-4485-8209-75DC47778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8D1927-B3C6-4462-B6C1-69D8A2554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3C180C-6B0B-48BE-9A22-0DD10C5A3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6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24A09F-BB84-4FB2-8870-73D454C95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3BFC7F-7A06-4735-9EDA-EBFA4212CE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129216-08E6-41A7-BAF4-B1B9613D7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975854-BDD9-482A-B4D4-11A98BE04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4BB7A2-516F-4D48-ADFC-1BD1EB78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F20ABA-68B0-49C8-A56C-218CB79DB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71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66A6C-40A8-46E8-ACA9-8C552C766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A72774D-D8E6-4A54-B131-E6682ABA3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84A35E-3BA5-4F82-836E-5DB51252F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0F5E75-F47A-4E53-8485-1697610E0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AC3F28-9A94-43E6-9E3B-298D6E5D3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0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2880930-A9B9-4696-BAD6-2103A1539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CC9905-CA0B-43FD-8123-312088567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CC1A3F-D5F0-492A-A822-B56D69400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7CF7E1-8B29-411A-A877-B25B2B10B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157195-DC59-42AC-A84B-801BEEF99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49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AEA2C5-E058-48D4-9E80-BE661BC6E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04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FFBB774A-E5FA-4ED6-8E56-DB70E36B8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257800" cy="13255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Рисунок 7">
            <a:extLst>
              <a:ext uri="{FF2B5EF4-FFF2-40B4-BE49-F238E27FC236}">
                <a16:creationId xmlns:a16="http://schemas.microsoft.com/office/drawing/2014/main" id="{4D3F0206-E107-4BA9-B1B5-97C37FF69A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5114" y="365124"/>
            <a:ext cx="4849511" cy="617457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1" name="Текст 9">
            <a:extLst>
              <a:ext uri="{FF2B5EF4-FFF2-40B4-BE49-F238E27FC236}">
                <a16:creationId xmlns:a16="http://schemas.microsoft.com/office/drawing/2014/main" id="{8C53815E-1CA9-463D-A67E-64D06AA272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183037"/>
            <a:ext cx="5257800" cy="3355875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63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F0D9FAC9-46ED-4B2F-8516-B63FF23543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22C89361-5176-4A23-9AA4-15AF71AF04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814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FA008731-936C-4DD0-9033-60E7C67B90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246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DFDD9F44-AED5-4BE5-A453-231A855DED6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67800" y="2301875"/>
            <a:ext cx="22860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id="{239008F1-E714-4B9A-967E-EC775A84F18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4313238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6" name="Текст 14">
            <a:extLst>
              <a:ext uri="{FF2B5EF4-FFF2-40B4-BE49-F238E27FC236}">
                <a16:creationId xmlns:a16="http://schemas.microsoft.com/office/drawing/2014/main" id="{1BED9EF8-962D-483C-A843-AF70EAFD3E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81400" y="4313238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14">
            <a:extLst>
              <a:ext uri="{FF2B5EF4-FFF2-40B4-BE49-F238E27FC236}">
                <a16:creationId xmlns:a16="http://schemas.microsoft.com/office/drawing/2014/main" id="{97645339-B894-4635-9E1F-3E6BD270BAC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24600" y="4338231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4">
            <a:extLst>
              <a:ext uri="{FF2B5EF4-FFF2-40B4-BE49-F238E27FC236}">
                <a16:creationId xmlns:a16="http://schemas.microsoft.com/office/drawing/2014/main" id="{721257D3-45FA-4D44-9AA4-5AF8E125303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067800" y="4313238"/>
            <a:ext cx="2286000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14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F0D9FAC9-46ED-4B2F-8516-B63FF23543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2301875"/>
            <a:ext cx="10515600" cy="1568450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0" name="Текст 14">
            <a:extLst>
              <a:ext uri="{FF2B5EF4-FFF2-40B4-BE49-F238E27FC236}">
                <a16:creationId xmlns:a16="http://schemas.microsoft.com/office/drawing/2014/main" id="{5E23A572-DE13-47B2-A83A-78106E2168A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19600" y="4466934"/>
            <a:ext cx="2811382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14">
            <a:extLst>
              <a:ext uri="{FF2B5EF4-FFF2-40B4-BE49-F238E27FC236}">
                <a16:creationId xmlns:a16="http://schemas.microsoft.com/office/drawing/2014/main" id="{4413139B-1729-455B-B830-4DAB12D9B2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527178" y="4428023"/>
            <a:ext cx="2811382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14">
            <a:extLst>
              <a:ext uri="{FF2B5EF4-FFF2-40B4-BE49-F238E27FC236}">
                <a16:creationId xmlns:a16="http://schemas.microsoft.com/office/drawing/2014/main" id="{222B09F7-7246-4274-A513-9BEACBF61E1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3441" y="4428022"/>
            <a:ext cx="2811382" cy="1355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9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5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B5F2ED5-BE4C-417D-A9C1-987421DBD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32316" y="-1121585"/>
            <a:ext cx="13640596" cy="909048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1134973-9603-4EB5-B737-91F29D4CD883}"/>
              </a:ext>
            </a:extLst>
          </p:cNvPr>
          <p:cNvSpPr/>
          <p:nvPr/>
        </p:nvSpPr>
        <p:spPr>
          <a:xfrm>
            <a:off x="563880" y="428043"/>
            <a:ext cx="1115568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04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AEA2C5-E058-48D4-9E80-BE661BC6E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89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F1F88E-2086-4611-85D9-4CB23A6F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7B7E60-49B3-4691-AEB3-7F227B766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DFE33F-331B-46DE-8A38-616B75DFA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AB354D-4846-42AB-8F0F-B8ECFA8B9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B68BAD-A1B9-44F7-B591-B00408585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97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hyperlink" Target="https://presentation-creation.ru/" TargetMode="Externa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566E0-0033-46F9-BC5E-5C4F85B25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4A50A2-8DC8-4C31-9D64-2829F39B4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8832DB-D0B2-42FF-9BCC-FE621DFF2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A4A6-221B-4FB4-BFE7-E9CA26E2531F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124540-9C7A-4B1E-A37A-7BD8140245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BBA4B7-063B-4382-A442-6F2753E7C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614DF-F42C-4139-8DA8-94446895C44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9"/>
            <a:extLst>
              <a:ext uri="{FF2B5EF4-FFF2-40B4-BE49-F238E27FC236}">
                <a16:creationId xmlns:a16="http://schemas.microsoft.com/office/drawing/2014/main" id="{81B3EF4A-9246-4691-B53A-237073FC624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0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3318" y="20009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>Взаимодействие с родителями по приобщению детей к изобразительной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00812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2222" y="1847617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Родители , складывают наши...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693" y="3495909"/>
            <a:ext cx="4572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04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5776" y="4147484"/>
            <a:ext cx="10515600" cy="435133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Главная задача родителей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– не мешать ребёнку творить, не убить в нём интерес к изобразительной деятельности. Одновременно необходимо постепенно развивать этот интерес, иначе он не сможет долго существовать и погибнет. Неведение родителей может погасить творческую активность ребёнка, нивелировать его индивидуальность. К такому же результату может привести и неправильный выбор художественного материала.</a:t>
            </a:r>
            <a:endParaRPr lang="ru-RU" sz="2000" dirty="0"/>
          </a:p>
        </p:txBody>
      </p:sp>
      <p:pic>
        <p:nvPicPr>
          <p:cNvPr id="1026" name="Picture 2" descr="В возрасте двух, трех, четырех лет многие родители начинают искать для сво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693" y="708213"/>
            <a:ext cx="4796118" cy="312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0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636" y="2004919"/>
            <a:ext cx="10515600" cy="282705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Создавать </a:t>
            </a:r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«</a:t>
            </a:r>
            <a:r>
              <a:rPr lang="ru-RU" sz="20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шедевры</a:t>
            </a:r>
            <a:r>
              <a:rPr lang="ru-RU" sz="2000" b="1" i="1" dirty="0">
                <a:solidFill>
                  <a:srgbClr val="000000"/>
                </a:solidFill>
                <a:latin typeface="Georgia" panose="02040502050405020303" pitchFamily="18" charset="0"/>
              </a:rPr>
              <a:t>»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можно с помощью красок, пластилина, бумаги. Результатом будут не только навыки и умения, но и хорошее настроение всей семьи. Предлагаю родителям использовать во время занятий изобразительным искусством традиционные и нетрадиционные материалы. Используйте краски, цветные карандаши, фломастеры и мелки. Особо красочна масляная пастель. Среди нетрадиционных материалов можно применить такие неожиданные вещи, как ниточки и тушь, пальчики и ладошки вашего малыша, кусочки картофеля, покрытые краской 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(для печати)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 и даже мыльные пузыри из цветного мыльного раствора.</a:t>
            </a:r>
            <a:endParaRPr lang="ru-RU" sz="2000" dirty="0"/>
          </a:p>
        </p:txBody>
      </p:sp>
      <p:pic>
        <p:nvPicPr>
          <p:cNvPr id="2050" name="Picture 2" descr="https://ramprogimn.edumsko.ru/uploads/3000/2659/section/180458/1_klass/ap_logo_graphi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696" y="4527176"/>
            <a:ext cx="2738720" cy="181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watercolor - Google Search Watercolor Splash Png, Watercolor Splatter, Wate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29" y="597461"/>
            <a:ext cx="2360333" cy="117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67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5294" y="1018801"/>
            <a:ext cx="5114364" cy="565094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Приобщая ребенка к изобразительному искусству, вы можете посетить с ребенком различные музеи изобразительного искусства. Рассмотрите репродукции картин известных художников. Желательно, чтобы они были доступны для детского восприятия. Беседуя с малышом о картине, сделайте акцент на ее сюжете 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(что изображено на картине?)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, колорите 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(какие цвета использовал художник?)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. Задавайте ребенку вопросы, стимулирующие его к рассуждению и размышлению. Определите вместе с ребенком настроение картины.</a:t>
            </a:r>
            <a:endParaRPr lang="ru-RU" sz="2000" dirty="0"/>
          </a:p>
        </p:txBody>
      </p:sp>
      <p:pic>
        <p:nvPicPr>
          <p:cNvPr id="3074" name="Picture 2" descr="https://psy-files.ru/wp-content/uploads/e/8/9/e89707c754c06eeb55bc4ef10087bd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35" y="1129553"/>
            <a:ext cx="5163671" cy="441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9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906" y="1619436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При работе с родителями используются такие формы работы, как коллективные, индивидуальные, наглядно-информационные, традиционные и нетрадиционные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. </a:t>
            </a:r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Рассмотрим их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подробнее: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При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коллективной форме организации общения педагога с родителями используется анкетирование по изобразительной деятельности. На собраниях в начале года необходимо познакомить родителей с основными задачами эстетического воспитания дошкольников и дать ряд конкретных советов для осуществления этих задач. Воспитателю следует также познакомиться с условиями, в которых живёт каждый ребёнок; узнать какие впечатления получает ребёнок дома, развивают ли родители у детей наблюдательность на прогулках в лес, парк в разное время года, обращают ли внимание детей на красоту окружающей природы и т.д.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7514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8258" y="1207061"/>
            <a:ext cx="10515600" cy="2558116"/>
          </a:xfrm>
        </p:spPr>
        <p:txBody>
          <a:bodyPr/>
          <a:lstStyle/>
          <a:p>
            <a:pPr algn="r"/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Индивидуально проводятся беседы, даются рекомендации о том, что очень важно передавать детям информацию через беседы, диалоги </a:t>
            </a:r>
            <a:r>
              <a:rPr lang="ru-RU" sz="2000" i="1" dirty="0">
                <a:solidFill>
                  <a:srgbClr val="000000"/>
                </a:solidFill>
                <a:latin typeface="Georgia" panose="02040502050405020303" pitchFamily="18" charset="0"/>
              </a:rPr>
              <a:t>(родитель – ребёнок)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, необходимо закреплять в рисовании цветов, кустов, деревьев и т.д. и при этом осуществлять контроль за своим ребёнком в процессе рисования. Так же проводятся индивидуальные консультации, которые нацеливают родителей на развитие наблюдательности у детей. Раздаются буклеты на различные темы по </a:t>
            </a:r>
            <a:r>
              <a:rPr lang="ru-RU" sz="2000" dirty="0" err="1">
                <a:solidFill>
                  <a:srgbClr val="000000"/>
                </a:solidFill>
                <a:latin typeface="Georgia" panose="02040502050405020303" pitchFamily="18" charset="0"/>
              </a:rPr>
              <a:t>изодеятельности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. Устраивается выставка детских рисунков в приемной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.</a:t>
            </a:r>
            <a:endParaRPr lang="ru-RU" dirty="0"/>
          </a:p>
        </p:txBody>
      </p:sp>
      <p:pic>
        <p:nvPicPr>
          <p:cNvPr id="4098" name="Picture 2" descr="ДООП Маляка-дизайн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565" y="3666566"/>
            <a:ext cx="3499410" cy="226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14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543" y="2743199"/>
            <a:ext cx="10515600" cy="3657601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нетрадиционные формам общения с родителями относится их участие в выставках, различных творческих конкурсах, совместное посещение музеев и выставок, творческие проекты и т. д.</a:t>
            </a:r>
          </a:p>
          <a:p>
            <a:pPr algn="just"/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выступают стимулом для развития интереса к изобразительной деятельности, где могут быть представлены творческие работы детей, родителей, воспитателей, других сотрудников дошкольного учреждения. Это важное средство поощрения одних детей и стимуляции к деятельности других, формирование разностороннего интереса к изобразительной деятельности у всех. У детей возникает стремление к большим достижениям, желание работать совместно со взрослыми. Одной из форм совместной работы дошкольного учреждения и семьи по формированию изобразительного интереса можно назвать организацию детского коллекционирования. Совместно с детьми можно определить содержание </a:t>
            </a:r>
            <a:r>
              <a:rPr lang="ru-RU" sz="29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(репродукции, открытки, оригинальные фотографии, игрушки, этикетки, календари, детские книги)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правила коллекционирования. Взрослые вместе с дошкольниками формулируют идею коллекционирования </a:t>
            </a:r>
            <a:r>
              <a:rPr lang="ru-RU" sz="29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(зачем коллекционировать, что будем собирать)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предусматривают правила хранения и оформления коллекции, определяют выставочное место </a:t>
            </a:r>
            <a:r>
              <a:rPr lang="ru-RU" sz="29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(коробка с ячейками, альбом, стенд, лесенка и др.)</a:t>
            </a: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148" name="Picture 4" descr="Выставка детских рисунков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812" y="564777"/>
            <a:ext cx="3684493" cy="198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Фотоальбом-выставки ДОУ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764" y="564777"/>
            <a:ext cx="3623049" cy="1989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96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165" y="1224988"/>
            <a:ext cx="10515600" cy="435133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Р</a:t>
            </a:r>
            <a:r>
              <a:rPr lang="ru-RU" sz="20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ебёнку </a:t>
            </a:r>
            <a:r>
              <a:rPr 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не достаточно лишь дать лист бумаги, карандаш, комок пластилина. Надо помочь ему найти замысел и развивать его. С этой целью воспитатель проводит беседы, нужно рассказать, какие занятия можно провести с ребёнком.</a:t>
            </a:r>
            <a:endParaRPr lang="ru-RU" sz="2000" dirty="0"/>
          </a:p>
        </p:txBody>
      </p:sp>
      <p:pic>
        <p:nvPicPr>
          <p:cNvPr id="5122" name="Picture 2" descr="https://yunost-otradnoe.ru/wp-content/uploads/2021/03/plastilin-karandashi-flomasteri-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09"/>
          <a:stretch/>
        </p:blipFill>
        <p:spPr bwMode="auto">
          <a:xfrm>
            <a:off x="2788024" y="2510117"/>
            <a:ext cx="5647766" cy="270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8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4412" y="947084"/>
            <a:ext cx="10515600" cy="4351338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Рисуйте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для своих детей и вместе с ними, конструируйте, лепите, клейте вместе с детьми, но не вместо них. В любой, даже очень сложной работе, всегда должно найтись место для собственного творчества ребенка.</a:t>
            </a:r>
          </a:p>
          <a:p>
            <a:endParaRPr lang="ru-RU" dirty="0"/>
          </a:p>
        </p:txBody>
      </p:sp>
      <p:pic>
        <p:nvPicPr>
          <p:cNvPr id="7170" name="Picture 2" descr="Категория:Карьера. wikiHow:Связаться с нам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563" y="2930618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51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zo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izo</Template>
  <TotalTime>42</TotalTime>
  <Words>439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Georgia</vt:lpstr>
      <vt:lpstr>Times New Roman</vt:lpstr>
      <vt:lpstr>izo</vt:lpstr>
      <vt:lpstr>Взаимодействие с родителями по приобщению детей к изобразительной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 Шерстов</dc:creator>
  <cp:lastModifiedBy>Роман Шерстов</cp:lastModifiedBy>
  <cp:revision>5</cp:revision>
  <dcterms:created xsi:type="dcterms:W3CDTF">2022-04-21T13:20:07Z</dcterms:created>
  <dcterms:modified xsi:type="dcterms:W3CDTF">2022-04-21T14:02:29Z</dcterms:modified>
</cp:coreProperties>
</file>