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11"/>
  </p:handoutMasterIdLst>
  <p:sldIdLst>
    <p:sldId id="282" r:id="rId3"/>
    <p:sldId id="279" r:id="rId4"/>
    <p:sldId id="275" r:id="rId5"/>
    <p:sldId id="258" r:id="rId6"/>
    <p:sldId id="276" r:id="rId8"/>
    <p:sldId id="277" r:id="rId9"/>
    <p:sldId id="280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jpe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image" Target="../media/image9.jpeg"/><Relationship Id="rId7" Type="http://schemas.openxmlformats.org/officeDocument/2006/relationships/image" Target="../media/image8.jpeg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audio" Target="../media/audio2.wav"/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5" Type="http://schemas.openxmlformats.org/officeDocument/2006/relationships/slideLayout" Target="../slideLayouts/slideLayout4.xml"/><Relationship Id="rId14" Type="http://schemas.openxmlformats.org/officeDocument/2006/relationships/image" Target="../media/image15.jpeg"/><Relationship Id="rId13" Type="http://schemas.openxmlformats.org/officeDocument/2006/relationships/image" Target="../media/image14.jpeg"/><Relationship Id="rId12" Type="http://schemas.openxmlformats.org/officeDocument/2006/relationships/image" Target="../media/image13.jpeg"/><Relationship Id="rId11" Type="http://schemas.openxmlformats.org/officeDocument/2006/relationships/image" Target="../media/image12.jpeg"/><Relationship Id="rId10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openxmlformats.org/officeDocument/2006/relationships/image" Target="../media/image20.jpeg"/><Relationship Id="rId7" Type="http://schemas.openxmlformats.org/officeDocument/2006/relationships/image" Target="../media/image19.jpeg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audio" Target="../media/audio1.wav"/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4.xml"/><Relationship Id="rId14" Type="http://schemas.openxmlformats.org/officeDocument/2006/relationships/image" Target="../media/image26.jpeg"/><Relationship Id="rId13" Type="http://schemas.openxmlformats.org/officeDocument/2006/relationships/image" Target="../media/image25.jpeg"/><Relationship Id="rId12" Type="http://schemas.openxmlformats.org/officeDocument/2006/relationships/image" Target="../media/image24.jpeg"/><Relationship Id="rId11" Type="http://schemas.openxmlformats.org/officeDocument/2006/relationships/image" Target="../media/image23.jpeg"/><Relationship Id="rId10" Type="http://schemas.openxmlformats.org/officeDocument/2006/relationships/image" Target="../media/image22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jpeg"/><Relationship Id="rId8" Type="http://schemas.openxmlformats.org/officeDocument/2006/relationships/image" Target="../media/image31.jpeg"/><Relationship Id="rId7" Type="http://schemas.openxmlformats.org/officeDocument/2006/relationships/image" Target="../media/image30.jpeg"/><Relationship Id="rId6" Type="http://schemas.openxmlformats.org/officeDocument/2006/relationships/image" Target="../media/image29.png"/><Relationship Id="rId5" Type="http://schemas.openxmlformats.org/officeDocument/2006/relationships/audio" Target="../media/audio2.wav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5" Type="http://schemas.openxmlformats.org/officeDocument/2006/relationships/slideLayout" Target="../slideLayouts/slideLayout10.xml"/><Relationship Id="rId14" Type="http://schemas.openxmlformats.org/officeDocument/2006/relationships/image" Target="../media/image37.jpeg"/><Relationship Id="rId13" Type="http://schemas.openxmlformats.org/officeDocument/2006/relationships/image" Target="../media/image36.jpeg"/><Relationship Id="rId12" Type="http://schemas.openxmlformats.org/officeDocument/2006/relationships/image" Target="../media/image35.jpeg"/><Relationship Id="rId11" Type="http://schemas.openxmlformats.org/officeDocument/2006/relationships/image" Target="../media/image34.png"/><Relationship Id="rId10" Type="http://schemas.openxmlformats.org/officeDocument/2006/relationships/image" Target="../media/image33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image" Target="../media/image43.jpeg"/><Relationship Id="rId7" Type="http://schemas.openxmlformats.org/officeDocument/2006/relationships/image" Target="../media/image42.jpeg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3" Type="http://schemas.openxmlformats.org/officeDocument/2006/relationships/audio" Target="../media/audio1.wav"/><Relationship Id="rId2" Type="http://schemas.openxmlformats.org/officeDocument/2006/relationships/image" Target="../media/image38.jpeg"/><Relationship Id="rId15" Type="http://schemas.openxmlformats.org/officeDocument/2006/relationships/slideLayout" Target="../slideLayouts/slideLayout4.xml"/><Relationship Id="rId14" Type="http://schemas.openxmlformats.org/officeDocument/2006/relationships/image" Target="../media/image48.jpeg"/><Relationship Id="rId13" Type="http://schemas.openxmlformats.org/officeDocument/2006/relationships/image" Target="../media/image47.jpeg"/><Relationship Id="rId12" Type="http://schemas.openxmlformats.org/officeDocument/2006/relationships/image" Target="../media/image46.jpeg"/><Relationship Id="rId11" Type="http://schemas.openxmlformats.org/officeDocument/2006/relationships/image" Target="../media/image45.jpeg"/><Relationship Id="rId10" Type="http://schemas.openxmlformats.org/officeDocument/2006/relationships/image" Target="../media/image44.jpeg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1" name="Изображение 10" descr="kartinkisobak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86010" y="1069975"/>
            <a:ext cx="2078355" cy="2773680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pic>
        <p:nvPicPr>
          <p:cNvPr id="5" name="Замещающее содержимое 4" descr="fb2fc5c6f50a2011e4ce4f4dbd272527--xl-decoupage"/>
          <p:cNvPicPr>
            <a:picLocks noChangeAspect="1"/>
          </p:cNvPicPr>
          <p:nvPr>
            <p:ph sz="half" idx="1"/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27965" y="1786890"/>
            <a:ext cx="3769360" cy="44570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265" y="258445"/>
            <a:ext cx="10515600" cy="1774190"/>
          </a:xfrm>
        </p:spPr>
        <p:txBody>
          <a:bodyPr>
            <a:normAutofit fontScale="90000"/>
          </a:bodyPr>
          <a:p>
            <a:pPr algn="ctr"/>
            <a:br>
              <a:rPr lang="ru-RU" altLang="en-US"/>
            </a:br>
            <a:b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Дидактическая игра с использованием ИКТ-технологий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формирования правильного звукопроизношения шипящих звуков </a:t>
            </a:r>
            <a:b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</a:b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                        </a:t>
            </a:r>
            <a:r>
              <a:rPr lang="en-US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[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Ш</a:t>
            </a:r>
            <a: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]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, </a:t>
            </a:r>
            <a: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[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Ж</a:t>
            </a:r>
            <a: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]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, </a:t>
            </a:r>
            <a: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[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Ч</a:t>
            </a:r>
            <a: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]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, </a:t>
            </a:r>
            <a: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[</a:t>
            </a:r>
            <a:r>
              <a:rPr lang="ru-RU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Щ</a:t>
            </a:r>
            <a:r>
              <a:rPr lang="en-US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]</a:t>
            </a:r>
            <a:br>
              <a:rPr lang="en-US" altLang="ru-RU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+mn-ea"/>
              </a:rPr>
            </a:br>
            <a:endParaRPr lang="en-US" altLang="ru-RU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Замещающее содержимое 4" descr="df73397124a11aade538d913379e7a2f"/>
          <p:cNvPicPr>
            <a:picLocks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1395" y="2611120"/>
            <a:ext cx="3060700" cy="4246880"/>
          </a:xfrm>
          <a:prstGeom prst="rect">
            <a:avLst/>
          </a:prstGeom>
        </p:spPr>
      </p:pic>
      <p:pic>
        <p:nvPicPr>
          <p:cNvPr id="9" name="Замещающее содержимое 8" descr="animals-1298747_1280"/>
          <p:cNvPicPr>
            <a:picLocks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7087235" y="3843655"/>
            <a:ext cx="4151630" cy="2767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1" name="Замещающее содержимое 4" descr="df73397124a11aade538d913379e7a2f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5350" y="4787900"/>
            <a:ext cx="1878965" cy="2607310"/>
          </a:xfrm>
          <a:prstGeom prst="rect">
            <a:avLst/>
          </a:prstGeom>
        </p:spPr>
      </p:pic>
      <p:pic>
        <p:nvPicPr>
          <p:cNvPr id="13" name="Изображение 12" descr="kartinkisobak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8525" y="1446530"/>
            <a:ext cx="2403475" cy="3207385"/>
          </a:xfrm>
          <a:prstGeom prst="rect">
            <a:avLst/>
          </a:prstGeom>
        </p:spPr>
      </p:pic>
      <p:pic>
        <p:nvPicPr>
          <p:cNvPr id="12" name="Замещающее содержимое 11" descr="animals-1298747_1280"/>
          <p:cNvPicPr>
            <a:picLocks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7017385" y="4787900"/>
            <a:ext cx="3969385" cy="2646045"/>
          </a:xfrm>
          <a:prstGeom prst="rect">
            <a:avLst/>
          </a:prstGeom>
        </p:spPr>
      </p:pic>
      <p:pic>
        <p:nvPicPr>
          <p:cNvPr id="10" name="Замещающее содержимое 9" descr="fb2fc5c6f50a2011e4ce4f4dbd272527--xl-decoupage"/>
          <p:cNvPicPr>
            <a:picLocks noChangeAspect="1"/>
          </p:cNvPicPr>
          <p:nvPr>
            <p:ph sz="half" idx="1"/>
          </p:nvPr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220" y="1107440"/>
            <a:ext cx="2150745" cy="2482850"/>
          </a:xfrm>
          <a:prstGeom prst="rect">
            <a:avLst/>
          </a:prstGeom>
        </p:spPr>
      </p:pic>
      <p:sp>
        <p:nvSpPr>
          <p:cNvPr id="4" name="Текстовое поле 3"/>
          <p:cNvSpPr txBox="1"/>
          <p:nvPr/>
        </p:nvSpPr>
        <p:spPr>
          <a:xfrm>
            <a:off x="1624330" y="185420"/>
            <a:ext cx="78879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Дидактическая игра с использованием ИКТ- технологий для правильного звукопроизношения шипяших звуков </a:t>
            </a:r>
            <a:r>
              <a:rPr lang="en-US" altLang="en-US"/>
              <a:t>[</a:t>
            </a:r>
            <a:r>
              <a:rPr lang="ru-RU" altLang="en-US"/>
              <a:t>Ш</a:t>
            </a:r>
            <a:r>
              <a:rPr lang="en-US" altLang="ru-RU"/>
              <a:t>]</a:t>
            </a:r>
            <a:r>
              <a:rPr lang="ru-RU" altLang="en-US"/>
              <a:t>, </a:t>
            </a:r>
            <a:r>
              <a:rPr lang="en-US" altLang="ru-RU"/>
              <a:t>[</a:t>
            </a:r>
            <a:r>
              <a:rPr lang="ru-RU" altLang="en-US"/>
              <a:t>Ж</a:t>
            </a:r>
            <a:r>
              <a:rPr lang="en-US" altLang="ru-RU"/>
              <a:t>]</a:t>
            </a:r>
            <a:r>
              <a:rPr lang="ru-RU" altLang="en-US"/>
              <a:t>, </a:t>
            </a:r>
            <a:r>
              <a:rPr lang="en-US" altLang="ru-RU"/>
              <a:t>[</a:t>
            </a:r>
            <a:r>
              <a:rPr lang="ru-RU" altLang="en-US"/>
              <a:t>Ч</a:t>
            </a:r>
            <a:r>
              <a:rPr lang="en-US" altLang="ru-RU"/>
              <a:t>]</a:t>
            </a:r>
            <a:r>
              <a:rPr lang="ru-RU" altLang="en-US"/>
              <a:t>, </a:t>
            </a:r>
            <a:r>
              <a:rPr lang="en-US" altLang="ru-RU"/>
              <a:t>[</a:t>
            </a:r>
            <a:r>
              <a:rPr lang="ru-RU" altLang="en-US"/>
              <a:t>Щ</a:t>
            </a:r>
            <a:r>
              <a:rPr lang="en-US" altLang="ru-RU"/>
              <a:t>]</a:t>
            </a:r>
            <a:endParaRPr lang="en-US" altLang="ru-RU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1624330" y="2303780"/>
            <a:ext cx="878967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Цель: автоматизация шипящих звуков в словах.</a:t>
            </a:r>
            <a:endParaRPr lang="ru-RU" altLang="en-US"/>
          </a:p>
          <a:p>
            <a:r>
              <a:rPr lang="ru-RU" altLang="en-US"/>
              <a:t>Задачи:</a:t>
            </a:r>
            <a:endParaRPr lang="ru-RU" altLang="en-US"/>
          </a:p>
          <a:p>
            <a:r>
              <a:rPr lang="ru-RU" altLang="en-US"/>
              <a:t>1. Формировать у дошкольников правильное звукопроизношение, умение употреблять в своей речи эти звуи правильно.</a:t>
            </a:r>
            <a:endParaRPr lang="ru-RU" altLang="en-US"/>
          </a:p>
          <a:p>
            <a:r>
              <a:rPr lang="ru-RU" altLang="en-US"/>
              <a:t>2. Разнообразить с помощью компютерной игры работу над закреплением правильного звукопризношения, заинтересовать детей.</a:t>
            </a:r>
            <a:endParaRPr lang="ru-RU" altLang="en-US"/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1624330" y="3963035"/>
            <a:ext cx="100234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ru-RU" altLang="en-US"/>
              <a:t>Описание игры: Педагог предлагает ребенку навести порядок в комнатах для мышки Шуши собери все картинки в названиях которых есть звук </a:t>
            </a:r>
            <a:r>
              <a:rPr lang="en-US" altLang="ru-RU"/>
              <a:t>[</a:t>
            </a:r>
            <a:r>
              <a:rPr lang="ru-RU" altLang="ru-RU"/>
              <a:t>Ш</a:t>
            </a:r>
            <a:r>
              <a:rPr lang="en-US" altLang="en-US"/>
              <a:t>]</a:t>
            </a:r>
            <a:r>
              <a:rPr lang="ru-RU" altLang="en-US"/>
              <a:t>, у жука Жужы любимый звук </a:t>
            </a:r>
            <a:r>
              <a:rPr lang="en-US" altLang="en-US"/>
              <a:t>[</a:t>
            </a:r>
            <a:r>
              <a:rPr lang="ru-RU" altLang="en-US"/>
              <a:t>Ж</a:t>
            </a:r>
            <a:r>
              <a:rPr lang="en-US" altLang="en-US"/>
              <a:t>]</a:t>
            </a:r>
            <a:r>
              <a:rPr lang="ru-RU" altLang="en-US"/>
              <a:t> собери все картинки с этим звуком, для черепахи Черри собери все картинки со звуком </a:t>
            </a:r>
            <a:r>
              <a:rPr lang="en-US" altLang="en-US"/>
              <a:t>[</a:t>
            </a:r>
            <a:r>
              <a:rPr lang="ru-RU" altLang="en-US"/>
              <a:t>Ч</a:t>
            </a:r>
            <a:r>
              <a:rPr lang="en-US" altLang="en-US"/>
              <a:t>]</a:t>
            </a:r>
            <a:r>
              <a:rPr lang="ru-RU" altLang="en-US"/>
              <a:t>,  а для щенка Щелкунчика все картинки со звуком </a:t>
            </a:r>
            <a:r>
              <a:rPr lang="en-US" altLang="en-US"/>
              <a:t>[</a:t>
            </a:r>
            <a:r>
              <a:rPr lang="ru-RU" altLang="en-US"/>
              <a:t>Щ</a:t>
            </a:r>
            <a:r>
              <a:rPr lang="en-US" altLang="en-US"/>
              <a:t>]</a:t>
            </a:r>
            <a:r>
              <a:rPr lang="ru-RU" altLang="en-US"/>
              <a:t>. </a:t>
            </a:r>
            <a:endParaRPr lang="ru-RU" altLang="en-US"/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1624330" y="1244600"/>
            <a:ext cx="104470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ru-RU" altLang="en-US">
                <a:sym typeface="+mn-ea"/>
              </a:rPr>
              <a:t>При формировании четкого произношения поставленных звуков самой доступной формой работы с детьми является игра. И поэтому я предлагаю вам компьютерную игру, которая предназначена для автоматизации шипящих звуков у детей: [ Ш ], [ Ж ], [ Ч ], [ Щ ]. 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5" name="Замещающее содержимое 4" descr="fb2fc5c6f50a2011e4ce4f4dbd272527--xl-decoupage"/>
          <p:cNvPicPr>
            <a:picLocks noChangeAspect="1"/>
          </p:cNvPicPr>
          <p:nvPr>
            <p:ph sz="half" idx="1"/>
          </p:nvPr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320" y="0"/>
            <a:ext cx="3769360" cy="4351655"/>
          </a:xfrm>
          <a:prstGeom prst="rect">
            <a:avLst/>
          </a:prstGeom>
        </p:spPr>
      </p:pic>
      <p:pic>
        <p:nvPicPr>
          <p:cNvPr id="6" name="Замещающее содержимое 5" descr="305256">
            <a:hlinkClick r:id="" action="ppaction://noaction">
              <a:snd r:embed="rId2" name="\п.wav"/>
            </a:hlinkClick>
          </p:cNvPr>
          <p:cNvPicPr>
            <a:picLocks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370" y="549275"/>
            <a:ext cx="1515110" cy="1849755"/>
          </a:xfrm>
          <a:prstGeom prst="rect">
            <a:avLst/>
          </a:prstGeom>
        </p:spPr>
      </p:pic>
      <p:pic>
        <p:nvPicPr>
          <p:cNvPr id="8" name="Изображение 7" descr="kaktus-09">
            <a:hlinkClick r:id="" action="ppaction://noaction">
              <a:snd r:embed="rId4" name="\не.wav"/>
            </a:hlinkClick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91140" y="45085"/>
            <a:ext cx="1663700" cy="2353945"/>
          </a:xfrm>
          <a:prstGeom prst="rect">
            <a:avLst/>
          </a:prstGeom>
        </p:spPr>
      </p:pic>
      <p:pic>
        <p:nvPicPr>
          <p:cNvPr id="9" name="Изображение 8" descr="1614560151_2-p-karandash-na-belom-fone-2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25470"/>
            <a:ext cx="2715895" cy="1515110"/>
          </a:xfrm>
          <a:prstGeom prst="rect">
            <a:avLst/>
          </a:prstGeom>
        </p:spPr>
      </p:pic>
      <p:pic>
        <p:nvPicPr>
          <p:cNvPr id="10" name="Изображение 9" descr="i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1835" y="297180"/>
            <a:ext cx="1518920" cy="1614805"/>
          </a:xfrm>
          <a:prstGeom prst="rect">
            <a:avLst/>
          </a:prstGeom>
        </p:spPr>
      </p:pic>
      <p:pic>
        <p:nvPicPr>
          <p:cNvPr id="11" name="Изображение 10" descr="i (1)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01665" y="4874895"/>
            <a:ext cx="2782570" cy="1698625"/>
          </a:xfrm>
          <a:prstGeom prst="rect">
            <a:avLst/>
          </a:prstGeom>
        </p:spPr>
      </p:pic>
      <p:pic>
        <p:nvPicPr>
          <p:cNvPr id="12" name="Изображение 11" descr="sanki6">
            <a:hlinkClick r:id="" action="ppaction://noaction">
              <a:snd r:embed="rId4" name="\не.wav"/>
            </a:hlinkClick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370" y="5041900"/>
            <a:ext cx="2352040" cy="1364615"/>
          </a:xfrm>
          <a:prstGeom prst="rect">
            <a:avLst/>
          </a:prstGeom>
        </p:spPr>
      </p:pic>
      <p:pic>
        <p:nvPicPr>
          <p:cNvPr id="13" name="Изображение 12" descr="hello_html_m311e3012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305" y="4196080"/>
            <a:ext cx="2048510" cy="2210435"/>
          </a:xfrm>
          <a:prstGeom prst="rect">
            <a:avLst/>
          </a:prstGeom>
        </p:spPr>
      </p:pic>
      <p:pic>
        <p:nvPicPr>
          <p:cNvPr id="14" name="Изображение 13" descr="1614555610_4-p-kartinka-ananasa-na-belom-fone-4">
            <a:hlinkClick r:id="" action="ppaction://noaction">
              <a:snd r:embed="rId4" name="\не.wav"/>
            </a:hlinkClick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0395" y="1078230"/>
            <a:ext cx="2320925" cy="1741170"/>
          </a:xfrm>
          <a:prstGeom prst="rect">
            <a:avLst/>
          </a:prstGeom>
        </p:spPr>
      </p:pic>
      <p:pic>
        <p:nvPicPr>
          <p:cNvPr id="15" name="Изображение 14" descr="chekhol-na-podushku-newson-30x50-tkan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9230" y="5109845"/>
            <a:ext cx="1748155" cy="1748155"/>
          </a:xfrm>
          <a:prstGeom prst="rect">
            <a:avLst/>
          </a:prstGeom>
        </p:spPr>
      </p:pic>
      <p:pic>
        <p:nvPicPr>
          <p:cNvPr id="16" name="Изображение 15" descr="b4b6736e25ec002136cfbac7085d3fa6">
            <a:hlinkClick r:id="" action="ppaction://noaction">
              <a:snd r:embed="rId4" name="\не.wav"/>
            </a:hlinkClick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5630" y="2146935"/>
            <a:ext cx="2769870" cy="1426845"/>
          </a:xfrm>
          <a:prstGeom prst="rect">
            <a:avLst/>
          </a:prstGeom>
        </p:spPr>
      </p:pic>
      <p:pic>
        <p:nvPicPr>
          <p:cNvPr id="17" name="ШАПКА" descr="842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1835" y="3573780"/>
            <a:ext cx="1906905" cy="22561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5" name="Замещающее содержимое 4" descr="df73397124a11aade538d913379e7a2f"/>
          <p:cNvPicPr>
            <a:picLocks noChangeAspect="1"/>
          </p:cNvPicPr>
          <p:nvPr>
            <p:ph sz="half" idx="1"/>
          </p:nvPr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9185" y="-148590"/>
            <a:ext cx="3136265" cy="4351655"/>
          </a:xfrm>
          <a:prstGeom prst="rect">
            <a:avLst/>
          </a:prstGeom>
        </p:spPr>
      </p:pic>
      <p:pic>
        <p:nvPicPr>
          <p:cNvPr id="2" name="Изображение 1" descr="5fb7974d5578afcf2f35068b5597d246">
            <a:hlinkClick r:id="" action="ppaction://noaction">
              <a:snd r:embed="rId2" name="\не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172720"/>
            <a:ext cx="1655445" cy="1655445"/>
          </a:xfrm>
          <a:prstGeom prst="rect">
            <a:avLst/>
          </a:prstGeom>
        </p:spPr>
      </p:pic>
      <p:pic>
        <p:nvPicPr>
          <p:cNvPr id="4" name="Замещающее содержимое 3" descr="1308035_11">
            <a:hlinkClick r:id="" action="ppaction://noaction">
              <a:snd r:embed="rId4" name="\п.wav"/>
            </a:hlinkClick>
          </p:cNvPr>
          <p:cNvPicPr>
            <a:picLocks noChangeAspect="1"/>
          </p:cNvPicPr>
          <p:nvPr>
            <p:ph sz="half" idx="2"/>
          </p:nvPr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9580" y="302895"/>
            <a:ext cx="2536190" cy="1525270"/>
          </a:xfrm>
          <a:prstGeom prst="rect">
            <a:avLst/>
          </a:prstGeom>
        </p:spPr>
      </p:pic>
      <p:pic>
        <p:nvPicPr>
          <p:cNvPr id="7" name="Изображение 6" descr="zhiraf18">
            <a:hlinkClick r:id="" action="ppaction://noaction">
              <a:snd r:embed="rId4" name="\п.wav"/>
            </a:hlinkClick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3190" y="1835785"/>
            <a:ext cx="1908810" cy="2127250"/>
          </a:xfrm>
          <a:prstGeom prst="rect">
            <a:avLst/>
          </a:prstGeom>
        </p:spPr>
      </p:pic>
      <p:pic>
        <p:nvPicPr>
          <p:cNvPr id="8" name="Изображение 7" descr="roza5">
            <a:hlinkClick r:id="" action="ppaction://noaction">
              <a:snd r:embed="rId2" name="\не.wav"/>
            </a:hlinkClick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075" y="4634865"/>
            <a:ext cx="2181860" cy="2223135"/>
          </a:xfrm>
          <a:prstGeom prst="rect">
            <a:avLst/>
          </a:prstGeom>
        </p:spPr>
      </p:pic>
      <p:pic>
        <p:nvPicPr>
          <p:cNvPr id="9" name="Изображение 8" descr="425c7724d9c44be7b7cd9bf0574f8314">
            <a:hlinkClick r:id="" action="ppaction://noaction">
              <a:snd r:embed="rId4" name="\п.wav"/>
            </a:hlinkClick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8245" y="4380230"/>
            <a:ext cx="2906395" cy="1920875"/>
          </a:xfrm>
          <a:prstGeom prst="rect">
            <a:avLst/>
          </a:prstGeom>
        </p:spPr>
      </p:pic>
      <p:pic>
        <p:nvPicPr>
          <p:cNvPr id="10" name="Изображение 9" descr="5a78cb8430b4aff4073f766b4743abb0">
            <a:hlinkClick r:id="" action="ppaction://noaction">
              <a:snd r:embed="rId4" name="\п.wav"/>
            </a:hlinkClick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430" y="110490"/>
            <a:ext cx="1555750" cy="2075180"/>
          </a:xfrm>
          <a:prstGeom prst="rect">
            <a:avLst/>
          </a:prstGeom>
        </p:spPr>
      </p:pic>
      <p:pic>
        <p:nvPicPr>
          <p:cNvPr id="11" name="Изображение 10" descr="1665413">
            <a:hlinkClick r:id="" action="ppaction://noaction">
              <a:snd r:embed="rId4" name="\п.wav"/>
            </a:hlinkClick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245" y="4457065"/>
            <a:ext cx="1518285" cy="1844040"/>
          </a:xfrm>
          <a:prstGeom prst="rect">
            <a:avLst/>
          </a:prstGeom>
        </p:spPr>
      </p:pic>
      <p:pic>
        <p:nvPicPr>
          <p:cNvPr id="12" name="Изображение 11" descr="59718.750x0">
            <a:hlinkClick r:id="" action="ppaction://noaction">
              <a:snd r:embed="rId4" name="\п.wav"/>
            </a:hlinkClick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05" y="2282190"/>
            <a:ext cx="1920875" cy="1920875"/>
          </a:xfrm>
          <a:prstGeom prst="rect">
            <a:avLst/>
          </a:prstGeom>
        </p:spPr>
      </p:pic>
      <p:pic>
        <p:nvPicPr>
          <p:cNvPr id="13" name="Изображение 12" descr="BiaELpMBT">
            <a:hlinkClick r:id="" action="ppaction://noaction">
              <a:snd r:embed="rId2" name="\не.wav"/>
            </a:hlinkClick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1840" y="1895475"/>
            <a:ext cx="1513205" cy="1513205"/>
          </a:xfrm>
          <a:prstGeom prst="rect">
            <a:avLst/>
          </a:prstGeom>
        </p:spPr>
      </p:pic>
      <p:pic>
        <p:nvPicPr>
          <p:cNvPr id="16" name="Изображение 15" descr="hello_html_m20681037">
            <a:hlinkClick r:id="" action="ppaction://noaction">
              <a:snd r:embed="rId2" name="\не.wav"/>
            </a:hlinkClick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6750" y="4569460"/>
            <a:ext cx="2093595" cy="2093595"/>
          </a:xfrm>
          <a:prstGeom prst="rect">
            <a:avLst/>
          </a:prstGeom>
        </p:spPr>
      </p:pic>
      <p:pic>
        <p:nvPicPr>
          <p:cNvPr id="23" name="Изображение 22" descr="acorn-oak-isolated-nature">
            <a:hlinkClick r:id="" action="ppaction://noaction">
              <a:snd r:embed="rId4" name="\п.wav"/>
            </a:hlinkClick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640" y="1828165"/>
            <a:ext cx="2945765" cy="1965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9" name="Замещающее содержимое 8" descr="animals-1298747_1280"/>
          <p:cNvPicPr>
            <a:picLocks noChangeAspect="1"/>
          </p:cNvPicPr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4140200" y="365125"/>
            <a:ext cx="4151630" cy="2767330"/>
          </a:xfrm>
          <a:prstGeom prst="rect">
            <a:avLst/>
          </a:prstGeom>
        </p:spPr>
      </p:pic>
      <p:pic>
        <p:nvPicPr>
          <p:cNvPr id="10" name="Изображение 9" descr="img_56f691c2c8ee7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080" y="365125"/>
            <a:ext cx="1812925" cy="2019300"/>
          </a:xfrm>
          <a:prstGeom prst="rect">
            <a:avLst/>
          </a:prstGeom>
        </p:spPr>
      </p:pic>
      <p:pic>
        <p:nvPicPr>
          <p:cNvPr id="11" name="Изображение 10" descr="i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6360" y="2131060"/>
            <a:ext cx="1815465" cy="1838960"/>
          </a:xfrm>
          <a:prstGeom prst="rect">
            <a:avLst/>
          </a:prstGeom>
        </p:spPr>
      </p:pic>
      <p:pic>
        <p:nvPicPr>
          <p:cNvPr id="12" name="Изображение 11" descr="3044856a3f87fd5509a23c5fbca8bd19">
            <a:hlinkClick r:id="" action="ppaction://noaction">
              <a:snd r:embed="rId5" name="\не.wav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240" y="2747645"/>
            <a:ext cx="2063750" cy="1378585"/>
          </a:xfrm>
          <a:prstGeom prst="rect">
            <a:avLst/>
          </a:prstGeom>
        </p:spPr>
      </p:pic>
      <p:pic>
        <p:nvPicPr>
          <p:cNvPr id="13" name="Изображение 12" descr="halat2">
            <a:hlinkClick r:id="" action="ppaction://noaction">
              <a:snd r:embed="rId5" name="\не.wav"/>
            </a:hlinkClick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220" y="3950970"/>
            <a:ext cx="1713230" cy="2633980"/>
          </a:xfrm>
          <a:prstGeom prst="rect">
            <a:avLst/>
          </a:prstGeom>
        </p:spPr>
      </p:pic>
      <p:pic>
        <p:nvPicPr>
          <p:cNvPr id="14" name="Изображение 13" descr="50e45cd8f0a554fa727ddd4b30eeb612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64045" y="4863465"/>
            <a:ext cx="1721485" cy="1721485"/>
          </a:xfrm>
          <a:prstGeom prst="rect">
            <a:avLst/>
          </a:prstGeom>
        </p:spPr>
      </p:pic>
      <p:pic>
        <p:nvPicPr>
          <p:cNvPr id="15" name="Изображение 14" descr="hello_html_93c004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3660" y="802640"/>
            <a:ext cx="1525905" cy="1463675"/>
          </a:xfrm>
          <a:prstGeom prst="rect">
            <a:avLst/>
          </a:prstGeom>
        </p:spPr>
      </p:pic>
      <p:pic>
        <p:nvPicPr>
          <p:cNvPr id="16" name="Изображение 15" descr="u_bd5c9b0cc18465f6f4ce07f1a6921e8e_800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0970" y="3422650"/>
            <a:ext cx="1914525" cy="1914525"/>
          </a:xfrm>
          <a:prstGeom prst="rect">
            <a:avLst/>
          </a:prstGeom>
        </p:spPr>
      </p:pic>
      <p:pic>
        <p:nvPicPr>
          <p:cNvPr id="17" name="Изображение 16" descr="scale_1200">
            <a:hlinkClick r:id="" action="ppaction://noaction">
              <a:snd r:embed="rId5" name="\не.wav"/>
            </a:hlinkClick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6835" y="1323975"/>
            <a:ext cx="2710815" cy="1808480"/>
          </a:xfrm>
          <a:prstGeom prst="rect">
            <a:avLst/>
          </a:prstGeom>
        </p:spPr>
      </p:pic>
      <p:pic>
        <p:nvPicPr>
          <p:cNvPr id="18" name="Изображение 17" descr="557486146-plyagnyj-myach-5826myachi-800x800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455" y="4697095"/>
            <a:ext cx="1887855" cy="1887855"/>
          </a:xfrm>
          <a:prstGeom prst="rect">
            <a:avLst/>
          </a:prstGeom>
        </p:spPr>
      </p:pic>
      <p:pic>
        <p:nvPicPr>
          <p:cNvPr id="19" name="Изображение 18" descr="glasses-2325545_960_720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8030" y="4987925"/>
            <a:ext cx="2160270" cy="1709420"/>
          </a:xfrm>
          <a:prstGeom prst="rect">
            <a:avLst/>
          </a:prstGeom>
        </p:spPr>
      </p:pic>
      <p:pic>
        <p:nvPicPr>
          <p:cNvPr id="20" name="Изображение 19" descr="i (1)">
            <a:hlinkClick r:id="" action="ppaction://noaction">
              <a:snd r:embed="rId2" name="\п.wav"/>
            </a:hlinkClick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64850" y="170180"/>
            <a:ext cx="1082040" cy="14928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5" name="Изображение 4" descr="kisspng-clip-art-transparency-vector-graphics-portable-net-5d3895d6076f20.0625783515639894620305">
            <a:hlinkClick r:id="" action="ppaction://noaction">
              <a:snd r:embed="rId1" name="\не.wav"/>
            </a:hlinkClick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EEEEE">
                  <a:alpha val="100000"/>
                </a:srgbClr>
              </a:clrFrom>
              <a:clrTo>
                <a:srgbClr val="EEEEE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060" y="3940810"/>
            <a:ext cx="1393825" cy="1393825"/>
          </a:xfrm>
          <a:prstGeom prst="rect">
            <a:avLst/>
          </a:prstGeom>
        </p:spPr>
      </p:pic>
      <p:pic>
        <p:nvPicPr>
          <p:cNvPr id="6" name="Изображение 5" descr="74547_html_3d7ea288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4785" y="568960"/>
            <a:ext cx="2235200" cy="1355090"/>
          </a:xfrm>
          <a:prstGeom prst="rect">
            <a:avLst/>
          </a:prstGeom>
        </p:spPr>
      </p:pic>
      <p:pic>
        <p:nvPicPr>
          <p:cNvPr id="7" name="Изображение 6" descr="i">
            <a:hlinkClick r:id="" action="ppaction://noaction">
              <a:snd r:embed="rId1" name="\не.wav"/>
            </a:hlinkClick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450" y="1944370"/>
            <a:ext cx="1927225" cy="1288415"/>
          </a:xfrm>
          <a:prstGeom prst="rect">
            <a:avLst/>
          </a:prstGeom>
        </p:spPr>
      </p:pic>
      <p:pic>
        <p:nvPicPr>
          <p:cNvPr id="8" name="Изображение 7" descr="shields-2-1244380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675" y="1681480"/>
            <a:ext cx="1814195" cy="1814195"/>
          </a:xfrm>
          <a:prstGeom prst="rect">
            <a:avLst/>
          </a:prstGeom>
        </p:spPr>
      </p:pic>
      <p:pic>
        <p:nvPicPr>
          <p:cNvPr id="9" name="Изображение 8" descr="transparent-orange-5dbd5b23ef5a95.9095641615726907239804">
            <a:hlinkClick r:id="" action="ppaction://noaction">
              <a:snd r:embed="rId1" name="\не.wav"/>
            </a:hlinkClick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EEEEEE">
                  <a:alpha val="100000"/>
                </a:srgbClr>
              </a:clrFrom>
              <a:clrTo>
                <a:srgbClr val="EEEEE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7370" y="2607945"/>
            <a:ext cx="1633855" cy="1888490"/>
          </a:xfrm>
          <a:prstGeom prst="rect">
            <a:avLst/>
          </a:prstGeom>
        </p:spPr>
      </p:pic>
      <p:pic>
        <p:nvPicPr>
          <p:cNvPr id="10" name="Изображение 9" descr="clothes-300x300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9F9F9">
                  <a:alpha val="100000"/>
                </a:srgbClr>
              </a:clrFrom>
              <a:clrTo>
                <a:srgbClr val="F9F9F9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7370" y="5180330"/>
            <a:ext cx="1508760" cy="1508760"/>
          </a:xfrm>
          <a:prstGeom prst="rect">
            <a:avLst/>
          </a:prstGeom>
        </p:spPr>
      </p:pic>
      <p:pic>
        <p:nvPicPr>
          <p:cNvPr id="11" name="Изображение 10" descr="kartinkisobak6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5260" y="258445"/>
            <a:ext cx="3491865" cy="4659630"/>
          </a:xfrm>
          <a:prstGeom prst="rect">
            <a:avLst/>
          </a:prstGeom>
        </p:spPr>
      </p:pic>
      <p:pic>
        <p:nvPicPr>
          <p:cNvPr id="12" name="Изображение 11" descr="1015087056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670" y="3481705"/>
            <a:ext cx="2177415" cy="1508125"/>
          </a:xfrm>
          <a:prstGeom prst="rect">
            <a:avLst/>
          </a:prstGeom>
        </p:spPr>
      </p:pic>
      <p:pic>
        <p:nvPicPr>
          <p:cNvPr id="13" name="Изображение 12" descr="201402241211[1]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5650" y="5334635"/>
            <a:ext cx="1367155" cy="1367155"/>
          </a:xfrm>
          <a:prstGeom prst="rect">
            <a:avLst/>
          </a:prstGeom>
        </p:spPr>
      </p:pic>
      <p:pic>
        <p:nvPicPr>
          <p:cNvPr id="14" name="Изображение 13" descr="100023966488b0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670" y="258445"/>
            <a:ext cx="1617980" cy="1139825"/>
          </a:xfrm>
          <a:prstGeom prst="rect">
            <a:avLst/>
          </a:prstGeom>
        </p:spPr>
      </p:pic>
      <p:pic>
        <p:nvPicPr>
          <p:cNvPr id="15" name="Изображение 14" descr="1593806485_48-p-fon-zelenaya-trava-67">
            <a:hlinkClick r:id="" action="ppaction://noaction">
              <a:snd r:embed="rId1" name="\не.wav"/>
            </a:hlinkClick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BFBF0">
                  <a:alpha val="100000"/>
                </a:srgbClr>
              </a:clrFrom>
              <a:clrTo>
                <a:srgbClr val="FBFBF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0225" y="5180330"/>
            <a:ext cx="2050415" cy="1367155"/>
          </a:xfrm>
          <a:prstGeom prst="rect">
            <a:avLst/>
          </a:prstGeom>
        </p:spPr>
      </p:pic>
      <p:pic>
        <p:nvPicPr>
          <p:cNvPr id="16" name="Изображение 15" descr="58bead041a373">
            <a:hlinkClick r:id="" action="ppaction://noaction">
              <a:snd r:embed="rId3" name="\п.wav"/>
            </a:hlinkClick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1725" y="2245360"/>
            <a:ext cx="1597025" cy="10655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6" name="Замещающее содержимое 5" descr="maxresdefault"/>
          <p:cNvPicPr>
            <a:picLocks noChangeAspect="1"/>
          </p:cNvPicPr>
          <p:nvPr>
            <p:ph sz="quarter" idx="13"/>
          </p:nvPr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3930" y="1640205"/>
            <a:ext cx="8541385" cy="480504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3413125" y="1073150"/>
            <a:ext cx="5365750" cy="144526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perspectiveFront"/>
              <a:lightRig rig="threePt" dir="t"/>
            </a:scene3d>
          </a:bodyPr>
          <a:p>
            <a:r>
              <a:rPr lang="ru-RU" altLang="en-US" sz="8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МОЛОДЕЦ!</a:t>
            </a:r>
            <a:endParaRPr lang="ru-RU" altLang="en-US" sz="8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1121</Words>
  <Application>WPS Presentation</Application>
  <PresentationFormat>宽屏</PresentationFormat>
  <Paragraphs>15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Office Theme</vt:lpstr>
      <vt:lpstr>  КОМПЬЮТЕРНАЯ ИГРА ДЛЯ ФОРМИРОВАНИЯ ПРАВИЛЬНОГО ЗВУКОПРОИЗНОШЕНИЯ  ШИПЯЩИХ ЗВУКОВ [Ш], [Ж], [Ч], [Щ ]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РБТ</cp:lastModifiedBy>
  <cp:revision>4</cp:revision>
  <dcterms:created xsi:type="dcterms:W3CDTF">2022-04-14T15:04:00Z</dcterms:created>
  <dcterms:modified xsi:type="dcterms:W3CDTF">2022-04-21T03:48:41Z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1049-11.2.0.11074</vt:lpwstr>
  </property>
  <property fmtid="{D5CDD505-2E9C-101B-9397-08002B2CF9AE}" pid="3" name="ICV">
    <vt:lpwstr>1F2BE09219BB4F5CAF5BEA9CD1EFA27A</vt:lpwstr>
  </property>
</Properties>
</file>