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2"/>
    <p:sldMasterId id="2147483674" r:id="rId3"/>
  </p:sldMasterIdLst>
  <p:notesMasterIdLst>
    <p:notesMasterId r:id="rId17"/>
  </p:notesMasterIdLst>
  <p:sldIdLst>
    <p:sldId id="257" r:id="rId4"/>
    <p:sldId id="269" r:id="rId5"/>
    <p:sldId id="270" r:id="rId6"/>
    <p:sldId id="271" r:id="rId7"/>
    <p:sldId id="272" r:id="rId8"/>
    <p:sldId id="281" r:id="rId9"/>
    <p:sldId id="273" r:id="rId10"/>
    <p:sldId id="274" r:id="rId11"/>
    <p:sldId id="275" r:id="rId12"/>
    <p:sldId id="276" r:id="rId13"/>
    <p:sldId id="277" r:id="rId14"/>
    <p:sldId id="278" r:id="rId15"/>
    <p:sldId id="27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>
      <p:cViewPr varScale="1">
        <p:scale>
          <a:sx n="69" d="100"/>
          <a:sy n="69" d="100"/>
        </p:scale>
        <p:origin x="-135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3429A-4996-4E8A-9907-26EBCB65C05D}" type="datetimeFigureOut">
              <a:rPr lang="en-US" smtClean="0"/>
              <a:pPr/>
              <a:t>11/10/2015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655AF-C603-43CA-9AB9-46F21F4844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8262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11/10/2015 2:23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0" y="8685213"/>
            <a:ext cx="6172200" cy="457200"/>
          </a:xfrm>
        </p:spPr>
        <p:txBody>
          <a:bodyPr/>
          <a:lstStyle/>
          <a:p>
            <a:pPr algn="l" defTabSz="914400">
              <a:buNone/>
            </a:pPr>
            <a: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sz="5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6172199" y="8685213"/>
            <a:ext cx="684213" cy="457200"/>
          </a:xfrm>
        </p:spPr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5529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61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p="http://schemas.openxmlformats.org/presentationml/2006/main" xmlns:a="http://schemas.openxmlformats.org/drawingml/2006/main" xmlns:r="http://schemas.openxmlformats.org/officeDocument/2006/relationships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hite rectangle.png" id="4" name="Рисунок 3"/>
          <p:cNvPicPr>
            <a:picLocks noChangeAspect="1"/>
          </p:cNvPicPr>
          <p:nvPr/>
        </p:nvPicPr>
        <p:blipFill>
          <a:blip r:embed="rId4"/>
          <a:srcRect b="-37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anchor="t" bIns="0" lIns="0" rIns="0" rtlCol="0" tIns="0" vert="horz" wrap="square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idx="1" type="body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bIns="0" lIns="0" rIns="0" rtlCol="0" tIns="0" vert="horz" wrap="square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1"/>
  </p:sldLayoutIdLst>
  <p:transition>
    <p:fade/>
  </p:transition>
  <p:txStyles>
    <p:titleStyle>
      <a:lvl1pPr algn="l" defTabSz="914363" eaLnBrk="1" hangingPunct="1" latinLnBrk="0" rtl="0">
        <a:lnSpc>
          <a:spcPct val="90000"/>
        </a:lnSpc>
        <a:spcBef>
          <a:spcPct val="0"/>
        </a:spcBef>
        <a:buNone/>
        <a:defRPr b="0" cap="none" dirty="0" kern="1200" lang="en-US" smtClean="0" spc="-125" sz="480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  <a:latin typeface="+mj-lt"/>
          <a:ea typeface="+mn-ea"/>
          <a:cs charset="0" typeface="Arial"/>
        </a:defRPr>
      </a:lvl1pPr>
    </p:titleStyle>
    <p:bodyStyle>
      <a:lvl1pPr algn="l" defTabSz="914363" eaLnBrk="1" hangingPunct="1" indent="0" latinLnBrk="0" marL="0" rtl="0">
        <a:lnSpc>
          <a:spcPct val="90000"/>
        </a:lnSpc>
        <a:spcBef>
          <a:spcPct val="20000"/>
        </a:spcBef>
        <a:buFont charset="0" pitchFamily="34" typeface="Arial"/>
        <a:buNone/>
        <a:defRPr b="1" kern="1200" sz="3000">
          <a:solidFill>
            <a:schemeClr val="tx1"/>
          </a:solidFill>
          <a:latin charset="0" pitchFamily="49" typeface="Courier New"/>
          <a:ea typeface="+mn-ea"/>
          <a:cs charset="0" pitchFamily="49" typeface="Courier New"/>
        </a:defRPr>
      </a:lvl1pPr>
      <a:lvl2pPr algn="l" defTabSz="914363" eaLnBrk="1" hangingPunct="1" indent="-7937" latinLnBrk="0" marL="384954" rtl="0">
        <a:lnSpc>
          <a:spcPct val="90000"/>
        </a:lnSpc>
        <a:spcBef>
          <a:spcPct val="20000"/>
        </a:spcBef>
        <a:buFont charset="0" pitchFamily="34" typeface="Arial"/>
        <a:buNone/>
        <a:defRPr b="1" kern="1200" sz="2800">
          <a:solidFill>
            <a:schemeClr val="tx1"/>
          </a:solidFill>
          <a:latin charset="0" pitchFamily="49" typeface="Courier New"/>
          <a:ea typeface="+mn-ea"/>
          <a:cs charset="0" pitchFamily="49" typeface="Courier New"/>
        </a:defRPr>
      </a:lvl2pPr>
      <a:lvl3pPr algn="l" defTabSz="914363" eaLnBrk="1" hangingPunct="1" indent="-7937" latinLnBrk="0" marL="761970" rtl="0">
        <a:lnSpc>
          <a:spcPct val="90000"/>
        </a:lnSpc>
        <a:spcBef>
          <a:spcPct val="20000"/>
        </a:spcBef>
        <a:buFont charset="0" pitchFamily="34" typeface="Arial"/>
        <a:buNone/>
        <a:defRPr b="1" kern="1200" sz="2400">
          <a:solidFill>
            <a:schemeClr val="tx1"/>
          </a:solidFill>
          <a:latin charset="0" pitchFamily="49" typeface="Courier New"/>
          <a:ea typeface="+mn-ea"/>
          <a:cs charset="0" pitchFamily="49" typeface="Courier New"/>
        </a:defRPr>
      </a:lvl3pPr>
      <a:lvl4pPr algn="l" defTabSz="914363" eaLnBrk="1" hangingPunct="1" indent="7937" latinLnBrk="0" marL="1094009" rtl="0">
        <a:lnSpc>
          <a:spcPct val="90000"/>
        </a:lnSpc>
        <a:spcBef>
          <a:spcPct val="20000"/>
        </a:spcBef>
        <a:buFont charset="0" pitchFamily="34" typeface="Arial"/>
        <a:buNone/>
        <a:defRPr b="1" kern="1200" sz="2400">
          <a:solidFill>
            <a:schemeClr val="tx1"/>
          </a:solidFill>
          <a:latin charset="0" pitchFamily="49" typeface="Courier New"/>
          <a:ea typeface="+mn-ea"/>
          <a:cs charset="0" pitchFamily="49" typeface="Courier New"/>
        </a:defRPr>
      </a:lvl4pPr>
      <a:lvl5pPr algn="l" defTabSz="914363" eaLnBrk="1" hangingPunct="1" indent="0" latinLnBrk="0" marL="1426047" rtl="0">
        <a:lnSpc>
          <a:spcPct val="90000"/>
        </a:lnSpc>
        <a:spcBef>
          <a:spcPct val="20000"/>
        </a:spcBef>
        <a:buFont charset="0" pitchFamily="34" typeface="Arial"/>
        <a:buNone/>
        <a:defRPr b="1" kern="1200" sz="2400">
          <a:solidFill>
            <a:schemeClr val="tx1"/>
          </a:solidFill>
          <a:latin charset="0" pitchFamily="49" typeface="Courier New"/>
          <a:ea typeface="+mn-ea"/>
          <a:cs charset="0" pitchFamily="49" typeface="Courier New"/>
        </a:defRPr>
      </a:lvl5pPr>
      <a:lvl6pPr algn="l" defTabSz="914363" eaLnBrk="1" hangingPunct="1" indent="-228591" latinLnBrk="0" marL="2514499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363" eaLnBrk="1" hangingPunct="1" indent="-228591" latinLnBrk="0" marL="2971681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363" eaLnBrk="1" hangingPunct="1" indent="-228591" latinLnBrk="0" marL="3428863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363" eaLnBrk="1" hangingPunct="1" indent="-228591" latinLnBrk="0" marL="3886045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363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363" eaLnBrk="1" hangingPunct="1" latinLnBrk="0" marL="457182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363" eaLnBrk="1" hangingPunct="1" latinLnBrk="0" marL="914363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363" eaLnBrk="1" hangingPunct="1" latinLnBrk="0" marL="1371545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363" eaLnBrk="1" hangingPunct="1" latinLnBrk="0" marL="1828727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363" eaLnBrk="1" hangingPunct="1" latinLnBrk="0" marL="2285909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363" eaLnBrk="1" hangingPunct="1" latinLnBrk="0" marL="274309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363" eaLnBrk="1" hangingPunct="1" latinLnBrk="0" marL="3200272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363" eaLnBrk="1" hangingPunct="1" latinLnBrk="0" marL="3657454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8" Target="../media/image10.png" Type="http://schemas.openxmlformats.org/officeDocument/2006/relationships/image"/><Relationship Id="rId3" Target="../media/hdphoto1.wdp" Type="http://schemas.microsoft.com/office/2007/relationships/hdphoto"/><Relationship Id="rId7" Target="../media/image9.jpeg" Type="http://schemas.openxmlformats.org/officeDocument/2006/relationships/image"/><Relationship Id="rId2" Target="../media/image5.pn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8.jpeg" Type="http://schemas.openxmlformats.org/officeDocument/2006/relationships/image"/><Relationship Id="rId5" Target="../media/image7.jpeg" Type="http://schemas.openxmlformats.org/officeDocument/2006/relationships/image"/><Relationship Id="rId4" Target="../media/image6.jpeg" Type="http://schemas.openxmlformats.org/officeDocument/2006/relationships/image"/><Relationship Id="rId9" Target="../media/hdphoto2.wdp" Type="http://schemas.microsoft.com/office/2007/relationships/hdphoto"/></Relationships>
</file>

<file path=ppt/slides/_rels/slide11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13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8" Target="../media/image18.jpeg" Type="http://schemas.openxmlformats.org/officeDocument/2006/relationships/image"/><Relationship Id="rId3" Target="../media/hdphoto3.wdp" Type="http://schemas.microsoft.com/office/2007/relationships/hdphoto"/><Relationship Id="rId7" Target="../media/image17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hdphoto4.wdp" Type="http://schemas.microsoft.com/office/2007/relationships/hdphoto"/><Relationship Id="rId5" Target="../media/image16.png" Type="http://schemas.openxmlformats.org/officeDocument/2006/relationships/image"/><Relationship Id="rId4" Target="../media/image15.jpeg" Type="http://schemas.openxmlformats.org/officeDocument/2006/relationships/image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916832"/>
            <a:ext cx="9076267" cy="3312368"/>
          </a:xfrm>
        </p:spPr>
        <p:txBody>
          <a:bodyPr/>
          <a:lstStyle/>
          <a:p>
            <a:pPr algn="ctr" defTabSz="914400">
              <a:spcBef>
                <a:spcPts val="0"/>
              </a:spcBef>
            </a:pPr>
            <a:r>
              <a:rPr lang="ru-RU" sz="4800" b="1" dirty="0" smtClean="0">
                <a:effectLst/>
              </a:rPr>
              <a:t>СОДЕРЖАНИЕ </a:t>
            </a:r>
            <a:r>
              <a:rPr lang="ru-RU" sz="4800" b="1" dirty="0">
                <a:effectLst/>
              </a:rPr>
              <a:t>ПОЗНАВАТЕЛЬНО – МАТЕМАТИЧЕСКОЙ ДЕЯТЕЛЬНОСТИ В РЕЖИМЕ </a:t>
            </a:r>
            <a:r>
              <a:rPr lang="ru-RU" sz="4800" b="1" dirty="0" smtClean="0">
                <a:effectLst/>
              </a:rPr>
              <a:t>ДНЯ</a:t>
            </a:r>
            <a:endParaRPr lang="ru-RU" sz="4800" b="0" i="0" spc="-150" dirty="0">
              <a:effectLst>
                <a:outerShdw blurRad="50800" dist="38100" dir="2700000" algn="tl">
                  <a:prstClr val="black">
                    <a:alpha val="40000"/>
                  </a:prstClr>
                </a:outerShdw>
              </a:effectLst>
              <a:latin typeface="Calibri"/>
              <a:ea typeface="+mn-ea"/>
              <a:cs typeface="Arial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013176"/>
            <a:ext cx="7681913" cy="1370012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>
                <a:solidFill>
                  <a:srgbClr val="000000"/>
                </a:solidFill>
              </a:rPr>
              <a:t>Лапшина Е.Ф.</a:t>
            </a:r>
          </a:p>
          <a:p>
            <a:pPr algn="r"/>
            <a:r>
              <a:rPr lang="ru-RU" sz="2800" b="0" i="0" dirty="0" smtClean="0">
                <a:solidFill>
                  <a:srgbClr val="000000"/>
                </a:solidFill>
              </a:rPr>
              <a:t>воспитатель первой </a:t>
            </a:r>
          </a:p>
          <a:p>
            <a:pPr algn="r"/>
            <a:r>
              <a:rPr lang="ru-RU" sz="2800" dirty="0">
                <a:solidFill>
                  <a:srgbClr val="000000"/>
                </a:solidFill>
              </a:rPr>
              <a:t>к</a:t>
            </a:r>
            <a:r>
              <a:rPr lang="ru-RU" sz="2800" dirty="0" smtClean="0">
                <a:solidFill>
                  <a:srgbClr val="000000"/>
                </a:solidFill>
              </a:rPr>
              <a:t>валификационной категории</a:t>
            </a:r>
          </a:p>
          <a:p>
            <a:pPr algn="r"/>
            <a:r>
              <a:rPr lang="ru-RU" sz="2800" b="0" i="0" dirty="0" smtClean="0">
                <a:solidFill>
                  <a:srgbClr val="000000"/>
                </a:solidFill>
              </a:rPr>
              <a:t>МАДОУ «Д/с №22»</a:t>
            </a:r>
            <a:endParaRPr lang="ru-RU" sz="2800" b="0" i="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cstate="print"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b="89899" l="10000" r="90000" t="505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41967" y="1169110"/>
            <a:ext cx="1448242" cy="20162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800" y="836712"/>
            <a:ext cx="8382000" cy="664797"/>
          </a:xfrm>
        </p:spPr>
        <p:txBody>
          <a:bodyPr/>
          <a:lstStyle/>
          <a:p>
            <a:pPr algn="ctr"/>
            <a:r>
              <a:rPr dirty="0" lang="ru-RU" smtClean="0"/>
              <a:t>Младший дошкольный возраст</a:t>
            </a:r>
            <a:endParaRPr dirty="0" lang="ru-RU"/>
          </a:p>
        </p:txBody>
      </p:sp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 rot="20580639">
            <a:off x="109546" y="1641509"/>
            <a:ext cx="2950287" cy="2211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88222">
            <a:off x="3113968" y="1518206"/>
            <a:ext cx="3017664" cy="22618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/>
          <a:srcRect b="1" r="-28"/>
          <a:stretch/>
        </p:blipFill>
        <p:spPr>
          <a:xfrm rot="1182401">
            <a:off x="1917306" y="3862677"/>
            <a:ext cx="3203701" cy="2529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934942">
            <a:off x="5232402" y="4295610"/>
            <a:ext cx="3677781" cy="2229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ackgroundRemoval b="100000" l="10000" r="90000" t="5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94135" y="4797152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5744966"/>
      </p:ext>
    </p:extLst>
  </p:cSld>
  <p:clrMapOvr>
    <a:masterClrMapping/>
  </p:clrMapOvr>
  <p:transition>
    <p:fade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>
                                        <p:cTn dur="2000" id="7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8" nodeType="withEffect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>
                                        <p:cTn dur="2000" id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2000"/>
                            </p:stCondLst>
                            <p:childTnLst>
                              <p:par>
                                <p:cTn fill="hold" id="12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0" fill="hold" id="14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0" fill="hold" id="15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4000"/>
                            </p:stCondLst>
                            <p:childTnLst>
                              <p:par>
                                <p:cTn fill="hold" id="17" nodeType="after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0" fill="hold" id="19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0" fill="hold" id="2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1">
                            <p:stCondLst>
                              <p:cond delay="6000"/>
                            </p:stCondLst>
                            <p:childTnLst>
                              <p:par>
                                <p:cTn fill="hold" id="22" nodeType="after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0" fill="hold" id="24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0" fill="hold" id="25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6">
                            <p:stCondLst>
                              <p:cond delay="8000"/>
                            </p:stCondLst>
                            <p:childTnLst>
                              <p:par>
                                <p:cTn fill="hold" id="27" nodeType="afterEffect" presetClass="entr" presetID="2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0" fill="hold" id="29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0" fill="hold" id="3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30438"/>
            <a:ext cx="8382000" cy="664797"/>
          </a:xfrm>
        </p:spPr>
        <p:txBody>
          <a:bodyPr/>
          <a:lstStyle/>
          <a:p>
            <a:pPr algn="ctr"/>
            <a:r>
              <a:rPr lang="ru-RU" dirty="0" smtClean="0"/>
              <a:t>Средний дошкольный возраст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60" y="1124744"/>
            <a:ext cx="3122838" cy="2211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5797" y="1916832"/>
            <a:ext cx="3637203" cy="31279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648" y="3957729"/>
            <a:ext cx="3722149" cy="272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873439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5634" y="764704"/>
            <a:ext cx="8382000" cy="664797"/>
          </a:xfrm>
        </p:spPr>
        <p:txBody>
          <a:bodyPr/>
          <a:lstStyle/>
          <a:p>
            <a:pPr algn="ctr"/>
            <a:r>
              <a:rPr lang="ru-RU" dirty="0" smtClean="0"/>
              <a:t>Старший дошкольный возраст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5634" y="1429501"/>
            <a:ext cx="2500775" cy="2500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7723" y="1429501"/>
            <a:ext cx="2947861" cy="24688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556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74112" y="2183834"/>
            <a:ext cx="2857500" cy="3429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355940" y="3991372"/>
            <a:ext cx="1781944" cy="25801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597911" y="4183451"/>
            <a:ext cx="3159723" cy="2369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991485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0028" y="1700808"/>
            <a:ext cx="8382000" cy="830997"/>
          </a:xfrm>
          <a:effectLst>
            <a:reflection blurRad="6350" stA="50000" endA="300" endPos="90000" dist="50800" dir="5400000" sy="-100000" algn="bl" rotWithShape="0"/>
          </a:effectLst>
          <a:scene3d>
            <a:camera prst="orthographicFront">
              <a:rot lat="0" lon="300000" rev="0"/>
            </a:camera>
            <a:lightRig rig="threePt" dir="t"/>
          </a:scene3d>
        </p:spPr>
        <p:txBody>
          <a:bodyPr/>
          <a:lstStyle/>
          <a:p>
            <a:pPr algn="ctr"/>
            <a:r>
              <a:rPr lang="ru-RU" sz="6000" b="1" spc="0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СПАСИБО ЗА ВНИМАНИЕ</a:t>
            </a:r>
            <a:endParaRPr lang="ru-RU" sz="6000" b="1" spc="0" dirty="0">
              <a:ln w="22225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0028" y="3933056"/>
            <a:ext cx="8382000" cy="221086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797694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746755"/>
            <a:ext cx="8382000" cy="664797"/>
          </a:xfrm>
        </p:spPr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1000" y="1628800"/>
            <a:ext cx="8382000" cy="4708981"/>
          </a:xfrm>
        </p:spPr>
        <p:txBody>
          <a:bodyPr/>
          <a:lstStyle/>
          <a:p>
            <a:r>
              <a:rPr lang="ru-RU" sz="3600" dirty="0"/>
              <a:t> - накопление, обогащение и упорядочивание математических представлений; </a:t>
            </a:r>
          </a:p>
          <a:p>
            <a:r>
              <a:rPr lang="ru-RU" sz="3600" dirty="0"/>
              <a:t>    - овладение способами оперирования знаниями, переноса их в сходные и нестандартные ситуации;</a:t>
            </a:r>
          </a:p>
          <a:p>
            <a:r>
              <a:rPr lang="ru-RU" sz="3600" dirty="0"/>
              <a:t>    - развитие мышления, умение анализировать, рассуждать, делать выводы.</a:t>
            </a:r>
          </a:p>
        </p:txBody>
      </p:sp>
    </p:spTree>
    <p:extLst>
      <p:ext uri="{BB962C8B-B14F-4D97-AF65-F5344CB8AC3E}">
        <p14:creationId xmlns:p14="http://schemas.microsoft.com/office/powerpoint/2010/main" xmlns="" val="7468913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836712"/>
            <a:ext cx="9036496" cy="609398"/>
          </a:xfrm>
        </p:spPr>
        <p:txBody>
          <a:bodyPr/>
          <a:lstStyle/>
          <a:p>
            <a:r>
              <a:rPr lang="ru-RU" sz="4400" dirty="0" smtClean="0"/>
              <a:t>Познавательное развитие предполагает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752" y="1988840"/>
            <a:ext cx="9144000" cy="4284250"/>
          </a:xfrm>
        </p:spPr>
        <p:txBody>
          <a:bodyPr/>
          <a:lstStyle/>
          <a:p>
            <a:r>
              <a:rPr lang="ru-RU" dirty="0"/>
              <a:t>развитие интересов детей, любознательности и познавательной мотивации; </a:t>
            </a:r>
            <a:endParaRPr lang="ru-RU" dirty="0" smtClean="0"/>
          </a:p>
          <a:p>
            <a:r>
              <a:rPr lang="ru-RU" dirty="0" smtClean="0"/>
              <a:t>формирование </a:t>
            </a:r>
            <a:r>
              <a:rPr lang="ru-RU" dirty="0"/>
              <a:t>познавательных действий, становление сознания; </a:t>
            </a:r>
            <a:endParaRPr lang="ru-RU" dirty="0" smtClean="0"/>
          </a:p>
          <a:p>
            <a:r>
              <a:rPr lang="ru-RU" dirty="0" smtClean="0"/>
              <a:t>развитие </a:t>
            </a:r>
            <a:r>
              <a:rPr lang="ru-RU" dirty="0"/>
              <a:t>воображения и творческой активности; </a:t>
            </a:r>
            <a:endParaRPr lang="ru-RU" dirty="0" smtClean="0"/>
          </a:p>
          <a:p>
            <a:r>
              <a:rPr lang="ru-RU" dirty="0" smtClean="0"/>
              <a:t>формирование </a:t>
            </a:r>
            <a:r>
              <a:rPr lang="ru-RU" dirty="0"/>
              <a:t>первичных </a:t>
            </a:r>
            <a:r>
              <a:rPr lang="ru-RU" dirty="0" smtClean="0"/>
              <a:t>представлений об </a:t>
            </a:r>
            <a:r>
              <a:rPr lang="ru-RU" dirty="0"/>
              <a:t>объектах окружающего мира, о свойствах и отношениях объектов окружающего мира </a:t>
            </a:r>
            <a:r>
              <a:rPr lang="ru-RU" dirty="0" smtClean="0"/>
              <a:t>(выдержка </a:t>
            </a:r>
            <a:r>
              <a:rPr lang="ru-RU" dirty="0"/>
              <a:t>из ФГОС часть 2 статья 2.6).</a:t>
            </a:r>
          </a:p>
        </p:txBody>
      </p:sp>
    </p:spTree>
    <p:extLst>
      <p:ext uri="{BB962C8B-B14F-4D97-AF65-F5344CB8AC3E}">
        <p14:creationId xmlns:p14="http://schemas.microsoft.com/office/powerpoint/2010/main" xmlns="" val="33899035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465" y="28517"/>
            <a:ext cx="8382000" cy="66479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9465" y="1772816"/>
            <a:ext cx="8382000" cy="3213187"/>
          </a:xfrm>
        </p:spPr>
        <p:txBody>
          <a:bodyPr/>
          <a:lstStyle/>
          <a:p>
            <a:r>
              <a:rPr lang="ru-RU" sz="3600" dirty="0" smtClean="0"/>
              <a:t>Средства (эталоны, форма, мерка, цвета);</a:t>
            </a:r>
          </a:p>
          <a:p>
            <a:r>
              <a:rPr lang="ru-RU" sz="3600" dirty="0"/>
              <a:t>Представления (образы предметов, их связи, модели, </a:t>
            </a:r>
            <a:r>
              <a:rPr lang="ru-RU" sz="3600" dirty="0" smtClean="0"/>
              <a:t>речь);</a:t>
            </a:r>
          </a:p>
          <a:p>
            <a:r>
              <a:rPr lang="ru-RU" sz="3600" dirty="0" smtClean="0"/>
              <a:t>Способы </a:t>
            </a:r>
            <a:r>
              <a:rPr lang="ru-RU" sz="3600" dirty="0"/>
              <a:t>познания (уравнение и сравнение). </a:t>
            </a:r>
          </a:p>
        </p:txBody>
      </p:sp>
    </p:spTree>
    <p:extLst>
      <p:ext uri="{BB962C8B-B14F-4D97-AF65-F5344CB8AC3E}">
        <p14:creationId xmlns:p14="http://schemas.microsoft.com/office/powerpoint/2010/main" xmlns="" val="5031671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836712"/>
            <a:ext cx="8382000" cy="664797"/>
          </a:xfrm>
        </p:spPr>
        <p:txBody>
          <a:bodyPr/>
          <a:lstStyle/>
          <a:p>
            <a:r>
              <a:rPr lang="ru-RU" dirty="0" smtClean="0"/>
              <a:t>Сферы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4708981"/>
          </a:xfrm>
        </p:spPr>
        <p:txBody>
          <a:bodyPr/>
          <a:lstStyle/>
          <a:p>
            <a:r>
              <a:rPr lang="ru-RU" sz="3600" dirty="0"/>
              <a:t>1.	В повседневных видах детской деятельности. </a:t>
            </a:r>
            <a:endParaRPr lang="ru-RU" sz="3600" dirty="0" smtClean="0"/>
          </a:p>
          <a:p>
            <a:r>
              <a:rPr lang="ru-RU" sz="3600" dirty="0" smtClean="0"/>
              <a:t>2</a:t>
            </a:r>
            <a:r>
              <a:rPr lang="ru-RU" sz="3600" dirty="0"/>
              <a:t>.	В играх, состязаниях, вечерах развлечений, досугах детей.</a:t>
            </a:r>
          </a:p>
          <a:p>
            <a:r>
              <a:rPr lang="ru-RU" sz="3600" dirty="0"/>
              <a:t>3.	В познавательно-игровой деятельности ребенка, направленной на систематизацию, уточнение представлений, умений, расширение области их применения и преобразования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8893440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332399"/>
          </a:xfrm>
        </p:spPr>
        <p:txBody>
          <a:bodyPr/>
          <a:lstStyle/>
          <a:p>
            <a:pPr algn="ctr"/>
            <a:r>
              <a:rPr lang="ru-RU" sz="2400" dirty="0" smtClean="0"/>
              <a:t>Вариативные  формы, способы,  методы и средства ФЭМП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714355"/>
          <a:ext cx="9144000" cy="5859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546776">
                <a:tc>
                  <a:txBody>
                    <a:bodyPr/>
                    <a:lstStyle/>
                    <a:p>
                      <a:r>
                        <a:rPr lang="ru-RU" sz="1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Направление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работы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Возраст 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Режимные моменты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Совместная деятельность с педагогом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Совместная деятельность с детьми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Совместная деятельность с семьёй</a:t>
                      </a:r>
                      <a:endParaRPr lang="ru-RU" sz="1000" dirty="0"/>
                    </a:p>
                  </a:txBody>
                  <a:tcPr/>
                </a:tc>
              </a:tr>
              <a:tr h="11946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Количество и счет.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2.Величина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3.Форма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4.Ориентирование в пространстве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5.Ориентирование во времени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Младший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Игровые упражнения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Напоминание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Объяснение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Игровая деятельность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Игровые упражнения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Досуг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Игры (дидактические, подвижные)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Игры (дидактические, развивающие, подвижные) 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Семинары 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Семинары-практикумы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Консультации 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Ситуативное обучение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2494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Средний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Игровые упражнения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Напоминание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Объяснение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Рассматривание 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Наблюдение 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Интегрированная деятельность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Упражнения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Игры (дидактические, подвижные)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Рассматривание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Наблюдение 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Чтение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 Досуг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cs typeface="Times New Roman"/>
                        </a:rPr>
                        <a:t>Игры (дидактические, развивающие, подвижные) </a:t>
                      </a:r>
                      <a:endParaRPr lang="ru-RU" sz="10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cs typeface="Times New Roman"/>
                        </a:rPr>
                        <a:t>Семинары </a:t>
                      </a:r>
                      <a:endParaRPr lang="ru-RU" sz="100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cs typeface="Times New Roman"/>
                        </a:rPr>
                        <a:t>Семинары-практикумы</a:t>
                      </a:r>
                      <a:endParaRPr lang="ru-RU" sz="100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cs typeface="Times New Roman"/>
                        </a:rPr>
                        <a:t>Консультации </a:t>
                      </a:r>
                      <a:endParaRPr lang="ru-RU" sz="100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cs typeface="Times New Roman"/>
                        </a:rPr>
                        <a:t>Ситуативное обучение</a:t>
                      </a:r>
                      <a:endParaRPr lang="ru-RU" sz="100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cs typeface="Times New Roman"/>
                        </a:rPr>
                        <a:t>Коллекционирование</a:t>
                      </a:r>
                      <a:endParaRPr lang="ru-RU" sz="100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cs typeface="Times New Roman"/>
                        </a:rPr>
                        <a:t>Досуг </a:t>
                      </a:r>
                      <a:endParaRPr lang="ru-RU" sz="100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cs typeface="Times New Roman"/>
                        </a:rPr>
                        <a:t>Просмотр видео</a:t>
                      </a:r>
                      <a:endParaRPr lang="ru-RU" sz="10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915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ru-RU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Старший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Игровые упражнения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Объяснение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Рассматривание 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Наблюдение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Интегрированная деятельность 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Проблемно-поисковые ситуации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Упражнения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Игры (дидактические, подвижные)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Рассматривание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Наблюдение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Досуг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КВН 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Чтение 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cs typeface="Times New Roman"/>
                        </a:rPr>
                        <a:t>Мультимедийные</a:t>
                      </a: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 средства 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Интерактивные выставки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Коллекционирование 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Игры (дидактические, развивающие, подвижные) 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Семинары 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Семинары-практикумы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Консультации 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Ситуативное обучение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Коллекционирование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Досуг 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КВН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Просмотр видео</a:t>
                      </a:r>
                      <a:endParaRPr lang="ru-RU" sz="10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533" y="764704"/>
            <a:ext cx="8382000" cy="1329595"/>
          </a:xfrm>
        </p:spPr>
        <p:txBody>
          <a:bodyPr/>
          <a:lstStyle/>
          <a:p>
            <a:r>
              <a:rPr lang="ru-RU" dirty="0" smtClean="0"/>
              <a:t>Способы преодоления формализма в использовании игр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399" y="2195899"/>
            <a:ext cx="8415867" cy="4284250"/>
          </a:xfrm>
        </p:spPr>
        <p:txBody>
          <a:bodyPr/>
          <a:lstStyle/>
          <a:p>
            <a:r>
              <a:rPr lang="ru-RU" dirty="0" smtClean="0"/>
              <a:t>Использование </a:t>
            </a:r>
            <a:r>
              <a:rPr lang="ru-RU" dirty="0"/>
              <a:t>разнообразного наглядного материала, на основе которого проводится игра. </a:t>
            </a:r>
            <a:endParaRPr lang="ru-RU" dirty="0" smtClean="0"/>
          </a:p>
          <a:p>
            <a:r>
              <a:rPr lang="ru-RU" dirty="0"/>
              <a:t>Введение новых вариантов заданий, материалов, условий игры. </a:t>
            </a:r>
            <a:endParaRPr lang="ru-RU" dirty="0" smtClean="0"/>
          </a:p>
          <a:p>
            <a:r>
              <a:rPr lang="ru-RU" dirty="0" smtClean="0"/>
              <a:t>Работа </a:t>
            </a:r>
            <a:r>
              <a:rPr lang="ru-RU" dirty="0"/>
              <a:t>детей с индивидуальными карточками. </a:t>
            </a:r>
            <a:endParaRPr lang="ru-RU" dirty="0" smtClean="0"/>
          </a:p>
          <a:p>
            <a:r>
              <a:rPr lang="ru-RU" dirty="0"/>
              <a:t>Организация игрового общения детей в форме игры в парах.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3689181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4727448"/>
          </a:xfrm>
        </p:spPr>
        <p:txBody>
          <a:bodyPr/>
          <a:lstStyle/>
          <a:p>
            <a:pPr lvl="0"/>
            <a:r>
              <a:rPr lang="ru-RU" dirty="0">
                <a:solidFill>
                  <a:srgbClr val="000000"/>
                </a:solidFill>
              </a:rPr>
              <a:t>Организация игрового общения детей в малых группах по три - четыре человека. </a:t>
            </a:r>
          </a:p>
          <a:p>
            <a:r>
              <a:rPr lang="ru-RU" dirty="0" smtClean="0"/>
              <a:t>Организация </a:t>
            </a:r>
            <a:r>
              <a:rPr lang="ru-RU" dirty="0"/>
              <a:t>игры со всей группой детей одновременно. </a:t>
            </a:r>
            <a:endParaRPr lang="ru-RU" dirty="0" smtClean="0"/>
          </a:p>
          <a:p>
            <a:r>
              <a:rPr lang="ru-RU" dirty="0" smtClean="0"/>
              <a:t>Поддержание </a:t>
            </a:r>
            <a:r>
              <a:rPr lang="ru-RU" dirty="0"/>
              <a:t>оживленного (посильного для дошкольников) темпа игры, способствующего активизации действий детей. </a:t>
            </a:r>
            <a:endParaRPr lang="ru-RU" dirty="0" smtClean="0"/>
          </a:p>
          <a:p>
            <a:r>
              <a:rPr lang="ru-RU" dirty="0" smtClean="0"/>
              <a:t>Создание </a:t>
            </a:r>
            <a:r>
              <a:rPr lang="ru-RU" dirty="0"/>
              <a:t>у детей радостного настроения во время игры. </a:t>
            </a:r>
          </a:p>
        </p:txBody>
      </p:sp>
    </p:spTree>
    <p:extLst>
      <p:ext uri="{BB962C8B-B14F-4D97-AF65-F5344CB8AC3E}">
        <p14:creationId xmlns:p14="http://schemas.microsoft.com/office/powerpoint/2010/main" xmlns="" val="4392717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08" y="692696"/>
            <a:ext cx="8856984" cy="1329595"/>
          </a:xfrm>
        </p:spPr>
        <p:txBody>
          <a:bodyPr/>
          <a:lstStyle/>
          <a:p>
            <a:pPr algn="ctr"/>
            <a:r>
              <a:rPr lang="ru-RU" dirty="0"/>
              <a:t>Методы и приёмы обучения детей математике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2053454"/>
            <a:ext cx="8382000" cy="221086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028344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White Template with blue-green Segoe_TP10286786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F83F853-FA01-4B06-983B-0DEE9474D6E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Образцы слайдов презентации (белая панель с сине-зеленым оформлением)</Template>
  <TotalTime>154</TotalTime>
  <Words>495</Words>
  <Application>Microsoft Office PowerPoint</Application>
  <PresentationFormat>Экран (4:3)</PresentationFormat>
  <Paragraphs>113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1_White Template with blue-green Segoe_TP10286786</vt:lpstr>
      <vt:lpstr>Белый текст и шрифт Courier для слайдов с кодом</vt:lpstr>
      <vt:lpstr>СОДЕРЖАНИЕ ПОЗНАВАТЕЛЬНО – МАТЕМАТИЧЕСКОЙ ДЕЯТЕЛЬНОСТИ В РЕЖИМЕ ДНЯ</vt:lpstr>
      <vt:lpstr>Цель:</vt:lpstr>
      <vt:lpstr>Познавательное развитие предполагает</vt:lpstr>
      <vt:lpstr>Слайд 4</vt:lpstr>
      <vt:lpstr>Сферы деятельности</vt:lpstr>
      <vt:lpstr>Вариативные  формы, способы,  методы и средства ФЭМП</vt:lpstr>
      <vt:lpstr>Способы преодоления формализма в использовании игр</vt:lpstr>
      <vt:lpstr>Слайд 8</vt:lpstr>
      <vt:lpstr>Методы и приёмы обучения детей математике</vt:lpstr>
      <vt:lpstr>Младший дошкольный возраст</vt:lpstr>
      <vt:lpstr>Средний дошкольный возраст</vt:lpstr>
      <vt:lpstr>Старший дошкольный возраст</vt:lpstr>
      <vt:lpstr>СПАСИБО ЗА ВНИМАНИЕ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 ПОЗНАВАТЕЛЬНО – МАТЕМАТИЧЕСКОЙ ДЕЯТЕЛЬНОСТИ В РЕЖИМЕ ДНЯ</dc:title>
  <dc:creator>ZUZU</dc:creator>
  <cp:keywords/>
  <cp:lastModifiedBy>user</cp:lastModifiedBy>
  <cp:revision>19</cp:revision>
  <dcterms:created xsi:type="dcterms:W3CDTF">2015-11-09T15:34:57Z</dcterms:created>
  <dcterms:modified xsi:type="dcterms:W3CDTF">2015-11-10T09:53:32Z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785646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  <property fmtid="{D5CDD505-2E9C-101B-9397-08002B2CF9AE}" name="_TemplateID" pid="5">
    <vt:lpwstr>TC102867869990</vt:lpwstr>
  </property>
</Properties>
</file>