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3C0C"/>
    <a:srgbClr val="993300"/>
    <a:srgbClr val="541C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975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32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01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55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701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76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061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79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00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09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33728-E647-4D2F-9504-0A9009D2A71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A98A-7829-4D5E-8434-1A98FA0F8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570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6857999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тест.</a:t>
            </a:r>
          </a:p>
          <a:p>
            <a:pPr algn="l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 вариант: 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1г, 2а, 3а, 4в, 5б, 6а, 7г, 8б, 9в, 10г</a:t>
            </a:r>
          </a:p>
          <a:p>
            <a:pPr algn="l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 вариант: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1б, 2г, 3в, 4б, 5г, 6б, 7а, 8г, 9б, 10г</a:t>
            </a:r>
          </a:p>
          <a:p>
            <a:pPr algn="l"/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Критерии оценивания: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5-6 правильных ответов – оценка 3</a:t>
            </a:r>
          </a:p>
          <a:p>
            <a:pPr algn="l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7-8 правильных ответов – оценка 4</a:t>
            </a:r>
          </a:p>
          <a:p>
            <a:pPr algn="l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9-10 правильных ответов – оценка 5</a:t>
            </a:r>
          </a:p>
        </p:txBody>
      </p:sp>
    </p:spTree>
    <p:extLst>
      <p:ext uri="{BB962C8B-B14F-4D97-AF65-F5344CB8AC3E}">
        <p14:creationId xmlns:p14="http://schemas.microsoft.com/office/powerpoint/2010/main" val="1833773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chemeClr val="bg1"/>
                </a:solidFill>
              </a:rPr>
              <a:t>Социальные истоки бунта Раскольникова.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i="1" dirty="0">
                <a:solidFill>
                  <a:schemeClr val="bg1"/>
                </a:solidFill>
              </a:rPr>
              <a:t>3. Письмо от матери.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277" y="2208639"/>
            <a:ext cx="4220660" cy="28027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476" y="3792221"/>
            <a:ext cx="3476625" cy="2438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45" y="1664993"/>
            <a:ext cx="4768131" cy="31653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5196" y="4830391"/>
            <a:ext cx="3037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Раскольников целует письмо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72076" y="6172218"/>
            <a:ext cx="2789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Пульхерия Александровна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(мать Раскольникова)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81860" y="1839307"/>
            <a:ext cx="3017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Дуня (сестра Раскольникова)</a:t>
            </a:r>
          </a:p>
        </p:txBody>
      </p:sp>
    </p:spTree>
    <p:extLst>
      <p:ext uri="{BB962C8B-B14F-4D97-AF65-F5344CB8AC3E}">
        <p14:creationId xmlns:p14="http://schemas.microsoft.com/office/powerpoint/2010/main" val="3651013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chemeClr val="bg1"/>
                </a:solidFill>
              </a:rPr>
              <a:t>Социальные истоки бунта Раскольникова.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i="1" dirty="0">
                <a:solidFill>
                  <a:schemeClr val="bg1"/>
                </a:solidFill>
              </a:rPr>
              <a:t>5. Встреча с пьяной обесчещенной девочкой.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01" y="1779876"/>
            <a:ext cx="7509598" cy="45692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14046" y="6349120"/>
            <a:ext cx="1163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на скамье</a:t>
            </a:r>
          </a:p>
        </p:txBody>
      </p:sp>
    </p:spTree>
    <p:extLst>
      <p:ext uri="{BB962C8B-B14F-4D97-AF65-F5344CB8AC3E}">
        <p14:creationId xmlns:p14="http://schemas.microsoft.com/office/powerpoint/2010/main" val="1548668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  <a:solidFill>
            <a:srgbClr val="843C0C"/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chemeClr val="bg1"/>
                </a:solidFill>
              </a:rPr>
              <a:t>Социальные истоки бунта Раскольникова.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i="1" dirty="0">
                <a:solidFill>
                  <a:schemeClr val="bg1"/>
                </a:solidFill>
              </a:rPr>
              <a:t>6. Разговор студента и офицера в трактире.</a:t>
            </a: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462" y="1819708"/>
            <a:ext cx="7077075" cy="4410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78307" y="6229783"/>
            <a:ext cx="16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 распивочной</a:t>
            </a:r>
          </a:p>
        </p:txBody>
      </p:sp>
    </p:spTree>
    <p:extLst>
      <p:ext uri="{BB962C8B-B14F-4D97-AF65-F5344CB8AC3E}">
        <p14:creationId xmlns:p14="http://schemas.microsoft.com/office/powerpoint/2010/main" val="4188418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rgbClr val="843C0C"/>
          </a:solidFill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i="1" dirty="0">
                <a:solidFill>
                  <a:schemeClr val="bg1"/>
                </a:solidFill>
              </a:rPr>
              <a:t>Философские истоки бунта Раскольникова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chemeClr val="bg1"/>
                </a:solidFill>
              </a:rPr>
              <a:t>1. Угнетение и подавление личности, задыхающейся от сознания собственного бессилия.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i="1" dirty="0">
                <a:solidFill>
                  <a:schemeClr val="bg1"/>
                </a:solidFill>
              </a:rPr>
              <a:t>2. Брожение в обществе того времени бунтарских идей.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i="1" dirty="0">
                <a:solidFill>
                  <a:schemeClr val="bg1"/>
                </a:solidFill>
              </a:rPr>
              <a:t>3. Нигилизм.</a:t>
            </a:r>
          </a:p>
        </p:txBody>
      </p:sp>
      <p:pic>
        <p:nvPicPr>
          <p:cNvPr id="4" name="Picture 10" descr="&amp;Fcy;&amp;ocy;&amp;tcy;&amp;ocy;: &amp;Pcy;&amp;rcy;&amp;iecy;&amp;scy;&amp;tcy;&amp;ucy;&amp;pcy;&amp;lcy;&amp;iecy;&amp;ncy;&amp;icy;&amp;iecy; &amp;icy; &amp;ncy;&amp;acy;&amp;kcy;&amp;acy;&amp;zcy;&amp;acy;&amp;ncy;&amp;icy;&amp;iecy;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786" y="3216069"/>
            <a:ext cx="3265632" cy="339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88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rgbClr val="843C0C"/>
          </a:solidFill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4000" b="1" i="1" dirty="0">
                <a:solidFill>
                  <a:schemeClr val="bg1"/>
                </a:solidFill>
              </a:rPr>
              <a:t>Задание на закрепление.</a:t>
            </a:r>
          </a:p>
          <a:p>
            <a:pPr marL="0" indent="0">
              <a:buNone/>
            </a:pPr>
            <a:endParaRPr lang="ru-RU" b="1" i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900" b="1" i="1" dirty="0">
                <a:solidFill>
                  <a:schemeClr val="bg1"/>
                </a:solidFill>
              </a:rPr>
              <a:t>Наклеить карточки с причинами бунта в соответствующие колонки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089743"/>
              </p:ext>
            </p:extLst>
          </p:nvPr>
        </p:nvGraphicFramePr>
        <p:xfrm>
          <a:off x="2032000" y="2409919"/>
          <a:ext cx="8128000" cy="3353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7478515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173469652"/>
                    </a:ext>
                  </a:extLst>
                </a:gridCol>
              </a:tblGrid>
              <a:tr h="610372">
                <a:tc>
                  <a:txBody>
                    <a:bodyPr/>
                    <a:lstStyle/>
                    <a:p>
                      <a:r>
                        <a:rPr lang="ru-RU" sz="2800" dirty="0"/>
                        <a:t>Социальные причины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Философские причины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4895623"/>
                  </a:ext>
                </a:extLst>
              </a:tr>
              <a:tr h="27429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649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749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rgbClr val="843C0C"/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chemeClr val="bg1"/>
                </a:solidFill>
              </a:rPr>
              <a:t>Домашнее задание</a:t>
            </a:r>
          </a:p>
          <a:p>
            <a:pPr marL="0" indent="0" algn="ctr">
              <a:buNone/>
            </a:pPr>
            <a:endParaRPr lang="ru-RU" sz="4000" b="1" i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4000" b="1" i="1" dirty="0">
                <a:solidFill>
                  <a:schemeClr val="bg1"/>
                </a:solidFill>
              </a:rPr>
              <a:t>Подготовить рассказ о двойниках Раскольникова</a:t>
            </a:r>
            <a:r>
              <a:rPr lang="ru-RU" b="1" i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405" y="2683000"/>
            <a:ext cx="8942321" cy="362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994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Истоки </a:t>
            </a:r>
            <a:r>
              <a:rPr lang="ru-RU" sz="3200" b="1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причины, основы </a:t>
            </a: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чего-либо.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Бунт – проявление неповиновения, 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непокорности, несогласия</a:t>
            </a:r>
            <a:r>
              <a:rPr lang="ru-RU" sz="32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117" y="1440873"/>
            <a:ext cx="5480268" cy="31034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279" y="3602182"/>
            <a:ext cx="5292121" cy="302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96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011891" cy="6857999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marL="0" indent="0" algn="ctr">
              <a:buNone/>
            </a:pPr>
            <a:endParaRPr lang="ru-RU" b="1" i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5400" b="1" i="1" dirty="0">
                <a:solidFill>
                  <a:schemeClr val="bg1"/>
                </a:solidFill>
              </a:rPr>
              <a:t>Тема занятия:</a:t>
            </a:r>
          </a:p>
          <a:p>
            <a:pPr marL="0" indent="0" algn="ctr">
              <a:buNone/>
            </a:pPr>
            <a:r>
              <a:rPr lang="ru-RU" sz="5400" b="1" i="1" dirty="0">
                <a:solidFill>
                  <a:schemeClr val="bg1"/>
                </a:solidFill>
              </a:rPr>
              <a:t>Социальные и философские истоки бунта Раскольникова.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545" y="3278332"/>
            <a:ext cx="48768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158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800" b="1" i="1" dirty="0">
                <a:solidFill>
                  <a:schemeClr val="bg1"/>
                </a:solidFill>
              </a:rPr>
              <a:t>Цели занятия:</a:t>
            </a:r>
          </a:p>
          <a:p>
            <a:pPr marL="514350" indent="-514350">
              <a:buAutoNum type="arabicPeriod"/>
            </a:pPr>
            <a:r>
              <a:rPr lang="ru-RU" sz="4800" b="1" i="1" dirty="0">
                <a:solidFill>
                  <a:schemeClr val="bg1"/>
                </a:solidFill>
              </a:rPr>
              <a:t>Формирование у обучающихся понимания социальных и философских истоков бунта Раскольникова.</a:t>
            </a:r>
          </a:p>
          <a:p>
            <a:pPr marL="514350" indent="-514350">
              <a:buAutoNum type="arabicPeriod"/>
            </a:pPr>
            <a:r>
              <a:rPr lang="ru-RU" sz="4800" b="1" i="1" dirty="0">
                <a:solidFill>
                  <a:schemeClr val="bg1"/>
                </a:solidFill>
              </a:rPr>
              <a:t>Обоснование несостоятельности индивидуалистической теории главного героя, раскрытие ее антигуманной, безнравственной сущности</a:t>
            </a:r>
          </a:p>
        </p:txBody>
      </p:sp>
    </p:spTree>
    <p:extLst>
      <p:ext uri="{BB962C8B-B14F-4D97-AF65-F5344CB8AC3E}">
        <p14:creationId xmlns:p14="http://schemas.microsoft.com/office/powerpoint/2010/main" val="439856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bg1"/>
                </a:solidFill>
              </a:rPr>
              <a:t>Раскольников</a:t>
            </a:r>
          </a:p>
          <a:p>
            <a:pPr marL="0" indent="0" algn="ctr">
              <a:buNone/>
            </a:pPr>
            <a:endParaRPr lang="ru-RU" sz="6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6000" b="1" dirty="0">
                <a:solidFill>
                  <a:schemeClr val="bg1"/>
                </a:solidFill>
              </a:rPr>
              <a:t>Раскол</a:t>
            </a:r>
          </a:p>
          <a:p>
            <a:pPr marL="0" indent="0" algn="ctr">
              <a:buNone/>
            </a:pPr>
            <a:endParaRPr lang="ru-RU" sz="6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6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6000" b="1" dirty="0">
                <a:solidFill>
                  <a:schemeClr val="bg1"/>
                </a:solidFill>
              </a:rPr>
              <a:t>внутренний           с обществом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5860472" y="96981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779820" y="2763322"/>
            <a:ext cx="2040577" cy="199208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730171" y="2763322"/>
            <a:ext cx="1764000" cy="199208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533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marL="0" indent="0">
              <a:buNone/>
            </a:pPr>
            <a:endParaRPr lang="en-US" b="1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b="1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b="1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b="1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</a:rPr>
              <a:t>«…он был замечательно хорош 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</a:rPr>
              <a:t>собою, с прекрасными темными 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</a:rPr>
              <a:t>глазами, темно-рус, ростом выше 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</a:rPr>
              <a:t>среднего, тонок и строен.»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764" y="763626"/>
            <a:ext cx="6021965" cy="533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81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chemeClr val="bg1"/>
                </a:solidFill>
              </a:rPr>
              <a:t>Социальные истоки бунта Раскольникова.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i="1" dirty="0">
                <a:solidFill>
                  <a:schemeClr val="bg1"/>
                </a:solidFill>
              </a:rPr>
              <a:t>1. Гнетущая обстановка Петербурга</a:t>
            </a:r>
            <a:r>
              <a:rPr lang="ru-RU" b="1" i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819" y="1750956"/>
            <a:ext cx="4942439" cy="23496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23" y="2493819"/>
            <a:ext cx="4686115" cy="26197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434" y="4503099"/>
            <a:ext cx="4424223" cy="21256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0723" y="6259393"/>
            <a:ext cx="3869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картины бедных районов 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075228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  <a:solidFill>
            <a:schemeClr val="accent2">
              <a:lumMod val="5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chemeClr val="bg1"/>
                </a:solidFill>
              </a:rPr>
              <a:t>Социальные истоки бунта Раскольникова.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i="1" dirty="0">
                <a:solidFill>
                  <a:schemeClr val="bg1"/>
                </a:solidFill>
              </a:rPr>
              <a:t>2. «Он был задавлен бедностью».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6" y="1453861"/>
            <a:ext cx="6320476" cy="28973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22" y="3428999"/>
            <a:ext cx="6283470" cy="31161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89148" y="4617763"/>
            <a:ext cx="2556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Каморка Раскольникова</a:t>
            </a:r>
          </a:p>
        </p:txBody>
      </p:sp>
    </p:spTree>
    <p:extLst>
      <p:ext uri="{BB962C8B-B14F-4D97-AF65-F5344CB8AC3E}">
        <p14:creationId xmlns:p14="http://schemas.microsoft.com/office/powerpoint/2010/main" val="1497631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  <a:solidFill>
            <a:schemeClr val="accent2">
              <a:lumMod val="5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>
                <a:solidFill>
                  <a:schemeClr val="bg1"/>
                </a:solidFill>
              </a:rPr>
              <a:t>Социальные истоки бунта Раскольникова.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i="1" dirty="0">
                <a:solidFill>
                  <a:schemeClr val="bg1"/>
                </a:solidFill>
              </a:rPr>
              <a:t>3. Встреча с Мармеладовым.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790" y="1634288"/>
            <a:ext cx="6836375" cy="33418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292" y="3305199"/>
            <a:ext cx="3367425" cy="28856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41" y="4172783"/>
            <a:ext cx="4703307" cy="23453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26899" y="1264956"/>
            <a:ext cx="221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Мармеладов (слева)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6644" y="6434167"/>
            <a:ext cx="2269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семья Мармеладова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55713" y="6182618"/>
            <a:ext cx="4259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Катерина Ивановна (жена Мармеладова)</a:t>
            </a:r>
          </a:p>
        </p:txBody>
      </p:sp>
    </p:spTree>
    <p:extLst>
      <p:ext uri="{BB962C8B-B14F-4D97-AF65-F5344CB8AC3E}">
        <p14:creationId xmlns:p14="http://schemas.microsoft.com/office/powerpoint/2010/main" val="27595606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320</Words>
  <Application>Microsoft Office PowerPoint</Application>
  <PresentationFormat>Широкоэкранный</PresentationFormat>
  <Paragraphs>67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User_note</dc:creator>
  <cp:lastModifiedBy>user</cp:lastModifiedBy>
  <cp:revision>30</cp:revision>
  <dcterms:created xsi:type="dcterms:W3CDTF">2021-04-15T05:30:52Z</dcterms:created>
  <dcterms:modified xsi:type="dcterms:W3CDTF">2022-04-21T05:17:06Z</dcterms:modified>
</cp:coreProperties>
</file>