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76" autoAdjust="0"/>
    <p:restoredTop sz="94660"/>
  </p:normalViewPr>
  <p:slideViewPr>
    <p:cSldViewPr snapToGrid="0">
      <p:cViewPr varScale="1">
        <p:scale>
          <a:sx n="70" d="100"/>
          <a:sy n="70" d="100"/>
        </p:scale>
        <p:origin x="9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50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271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1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71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23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29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86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16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75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8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09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828">
              <a:schemeClr val="accent4">
                <a:lumMod val="40000"/>
                <a:lumOff val="60000"/>
              </a:schemeClr>
            </a:gs>
            <a:gs pos="37814">
              <a:srgbClr val="D5E6F4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3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C9241-AFD5-498F-A3E9-F73B3A457D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EA68D-8854-46EA-A350-AABB628FE8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20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18" Type="http://schemas.openxmlformats.org/officeDocument/2006/relationships/image" Target="../media/image6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7.png"/><Relationship Id="rId2" Type="http://schemas.openxmlformats.org/officeDocument/2006/relationships/image" Target="../media/image52.pn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19" Type="http://schemas.openxmlformats.org/officeDocument/2006/relationships/image" Target="../media/image69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0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27.png"/><Relationship Id="rId7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9.png"/><Relationship Id="rId10" Type="http://schemas.openxmlformats.org/officeDocument/2006/relationships/image" Target="../media/image30.png"/><Relationship Id="rId4" Type="http://schemas.openxmlformats.org/officeDocument/2006/relationships/image" Target="../media/image28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1596" y="1392072"/>
            <a:ext cx="9659007" cy="86804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n w="9525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обыкновенных дробей</a:t>
            </a:r>
            <a:endParaRPr lang="ru-RU" sz="4800" b="1" dirty="0">
              <a:ln w="9525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51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86" y="132897"/>
            <a:ext cx="10515600" cy="53476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70022" y="722259"/>
                <a:ext cx="3048591" cy="1054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1) </a:t>
                </a:r>
                <a14:m>
                  <m:oMath xmlns:m="http://schemas.openxmlformats.org/officeDocument/2006/math">
                    <m:r>
                      <a:rPr lang="ru-RU" sz="4400" b="0" i="0" smtClean="0"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22" y="722259"/>
                <a:ext cx="3048591" cy="1054006"/>
              </a:xfrm>
              <a:prstGeom prst="rect">
                <a:avLst/>
              </a:prstGeom>
              <a:blipFill>
                <a:blip r:embed="rId2"/>
                <a:stretch>
                  <a:fillRect l="-8000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37607" y="2600618"/>
                <a:ext cx="3173626" cy="1054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2) </a:t>
                </a:r>
                <a14:m>
                  <m:oMath xmlns:m="http://schemas.openxmlformats.org/officeDocument/2006/math">
                    <m:r>
                      <a:rPr lang="ru-RU" sz="4400" b="0" i="0" smtClean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5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607" y="2600618"/>
                <a:ext cx="3173626" cy="1054006"/>
              </a:xfrm>
              <a:prstGeom prst="rect">
                <a:avLst/>
              </a:prstGeom>
              <a:blipFill>
                <a:blip r:embed="rId3"/>
                <a:stretch>
                  <a:fillRect l="-7885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7517243" y="2383886"/>
                <a:ext cx="2472279" cy="1248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77</m:t>
                          </m:r>
                        </m:num>
                        <m:den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ru-RU" sz="4000" b="0" i="1" smtClean="0">
                          <a:latin typeface="Cambria Math" panose="02040503050406030204" pitchFamily="18" charset="0"/>
                        </a:rPr>
                        <m:t>=15</m:t>
                      </m:r>
                      <m:f>
                        <m:fPr>
                          <m:ctrlPr>
                            <a:rPr lang="ru-RU" sz="4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7243" y="2383886"/>
                <a:ext cx="2472279" cy="12488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Группа 15"/>
          <p:cNvGrpSpPr/>
          <p:nvPr/>
        </p:nvGrpSpPr>
        <p:grpSpPr>
          <a:xfrm>
            <a:off x="5518336" y="2141634"/>
            <a:ext cx="2116285" cy="1646497"/>
            <a:chOff x="2761188" y="1943723"/>
            <a:chExt cx="2116285" cy="1646497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761188" y="2288650"/>
              <a:ext cx="2116285" cy="1215922"/>
              <a:chOff x="2650034" y="2305947"/>
              <a:chExt cx="2116285" cy="121592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2650034" y="2305947"/>
                    <a:ext cx="2116285" cy="113306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sz="3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  <m:t>11·28</m:t>
                              </m:r>
                            </m:num>
                            <m:den>
                              <m: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  <m:t>4·5</m:t>
                              </m:r>
                            </m:den>
                          </m:f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oMath>
                      </m:oMathPara>
                    </a14:m>
                    <a:endParaRPr lang="ru-RU" sz="3600" dirty="0"/>
                  </a:p>
                </p:txBody>
              </p:sp>
            </mc:Choice>
            <mc:Fallback xmlns="">
              <p:sp>
                <p:nvSpPr>
                  <p:cNvPr id="9" name="Прямоугольник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50034" y="2305947"/>
                    <a:ext cx="2116285" cy="113306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3639227" y="2330352"/>
                <a:ext cx="349113" cy="53187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2999749" y="2989993"/>
                <a:ext cx="349113" cy="53187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Группа 12"/>
            <p:cNvGrpSpPr/>
            <p:nvPr/>
          </p:nvGrpSpPr>
          <p:grpSpPr>
            <a:xfrm>
              <a:off x="2837872" y="1943723"/>
              <a:ext cx="1650611" cy="1646497"/>
              <a:chOff x="2837872" y="1943723"/>
              <a:chExt cx="1650611" cy="164649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Прямоугольник 17"/>
                  <p:cNvSpPr/>
                  <p:nvPr/>
                </p:nvSpPr>
                <p:spPr>
                  <a:xfrm>
                    <a:off x="4122677" y="1943723"/>
                    <a:ext cx="36580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8" name="Прямоугольник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22677" y="1943723"/>
                    <a:ext cx="36580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Прямоугольник 18"/>
                  <p:cNvSpPr/>
                  <p:nvPr/>
                </p:nvSpPr>
                <p:spPr>
                  <a:xfrm>
                    <a:off x="2837872" y="3220888"/>
                    <a:ext cx="36580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9" name="Прямоугольник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37872" y="3220888"/>
                    <a:ext cx="36580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397209" y="4430760"/>
                <a:ext cx="3412473" cy="1063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3) </a:t>
                </a:r>
                <a14:m>
                  <m:oMath xmlns:m="http://schemas.openxmlformats.org/officeDocument/2006/math">
                    <m:r>
                      <a:rPr lang="ru-RU" sz="4400" b="0" i="0" smtClean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den>
                    </m:f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209" y="4430760"/>
                <a:ext cx="3412473" cy="1063753"/>
              </a:xfrm>
              <a:prstGeom prst="rect">
                <a:avLst/>
              </a:prstGeom>
              <a:blipFill>
                <a:blip r:embed="rId8"/>
                <a:stretch>
                  <a:fillRect l="-7143" b="-137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Группа 35"/>
          <p:cNvGrpSpPr/>
          <p:nvPr/>
        </p:nvGrpSpPr>
        <p:grpSpPr>
          <a:xfrm>
            <a:off x="5609043" y="4195128"/>
            <a:ext cx="2237399" cy="1652413"/>
            <a:chOff x="2933676" y="3882072"/>
            <a:chExt cx="2237399" cy="1652413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933676" y="3882072"/>
              <a:ext cx="2237399" cy="1652413"/>
              <a:chOff x="2640074" y="2056369"/>
              <a:chExt cx="2237399" cy="1652413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2761188" y="2288650"/>
                <a:ext cx="2116285" cy="1215922"/>
                <a:chOff x="2650034" y="2305947"/>
                <a:chExt cx="2116285" cy="121592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Прямоугольник 27"/>
                    <p:cNvSpPr/>
                    <p:nvPr/>
                  </p:nvSpPr>
                  <p:spPr>
                    <a:xfrm>
                      <a:off x="2650034" y="2305947"/>
                      <a:ext cx="2116285" cy="11330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sz="3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23·30</m:t>
                                </m:r>
                              </m:num>
                              <m:den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6·23</m:t>
                                </m:r>
                              </m:den>
                            </m:f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</m:oMath>
                        </m:oMathPara>
                      </a14:m>
                      <a:endParaRPr lang="ru-RU" sz="3600" dirty="0"/>
                    </a:p>
                  </p:txBody>
                </p:sp>
              </mc:Choice>
              <mc:Fallback xmlns="">
                <p:sp>
                  <p:nvSpPr>
                    <p:cNvPr id="28" name="Прямоугольник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50034" y="2305947"/>
                      <a:ext cx="2116285" cy="113306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>
                  <a:off x="3639227" y="2330352"/>
                  <a:ext cx="314008" cy="452697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2999749" y="2989993"/>
                  <a:ext cx="349113" cy="53187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Группа 24"/>
              <p:cNvGrpSpPr/>
              <p:nvPr/>
            </p:nvGrpSpPr>
            <p:grpSpPr>
              <a:xfrm>
                <a:off x="2640074" y="2056369"/>
                <a:ext cx="1830857" cy="1652413"/>
                <a:chOff x="2640074" y="2056369"/>
                <a:chExt cx="1830857" cy="1652413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Прямоугольник 25"/>
                    <p:cNvSpPr/>
                    <p:nvPr/>
                  </p:nvSpPr>
                  <p:spPr>
                    <a:xfrm>
                      <a:off x="4105125" y="2056369"/>
                      <a:ext cx="36580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oMath>
                        </m:oMathPara>
                      </a14:m>
                      <a:endParaRPr lang="ru-RU" dirty="0"/>
                    </a:p>
                  </p:txBody>
                </p:sp>
              </mc:Choice>
              <mc:Fallback xmlns="">
                <p:sp>
                  <p:nvSpPr>
                    <p:cNvPr id="26" name="Прямоугольник 2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105125" y="2056369"/>
                      <a:ext cx="365806" cy="36933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Прямоугольник 26"/>
                    <p:cNvSpPr/>
                    <p:nvPr/>
                  </p:nvSpPr>
                  <p:spPr>
                    <a:xfrm>
                      <a:off x="2640074" y="3339450"/>
                      <a:ext cx="36580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oMath>
                        </m:oMathPara>
                      </a14:m>
                      <a:endParaRPr lang="ru-RU" dirty="0"/>
                    </a:p>
                  </p:txBody>
                </p:sp>
              </mc:Choice>
              <mc:Fallback xmlns="">
                <p:sp>
                  <p:nvSpPr>
                    <p:cNvPr id="27" name="Прямоугольник 2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40074" y="3339450"/>
                      <a:ext cx="365806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173806" y="4836150"/>
              <a:ext cx="314008" cy="4526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323433" y="4138757"/>
              <a:ext cx="314008" cy="4526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/>
              <p:cNvSpPr/>
              <p:nvPr/>
            </p:nvSpPr>
            <p:spPr>
              <a:xfrm>
                <a:off x="7728017" y="4701744"/>
                <a:ext cx="460055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20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4200" dirty="0"/>
              </a:p>
            </p:txBody>
          </p:sp>
        </mc:Choice>
        <mc:Fallback xmlns=""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017" y="4701744"/>
                <a:ext cx="460055" cy="73866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Группа 36"/>
          <p:cNvGrpSpPr/>
          <p:nvPr/>
        </p:nvGrpSpPr>
        <p:grpSpPr>
          <a:xfrm>
            <a:off x="5491400" y="367770"/>
            <a:ext cx="2116285" cy="1610535"/>
            <a:chOff x="2761188" y="2037276"/>
            <a:chExt cx="2116285" cy="1610535"/>
          </a:xfrm>
        </p:grpSpPr>
        <p:grpSp>
          <p:nvGrpSpPr>
            <p:cNvPr id="38" name="Группа 37"/>
            <p:cNvGrpSpPr/>
            <p:nvPr/>
          </p:nvGrpSpPr>
          <p:grpSpPr>
            <a:xfrm>
              <a:off x="2761188" y="2288650"/>
              <a:ext cx="2116285" cy="1215922"/>
              <a:chOff x="2650034" y="2305947"/>
              <a:chExt cx="2116285" cy="121592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Прямоугольник 41"/>
                  <p:cNvSpPr/>
                  <p:nvPr/>
                </p:nvSpPr>
                <p:spPr>
                  <a:xfrm>
                    <a:off x="2650034" y="2305947"/>
                    <a:ext cx="2116285" cy="113306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sz="3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  <m:t>14·12</m:t>
                              </m:r>
                            </m:num>
                            <m:den>
                              <m: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  <m:t>3·5</m:t>
                              </m:r>
                            </m:den>
                          </m:f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oMath>
                      </m:oMathPara>
                    </a14:m>
                    <a:endParaRPr lang="ru-RU" sz="3600" dirty="0"/>
                  </a:p>
                </p:txBody>
              </p:sp>
            </mc:Choice>
            <mc:Fallback xmlns="">
              <p:sp>
                <p:nvSpPr>
                  <p:cNvPr id="42" name="Прямоугольник 4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50034" y="2305947"/>
                    <a:ext cx="2116285" cy="1133067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3639227" y="2330352"/>
                <a:ext cx="349113" cy="53187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2999749" y="2989993"/>
                <a:ext cx="349113" cy="53187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Группа 38"/>
            <p:cNvGrpSpPr/>
            <p:nvPr/>
          </p:nvGrpSpPr>
          <p:grpSpPr>
            <a:xfrm>
              <a:off x="2816716" y="2037276"/>
              <a:ext cx="1671767" cy="1610535"/>
              <a:chOff x="2816716" y="2037276"/>
              <a:chExt cx="1671767" cy="161053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Прямоугольник 39"/>
                  <p:cNvSpPr/>
                  <p:nvPr/>
                </p:nvSpPr>
                <p:spPr>
                  <a:xfrm>
                    <a:off x="4122677" y="2037276"/>
                    <a:ext cx="36580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40" name="Прямоугольник 3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22677" y="2037276"/>
                    <a:ext cx="365806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Прямоугольник 40"/>
                  <p:cNvSpPr/>
                  <p:nvPr/>
                </p:nvSpPr>
                <p:spPr>
                  <a:xfrm>
                    <a:off x="2816716" y="3278479"/>
                    <a:ext cx="36580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41" name="Прямоугольник 4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6716" y="3278479"/>
                    <a:ext cx="365806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Прямоугольник 44"/>
              <p:cNvSpPr/>
              <p:nvPr/>
            </p:nvSpPr>
            <p:spPr>
              <a:xfrm>
                <a:off x="7509881" y="638941"/>
                <a:ext cx="2173993" cy="11519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num>
                      <m:den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4800" dirty="0" smtClean="0"/>
                  <a:t> = 11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45" name="Прямоугольник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9881" y="638941"/>
                <a:ext cx="2173993" cy="1151982"/>
              </a:xfrm>
              <a:prstGeom prst="rect">
                <a:avLst/>
              </a:prstGeom>
              <a:blipFill>
                <a:blip r:embed="rId16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420462" y="627107"/>
                <a:ext cx="2116284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14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·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462" y="627107"/>
                <a:ext cx="2116284" cy="113306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Прямоугольник 45"/>
              <p:cNvSpPr/>
              <p:nvPr/>
            </p:nvSpPr>
            <p:spPr>
              <a:xfrm>
                <a:off x="3435371" y="2470398"/>
                <a:ext cx="2116285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·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46" name="Прямоугольник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371" y="2470398"/>
                <a:ext cx="2116285" cy="113306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Прямоугольник 46"/>
              <p:cNvSpPr/>
              <p:nvPr/>
            </p:nvSpPr>
            <p:spPr>
              <a:xfrm>
                <a:off x="3606903" y="4404906"/>
                <a:ext cx="2116285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·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47" name="Прямоугольник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903" y="4404906"/>
                <a:ext cx="2116285" cy="1133067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078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  <p:bldP spid="21" grpId="0"/>
      <p:bldP spid="35" grpId="0"/>
      <p:bldP spid="45" grpId="0"/>
      <p:bldP spid="3" grpId="0"/>
      <p:bldP spid="46" grpId="1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83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05468"/>
            <a:ext cx="10644116" cy="488042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10, № 292, 297, 314;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11, выучить правила (формулы в буквенном представлении) стр.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разобрать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записать решения примеров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1,2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тетради;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            №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333, 335, 337</a:t>
            </a:r>
          </a:p>
        </p:txBody>
      </p:sp>
    </p:spTree>
    <p:extLst>
      <p:ext uri="{BB962C8B-B14F-4D97-AF65-F5344CB8AC3E}">
        <p14:creationId xmlns:p14="http://schemas.microsoft.com/office/powerpoint/2010/main" val="324375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0027"/>
            <a:ext cx="12192000" cy="45783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«Сложение и вычитание обыкновенных дробей»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91829" y="1653702"/>
                <a:ext cx="11023060" cy="5204298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1) </m:t>
                    </m:r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 smtClean="0"/>
                  <a:t> =     </a:t>
                </a:r>
                <a:r>
                  <a:rPr lang="ru-RU" sz="4200" dirty="0" smtClean="0"/>
                  <a:t>  </a:t>
                </a:r>
                <a:r>
                  <a:rPr lang="ru-RU" sz="3600" dirty="0" smtClean="0"/>
                  <a:t>                            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36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ru-RU" sz="3600" dirty="0"/>
                  <a:t> </a:t>
                </a:r>
                <a:r>
                  <a:rPr lang="ru-RU" sz="3600" dirty="0" smtClean="0"/>
                  <a:t>= </a:t>
                </a:r>
              </a:p>
              <a:p>
                <a:pPr marL="514350" indent="-514350">
                  <a:buAutoNum type="arabicParenR"/>
                </a:pPr>
                <a:endParaRPr lang="ru-RU" sz="3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ru-RU" sz="3600" i="1">
                        <a:latin typeface="Cambria Math" panose="02040503050406030204" pitchFamily="18" charset="0"/>
                      </a:rPr>
                      <m:t>) 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ru-RU" sz="36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ru-RU" sz="3600" dirty="0" smtClean="0"/>
                  <a:t> =                             4) </a:t>
                </a:r>
                <a14:m>
                  <m:oMath xmlns:m="http://schemas.openxmlformats.org/officeDocument/2006/math">
                    <m:r>
                      <a:rPr lang="ru-RU" sz="3600" b="0" i="0" smtClean="0">
                        <a:latin typeface="Cambria Math" panose="02040503050406030204" pitchFamily="18" charset="0"/>
                      </a:rPr>
                      <m:t>5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  <m:r>
                      <a:rPr lang="ru-RU" sz="3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/>
                  <a:t> </a:t>
                </a:r>
                <a:r>
                  <a:rPr lang="ru-RU" sz="3600" dirty="0" smtClean="0"/>
                  <a:t>= </a:t>
                </a:r>
                <a:endParaRPr lang="ru-RU" sz="3600" dirty="0"/>
              </a:p>
              <a:p>
                <a:pPr marL="514350" indent="-514350">
                  <a:buAutoNum type="arabicParenR"/>
                </a:pPr>
                <a:endParaRPr lang="ru-RU" sz="3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ru-RU" sz="3600" i="1">
                        <a:latin typeface="Cambria Math" panose="02040503050406030204" pitchFamily="18" charset="0"/>
                      </a:rPr>
                      <m:t>) </m:t>
                    </m:r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9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−4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lang="ru-RU" sz="3600" dirty="0"/>
                  <a:t> </a:t>
                </a:r>
                <a:r>
                  <a:rPr lang="ru-RU" sz="3600" dirty="0" smtClean="0"/>
                  <a:t>=                              6) </a:t>
                </a:r>
                <a14:m>
                  <m:oMath xmlns:m="http://schemas.openxmlformats.org/officeDocument/2006/math">
                    <m:r>
                      <a:rPr lang="ru-RU" sz="3600" b="0" i="0" smtClean="0"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+5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ru-RU" sz="3600" dirty="0"/>
                  <a:t> 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6</m:t>
                    </m:r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ru-RU" sz="3600" dirty="0"/>
                  <a:t> </a:t>
                </a:r>
                <a:r>
                  <a:rPr lang="ru-RU" sz="3600" dirty="0" smtClean="0"/>
                  <a:t>= </a:t>
                </a:r>
                <a:endParaRPr lang="ru-RU" sz="3600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514350" indent="-514350">
                  <a:buAutoNum type="arabicParenR"/>
                </a:pPr>
                <a:endParaRPr lang="ru-RU" dirty="0"/>
              </a:p>
              <a:p>
                <a:pPr marL="514350" indent="-514350">
                  <a:buAutoNum type="arabicParenR"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1829" y="1653702"/>
                <a:ext cx="11023060" cy="5204298"/>
              </a:xfrm>
              <a:blipFill>
                <a:blip r:embed="rId2"/>
                <a:stretch>
                  <a:fillRect t="-4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91829" y="810220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Вычислите: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536354" y="1465557"/>
                <a:ext cx="2018373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28</m:t>
                          </m:r>
                        </m:den>
                      </m:f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=1</m:t>
                      </m:r>
                      <m:f>
                        <m:f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200" i="1">
                              <a:latin typeface="Cambria Math" panose="02040503050406030204" pitchFamily="18" charset="0"/>
                            </a:rPr>
                            <m:t>28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6354" y="1465557"/>
                <a:ext cx="2018373" cy="10175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261960" y="2980158"/>
                <a:ext cx="1028936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5</m:t>
                      </m:r>
                      <m:f>
                        <m:f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19</m:t>
                          </m:r>
                        </m:num>
                        <m:den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1960" y="2980158"/>
                <a:ext cx="1028936" cy="10175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8382145" y="1484451"/>
                <a:ext cx="732893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48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145" y="1484451"/>
                <a:ext cx="732893" cy="10175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8799557" y="2952630"/>
                <a:ext cx="1028935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3</m:t>
                      </m:r>
                      <m:f>
                        <m:f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num>
                        <m:den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63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9557" y="2952630"/>
                <a:ext cx="1028935" cy="10175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3250416" y="4410317"/>
                <a:ext cx="1256562" cy="10175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f>
                        <m:f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99</m:t>
                          </m:r>
                        </m:num>
                        <m:den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416" y="4410317"/>
                <a:ext cx="1256562" cy="10175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0116135" y="4360372"/>
                <a:ext cx="1256562" cy="10143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15</m:t>
                      </m:r>
                      <m:f>
                        <m:fPr>
                          <m:ctrlPr>
                            <a:rPr lang="ru-RU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6135" y="4360372"/>
                <a:ext cx="1256562" cy="101431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176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394" name="TextBox 1"/>
              <p:cNvSpPr txBox="1">
                <a:spLocks noChangeArrowheads="1"/>
              </p:cNvSpPr>
              <p:nvPr/>
            </p:nvSpPr>
            <p:spPr bwMode="auto">
              <a:xfrm>
                <a:off x="0" y="23960"/>
                <a:ext cx="12192000" cy="1281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>
                    <a:solidFill>
                      <a:schemeClr val="tx2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ru-RU" altLang="ru-RU" sz="32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Задача. В одной бутылке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altLang="ru-RU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altLang="ru-RU" sz="32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л сока. Сколько сока содержится в                  5 таких бутылках?</a:t>
                </a:r>
                <a:endParaRPr lang="ru-RU" altLang="ru-RU" sz="3200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394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3960"/>
                <a:ext cx="12192000" cy="1281185"/>
              </a:xfrm>
              <a:prstGeom prst="rect">
                <a:avLst/>
              </a:prstGeom>
              <a:blipFill>
                <a:blip r:embed="rId2"/>
                <a:stretch>
                  <a:fillRect l="-1250" r="-1250" b="-1476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r="68436"/>
          <a:stretch>
            <a:fillRect/>
          </a:stretch>
        </p:blipFill>
        <p:spPr bwMode="auto">
          <a:xfrm flipH="1">
            <a:off x="7383095" y="1305145"/>
            <a:ext cx="505331" cy="144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r="68436"/>
          <a:stretch>
            <a:fillRect/>
          </a:stretch>
        </p:blipFill>
        <p:spPr bwMode="auto">
          <a:xfrm flipH="1">
            <a:off x="5281649" y="1334529"/>
            <a:ext cx="495403" cy="1420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r="68436"/>
          <a:stretch>
            <a:fillRect/>
          </a:stretch>
        </p:blipFill>
        <p:spPr bwMode="auto">
          <a:xfrm flipH="1">
            <a:off x="6373453" y="1337503"/>
            <a:ext cx="497388" cy="142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r="68436"/>
          <a:stretch>
            <a:fillRect/>
          </a:stretch>
        </p:blipFill>
        <p:spPr bwMode="auto">
          <a:xfrm flipH="1">
            <a:off x="3167885" y="1284503"/>
            <a:ext cx="507316" cy="145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r="68436"/>
          <a:stretch>
            <a:fillRect/>
          </a:stretch>
        </p:blipFill>
        <p:spPr bwMode="auto">
          <a:xfrm flipH="1">
            <a:off x="4211085" y="1273625"/>
            <a:ext cx="486468" cy="1395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32229" y="2321615"/>
                <a:ext cx="9942285" cy="12882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altLang="ru-RU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</a:t>
                </a:r>
                <a:r>
                  <a:rPr lang="ru-RU" altLang="ru-RU" sz="32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 ·5= 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ru-RU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3+3+3+3+3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 · 5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=3</m:t>
                    </m:r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29" y="2321615"/>
                <a:ext cx="9942285" cy="1288238"/>
              </a:xfrm>
              <a:prstGeom prst="rect">
                <a:avLst/>
              </a:prstGeom>
              <a:blipFill>
                <a:blip r:embed="rId8"/>
                <a:stretch>
                  <a:fillRect l="-1533" t="-71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32229" y="3804624"/>
                <a:ext cx="4022320" cy="7957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 ·5= </m:t>
                    </m:r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 · 5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sz="32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=3</m:t>
                    </m:r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29" y="3804624"/>
                <a:ext cx="4022320" cy="79579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84756" y="4795190"/>
            <a:ext cx="11702444" cy="176674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ru-RU" altLang="ru-RU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умножения дроби на натуральное число:</a:t>
            </a:r>
            <a:br>
              <a:rPr lang="ru-RU" altLang="ru-RU" sz="24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дробь на натуральное число, надо ее числитель умножить на это число, а знаменатель оставить без изменения.</a:t>
            </a:r>
          </a:p>
        </p:txBody>
      </p:sp>
    </p:spTree>
    <p:extLst>
      <p:ext uri="{BB962C8B-B14F-4D97-AF65-F5344CB8AC3E}">
        <p14:creationId xmlns:p14="http://schemas.microsoft.com/office/powerpoint/2010/main" val="248582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86" y="132897"/>
            <a:ext cx="10515600" cy="53476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70022" y="722259"/>
                <a:ext cx="2309030" cy="10532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2=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22" y="722259"/>
                <a:ext cx="2309030" cy="1053237"/>
              </a:xfrm>
              <a:prstGeom prst="rect">
                <a:avLst/>
              </a:prstGeom>
              <a:blipFill>
                <a:blip r:embed="rId2"/>
                <a:stretch>
                  <a:fillRect l="-10554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30464" y="2330352"/>
                <a:ext cx="2434064" cy="1063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6=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64" y="2330352"/>
                <a:ext cx="2434064" cy="1063753"/>
              </a:xfrm>
              <a:prstGeom prst="rect">
                <a:avLst/>
              </a:prstGeom>
              <a:blipFill>
                <a:blip r:embed="rId3"/>
                <a:stretch>
                  <a:fillRect l="-10276" b="-13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162423" y="667658"/>
                <a:ext cx="2953608" cy="11330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2·2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ru-RU" sz="3600" dirty="0" smtClean="0"/>
                        <m:t> =</m:t>
                      </m:r>
                      <m:r>
                        <a:rPr lang="ru-RU" sz="3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2423" y="667658"/>
                <a:ext cx="2953608" cy="1133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650034" y="2305947"/>
                <a:ext cx="3201517" cy="1144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5·6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034" y="2305947"/>
                <a:ext cx="3201517" cy="11443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Группа 23"/>
          <p:cNvGrpSpPr/>
          <p:nvPr/>
        </p:nvGrpSpPr>
        <p:grpSpPr>
          <a:xfrm>
            <a:off x="430464" y="3948961"/>
            <a:ext cx="8209521" cy="1881349"/>
            <a:chOff x="470022" y="3804680"/>
            <a:chExt cx="8209521" cy="18813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Прямоугольник 10"/>
                <p:cNvSpPr/>
                <p:nvPr/>
              </p:nvSpPr>
              <p:spPr>
                <a:xfrm>
                  <a:off x="470022" y="3804680"/>
                  <a:ext cx="8209521" cy="188134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ru-RU" sz="2800" dirty="0" smtClean="0"/>
                    <a:t>или (применяя сокращение) получаем:</a:t>
                  </a:r>
                </a:p>
                <a:p>
                  <a:endParaRPr lang="ru-RU" sz="2800" dirty="0" smtClean="0"/>
                </a:p>
                <a:p>
                  <a:r>
                    <a:rPr lang="ru-RU" sz="3600" dirty="0" smtClean="0"/>
                    <a:t>2</a:t>
                  </a:r>
                  <a:r>
                    <a:rPr lang="ru-RU" sz="3600" dirty="0"/>
                    <a:t>)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4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42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4200" i="1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ru-RU" sz="4200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ru-RU" sz="4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4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200" b="0" i="1" smtClean="0">
                              <a:latin typeface="Cambria Math" panose="02040503050406030204" pitchFamily="18" charset="0"/>
                            </a:rPr>
                            <m:t>5 </m:t>
                          </m:r>
                          <m:r>
                            <a:rPr lang="ru-RU" sz="4200" i="1">
                              <a:latin typeface="Cambria Math" panose="02040503050406030204" pitchFamily="18" charset="0"/>
                            </a:rPr>
                            <m:t>·</m:t>
                          </m:r>
                          <m:r>
                            <a:rPr lang="ru-RU" sz="4200" b="0" i="1" smtClean="0">
                              <a:latin typeface="Cambria Math" panose="02040503050406030204" pitchFamily="18" charset="0"/>
                            </a:rPr>
                            <m:t> 6</m:t>
                          </m:r>
                        </m:num>
                        <m:den>
                          <m:r>
                            <a:rPr lang="ru-RU" sz="42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4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42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a14:m>
                  <a:endParaRPr lang="ru-RU" sz="4200" dirty="0"/>
                </a:p>
              </p:txBody>
            </p:sp>
          </mc:Choice>
          <mc:Fallback xmlns="">
            <p:sp>
              <p:nvSpPr>
                <p:cNvPr id="11" name="Прямоугольник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022" y="3804680"/>
                  <a:ext cx="8209521" cy="1881349"/>
                </a:xfrm>
                <a:prstGeom prst="rect">
                  <a:avLst/>
                </a:prstGeom>
                <a:blipFill>
                  <a:blip r:embed="rId6"/>
                  <a:stretch>
                    <a:fillRect l="-2303" t="-3247" b="-357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Прямая соединительная линия 14"/>
            <p:cNvCxnSpPr/>
            <p:nvPr/>
          </p:nvCxnSpPr>
          <p:spPr>
            <a:xfrm>
              <a:off x="2869742" y="5368634"/>
              <a:ext cx="290286" cy="3173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132377" y="4768433"/>
              <a:ext cx="256043" cy="2200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31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86" y="132897"/>
            <a:ext cx="10515600" cy="53476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Выполните умножение: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555498" y="928615"/>
                <a:ext cx="2672911" cy="1054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5=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98" y="928615"/>
                <a:ext cx="2672911" cy="1054006"/>
              </a:xfrm>
              <a:prstGeom prst="rect">
                <a:avLst/>
              </a:prstGeom>
              <a:blipFill>
                <a:blip r:embed="rId3"/>
                <a:stretch>
                  <a:fillRect l="-9112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2989562" y="852767"/>
                <a:ext cx="4389342" cy="1144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8·5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ru-RU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9562" y="852767"/>
                <a:ext cx="4389342" cy="1144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744615" y="3589145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615" y="3589145"/>
                <a:ext cx="3658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555498" y="2751731"/>
                <a:ext cx="2672911" cy="1054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5=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98" y="2751731"/>
                <a:ext cx="2672911" cy="1054006"/>
              </a:xfrm>
              <a:prstGeom prst="rect">
                <a:avLst/>
              </a:prstGeom>
              <a:blipFill>
                <a:blip r:embed="rId7"/>
                <a:stretch>
                  <a:fillRect l="-9112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555498" y="2106827"/>
                <a:ext cx="63991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или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98" y="2106827"/>
                <a:ext cx="63991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3840629" y="2476159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629" y="2476159"/>
                <a:ext cx="36580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4518275" y="2642334"/>
                <a:ext cx="1731564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275" y="2642334"/>
                <a:ext cx="1731564" cy="113306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Группа 31"/>
          <p:cNvGrpSpPr/>
          <p:nvPr/>
        </p:nvGrpSpPr>
        <p:grpSpPr>
          <a:xfrm>
            <a:off x="3058534" y="2645142"/>
            <a:ext cx="1606529" cy="1214346"/>
            <a:chOff x="3058534" y="2645142"/>
            <a:chExt cx="1606529" cy="12143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Прямоугольник 19"/>
                <p:cNvSpPr/>
                <p:nvPr/>
              </p:nvSpPr>
              <p:spPr>
                <a:xfrm>
                  <a:off x="3058534" y="2645142"/>
                  <a:ext cx="1606529" cy="11443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sz="3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8·5</m:t>
                            </m:r>
                          </m:num>
                          <m:den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15</m:t>
                            </m:r>
                          </m:den>
                        </m:f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20" name="Прямоугольник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8534" y="2645142"/>
                  <a:ext cx="1606529" cy="114435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8" name="Группа 27"/>
            <p:cNvGrpSpPr/>
            <p:nvPr/>
          </p:nvGrpSpPr>
          <p:grpSpPr>
            <a:xfrm>
              <a:off x="3360563" y="2646297"/>
              <a:ext cx="749858" cy="1213191"/>
              <a:chOff x="3360563" y="2784470"/>
              <a:chExt cx="596368" cy="1075018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3678526" y="2784470"/>
                <a:ext cx="278405" cy="38170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360563" y="3364156"/>
                <a:ext cx="398637" cy="49533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1765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5" grpId="0"/>
      <p:bldP spid="19" grpId="0"/>
      <p:bldP spid="21" grpId="0"/>
      <p:bldP spid="2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86" y="132897"/>
            <a:ext cx="10515600" cy="53476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Выполните умножение: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55498" y="3513670"/>
                <a:ext cx="2985497" cy="1054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10=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98" y="3513670"/>
                <a:ext cx="2985497" cy="1054006"/>
              </a:xfrm>
              <a:prstGeom prst="rect">
                <a:avLst/>
              </a:prstGeom>
              <a:blipFill>
                <a:blip r:embed="rId2"/>
                <a:stretch>
                  <a:fillRect l="-8163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>
            <a:off x="3250410" y="3330777"/>
            <a:ext cx="1861407" cy="1460510"/>
            <a:chOff x="3105662" y="792204"/>
            <a:chExt cx="1861407" cy="14605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Прямоугольник 8"/>
                <p:cNvSpPr/>
                <p:nvPr/>
              </p:nvSpPr>
              <p:spPr>
                <a:xfrm>
                  <a:off x="3105662" y="947587"/>
                  <a:ext cx="1861407" cy="11330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sz="3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8·10</m:t>
                            </m:r>
                          </m:num>
                          <m:den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25</m:t>
                            </m:r>
                          </m:den>
                        </m:f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9" name="Прямоугольник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5662" y="947587"/>
                  <a:ext cx="1861407" cy="113306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Прямая соединительная линия 13"/>
            <p:cNvCxnSpPr/>
            <p:nvPr/>
          </p:nvCxnSpPr>
          <p:spPr>
            <a:xfrm>
              <a:off x="3843509" y="792204"/>
              <a:ext cx="435098" cy="64452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564085" y="1684961"/>
              <a:ext cx="496973" cy="5651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4278607" y="85479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78607" y="854794"/>
                  <a:ext cx="36580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Прямоугольник 20"/>
                <p:cNvSpPr/>
                <p:nvPr/>
              </p:nvSpPr>
              <p:spPr>
                <a:xfrm>
                  <a:off x="3948805" y="1883382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21" name="Прямоугольник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8805" y="1883382"/>
                  <a:ext cx="36580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4894457" y="3486160"/>
                <a:ext cx="1986441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16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=3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457" y="3486160"/>
                <a:ext cx="1986441" cy="11330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555498" y="1269255"/>
                <a:ext cx="2672911" cy="1050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6=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98" y="1269255"/>
                <a:ext cx="2672911" cy="1050224"/>
              </a:xfrm>
              <a:prstGeom prst="rect">
                <a:avLst/>
              </a:prstGeom>
              <a:blipFill>
                <a:blip r:embed="rId7"/>
                <a:stretch>
                  <a:fillRect l="-9112" b="-139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2989562" y="1214736"/>
            <a:ext cx="3278462" cy="1159262"/>
            <a:chOff x="3035480" y="2243579"/>
            <a:chExt cx="3278462" cy="1159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Прямоугольник 12"/>
                <p:cNvSpPr/>
                <p:nvPr/>
              </p:nvSpPr>
              <p:spPr>
                <a:xfrm>
                  <a:off x="3035480" y="2243579"/>
                  <a:ext cx="3278462" cy="11330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sz="3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7·6</m:t>
                            </m:r>
                          </m:num>
                          <m:den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30</m:t>
                            </m:r>
                          </m:den>
                        </m:f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  <m:f>
                          <m:fPr>
                            <m:ctrlP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9" name="Прямоугольник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5480" y="2243579"/>
                  <a:ext cx="3278462" cy="113306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Прямая соединительная линия 14"/>
            <p:cNvCxnSpPr/>
            <p:nvPr/>
          </p:nvCxnSpPr>
          <p:spPr>
            <a:xfrm>
              <a:off x="3755547" y="2243579"/>
              <a:ext cx="279424" cy="4695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396247" y="2933275"/>
              <a:ext cx="279424" cy="46956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3724776" y="2093159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776" y="2093159"/>
                <a:ext cx="36580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3820790" y="980173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790" y="980173"/>
                <a:ext cx="36580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160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7334250" y="572665"/>
            <a:ext cx="4585356" cy="4427528"/>
            <a:chOff x="4852766" y="594215"/>
            <a:chExt cx="4961289" cy="4731159"/>
          </a:xfrm>
        </p:grpSpPr>
        <p:cxnSp>
          <p:nvCxnSpPr>
            <p:cNvPr id="13" name="Прямая со стрелкой 12"/>
            <p:cNvCxnSpPr/>
            <p:nvPr/>
          </p:nvCxnSpPr>
          <p:spPr>
            <a:xfrm>
              <a:off x="5519738" y="1989138"/>
              <a:ext cx="0" cy="230346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5808663" y="4581525"/>
              <a:ext cx="360045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852766" y="2832711"/>
              <a:ext cx="667170" cy="616515"/>
            </a:xfrm>
            <a:prstGeom prst="rect">
              <a:avLst/>
            </a:prstGeom>
            <a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r="-7273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  <a:cs typeface="Arial" charset="0"/>
                </a:rPr>
                <a:t> </a:t>
              </a:r>
            </a:p>
          </p:txBody>
        </p:sp>
        <p:sp>
          <p:nvSpPr>
            <p:cNvPr id="17" name="Прямоугольник 16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7425265" y="4797152"/>
              <a:ext cx="667170" cy="528222"/>
            </a:xfrm>
            <a:prstGeom prst="rect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r="-9174" b="-8046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  <a:cs typeface="Arial" charset="0"/>
                </a:rPr>
                <a:t> </a:t>
              </a:r>
            </a:p>
          </p:txBody>
        </p:sp>
        <p:graphicFrame>
          <p:nvGraphicFramePr>
            <p:cNvPr id="20" name="Объект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75267534"/>
                </p:ext>
              </p:extLst>
            </p:nvPr>
          </p:nvGraphicFramePr>
          <p:xfrm>
            <a:off x="5714368" y="594215"/>
            <a:ext cx="4099687" cy="4029489"/>
          </p:xfrm>
          <a:graphic>
            <a:graphicData uri="http://schemas.openxmlformats.org/drawingml/2006/table">
              <a:tbl>
                <a:tblPr firstRow="1" bandRow="1">
                  <a:tableStyleId>{616DA210-FB5B-4158-B5E0-FEB733F419BA}</a:tableStyleId>
                </a:tblPr>
                <a:tblGrid>
                  <a:gridCol w="757808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75780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757808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757808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757808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</a:tblGrid>
                <a:tr h="1256963"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endParaRPr lang="ru-RU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1256963"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bg1">
                          <a:alpha val="20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1256963"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endParaRPr lang="ru-RU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</a:tbl>
            </a:graphicData>
          </a:graphic>
        </p:graphicFrame>
      </p:grp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-20637" y="0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Задача. Вычислите площадь закрашенной фигуры:</a:t>
            </a:r>
            <a:endParaRPr lang="ru-RU" altLang="ru-RU" sz="32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67068" y="583787"/>
                <a:ext cx="7831582" cy="23317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altLang="ru-RU" sz="3200" dirty="0" smtClean="0">
                    <a:cs typeface="Times New Roman" panose="02020603050405020304" pitchFamily="18" charset="0"/>
                  </a:rPr>
                  <a:t>По рисунку видно, что закрашено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altLang="ru-RU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15 </m:t>
                        </m:r>
                      </m:den>
                    </m:f>
                  </m:oMath>
                </a14:m>
                <a:r>
                  <a:rPr lang="ru-RU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</a:p>
              <a:p>
                <a:r>
                  <a:rPr lang="ru-RU" altLang="ru-RU" sz="32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т</a:t>
                </a:r>
                <a:r>
                  <a:rPr lang="ru-RU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.е.  </a:t>
                </a:r>
                <a:r>
                  <a:rPr lang="en-US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S </a:t>
                </a:r>
                <a:r>
                  <a:rPr lang="ru-RU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altLang="ru-RU" sz="3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15 </m:t>
                        </m:r>
                      </m:den>
                    </m:f>
                  </m:oMath>
                </a14:m>
                <a:r>
                  <a:rPr lang="en-US" altLang="ru-RU" sz="3200" i="1" dirty="0" smtClean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3200" dirty="0"/>
                          <m:t>дм</m:t>
                        </m:r>
                      </m:e>
                      <m:sup>
                        <m:r>
                          <a:rPr lang="ru-RU" sz="32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ru-RU" sz="3200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sz="1200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 ·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3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altLang="ru-RU" sz="3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altLang="ru-RU" sz="3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15 </m:t>
                        </m:r>
                      </m:den>
                    </m:f>
                    <m:r>
                      <m:rPr>
                        <m:nor/>
                      </m:rPr>
                      <a:rPr lang="en-US" altLang="ru-RU" sz="3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ru-RU" sz="3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3000" dirty="0"/>
                          <m:t>дм</m:t>
                        </m:r>
                      </m:e>
                      <m:sup>
                        <m:r>
                          <a:rPr lang="ru-RU" sz="30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0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ru-RU" sz="3000" b="0" i="1" smtClean="0">
                        <a:latin typeface="Cambria Math" panose="02040503050406030204" pitchFamily="18" charset="0"/>
                      </a:rPr>
                      <m:t> если   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3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altLang="ru-RU" sz="3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altLang="ru-RU" sz="3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000" dirty="0" smtClean="0"/>
                  <a:t> </a:t>
                </a:r>
                <a14:m>
                  <m:oMath xmlns:m="http://schemas.openxmlformats.org/officeDocument/2006/math">
                    <m:r>
                      <a:rPr lang="en-US" sz="3000" b="0" i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3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altLang="ru-RU" sz="3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altLang="ru-RU" sz="3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30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68" y="583787"/>
                <a:ext cx="7831582" cy="2331792"/>
              </a:xfrm>
              <a:prstGeom prst="rect">
                <a:avLst/>
              </a:prstGeom>
              <a:blipFill>
                <a:blip r:embed="rId4"/>
                <a:stretch>
                  <a:fillRect l="-19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67068" y="3201314"/>
                <a:ext cx="6019277" cy="10103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ru-RU" sz="4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en-US" altLang="ru-RU" sz="4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ru-RU" altLang="ru-RU" sz="4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altLang="ru-RU" sz="4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· </m:t>
                    </m:r>
                    <m:f>
                      <m:fPr>
                        <m:ctrlPr>
                          <a:rPr lang="ru-RU" altLang="ru-RU" sz="4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ru-RU" altLang="ru-RU" sz="4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altLang="ru-RU" sz="4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 · 2</m:t>
                        </m:r>
                      </m:num>
                      <m:den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 · 3</m:t>
                        </m:r>
                      </m:den>
                    </m:f>
                    <m:r>
                      <a:rPr lang="ru-RU" altLang="ru-RU" sz="4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altLang="ru-RU" sz="4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altLang="ru-RU" sz="4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sz="42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4000" dirty="0" smtClean="0"/>
                          <m:t>дм</m:t>
                        </m:r>
                      </m:e>
                      <m:sup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68" y="3201314"/>
                <a:ext cx="6019277" cy="10103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167068" y="5014702"/>
            <a:ext cx="11658600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умножения обыкновенных дробей:</a:t>
            </a:r>
            <a:endParaRPr lang="ru-RU" sz="8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2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умножить дробь на дробь,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надо найти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произведение числителей и произведение  знаменателей этих дробей.</a:t>
            </a:r>
          </a:p>
        </p:txBody>
      </p:sp>
    </p:spTree>
    <p:extLst>
      <p:ext uri="{BB962C8B-B14F-4D97-AF65-F5344CB8AC3E}">
        <p14:creationId xmlns:p14="http://schemas.microsoft.com/office/powerpoint/2010/main" val="335832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86" y="132897"/>
            <a:ext cx="10515600" cy="53476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умножение: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70022" y="722259"/>
                <a:ext cx="2235292" cy="10532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22" y="722259"/>
                <a:ext cx="2235292" cy="1053237"/>
              </a:xfrm>
              <a:prstGeom prst="rect">
                <a:avLst/>
              </a:prstGeom>
              <a:blipFill>
                <a:blip r:embed="rId2"/>
                <a:stretch>
                  <a:fillRect l="-10899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30464" y="2330352"/>
                <a:ext cx="2599173" cy="1063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64" y="2330352"/>
                <a:ext cx="2599173" cy="1063753"/>
              </a:xfrm>
              <a:prstGeom prst="rect">
                <a:avLst/>
              </a:prstGeom>
              <a:blipFill>
                <a:blip r:embed="rId3"/>
                <a:stretch>
                  <a:fillRect l="-9624" b="-1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162423" y="667658"/>
                <a:ext cx="2953608" cy="11330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2·2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3·5</m:t>
                          </m:r>
                        </m:den>
                      </m:f>
                      <m:r>
                        <m:rPr>
                          <m:nor/>
                        </m:rPr>
                        <a:rPr lang="ru-RU" sz="3600" dirty="0" smtClean="0"/>
                        <m:t> =</m:t>
                      </m:r>
                      <m:r>
                        <a:rPr lang="ru-RU" sz="36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2423" y="667658"/>
                <a:ext cx="2953608" cy="1133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458966" y="2220529"/>
                <a:ext cx="867545" cy="1248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8966" y="2220529"/>
                <a:ext cx="867545" cy="12488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Группа 15"/>
          <p:cNvGrpSpPr/>
          <p:nvPr/>
        </p:nvGrpSpPr>
        <p:grpSpPr>
          <a:xfrm>
            <a:off x="2640074" y="2098029"/>
            <a:ext cx="1982521" cy="1610753"/>
            <a:chOff x="2640074" y="2098029"/>
            <a:chExt cx="1982521" cy="1610753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761188" y="2288650"/>
              <a:ext cx="1861407" cy="1215922"/>
              <a:chOff x="2650034" y="2305947"/>
              <a:chExt cx="1861407" cy="121592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2650034" y="2305947"/>
                    <a:ext cx="1861407" cy="113306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sz="3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  <m:t>11·3</m:t>
                              </m:r>
                            </m:num>
                            <m:den>
                              <m:r>
                                <a:rPr lang="ru-RU" sz="3600" b="0" i="1" smtClean="0">
                                  <a:latin typeface="Cambria Math" panose="02040503050406030204" pitchFamily="18" charset="0"/>
                                </a:rPr>
                                <m:t>15·5</m:t>
                              </m:r>
                            </m:den>
                          </m:f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oMath>
                      </m:oMathPara>
                    </a14:m>
                    <a:endParaRPr lang="ru-RU" sz="3600" dirty="0"/>
                  </a:p>
                </p:txBody>
              </p:sp>
            </mc:Choice>
            <mc:Fallback xmlns="">
              <p:sp>
                <p:nvSpPr>
                  <p:cNvPr id="9" name="Прямоугольник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50034" y="2305947"/>
                    <a:ext cx="1861407" cy="113306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3639227" y="2330352"/>
                <a:ext cx="349113" cy="53187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2999749" y="2989993"/>
                <a:ext cx="349113" cy="53187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Группа 12"/>
            <p:cNvGrpSpPr/>
            <p:nvPr/>
          </p:nvGrpSpPr>
          <p:grpSpPr>
            <a:xfrm>
              <a:off x="2640074" y="2098029"/>
              <a:ext cx="1690736" cy="1610753"/>
              <a:chOff x="2640074" y="2098029"/>
              <a:chExt cx="1690736" cy="161075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Прямоугольник 17"/>
                  <p:cNvSpPr/>
                  <p:nvPr/>
                </p:nvSpPr>
                <p:spPr>
                  <a:xfrm>
                    <a:off x="3965004" y="2098029"/>
                    <a:ext cx="36580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8" name="Прямоугольник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65004" y="2098029"/>
                    <a:ext cx="36580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Прямоугольник 18"/>
                  <p:cNvSpPr/>
                  <p:nvPr/>
                </p:nvSpPr>
                <p:spPr>
                  <a:xfrm>
                    <a:off x="2640074" y="3339450"/>
                    <a:ext cx="36580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oMath>
                      </m:oMathPara>
                    </a14:m>
                    <a:endParaRPr lang="ru-RU" dirty="0"/>
                  </a:p>
                </p:txBody>
              </p:sp>
            </mc:Choice>
            <mc:Fallback xmlns="">
              <p:sp>
                <p:nvSpPr>
                  <p:cNvPr id="19" name="Прямоугольник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40074" y="3339450"/>
                    <a:ext cx="36580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406707" y="4200554"/>
                <a:ext cx="2838021" cy="1054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den>
                    </m:f>
                    <m:r>
                      <a:rPr lang="ru-RU" sz="4400" i="1" smtClean="0">
                        <a:latin typeface="Cambria Math" panose="02040503050406030204" pitchFamily="18" charset="0"/>
                      </a:rPr>
                      <m:t>·</m:t>
                    </m:r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63</m:t>
                        </m:r>
                      </m:den>
                    </m:f>
                    <m:r>
                      <a:rPr lang="ru-RU" sz="44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7" y="4200554"/>
                <a:ext cx="2838021" cy="1054006"/>
              </a:xfrm>
              <a:prstGeom prst="rect">
                <a:avLst/>
              </a:prstGeom>
              <a:blipFill>
                <a:blip r:embed="rId9"/>
                <a:stretch>
                  <a:fillRect l="-8817" b="-132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Группа 35"/>
          <p:cNvGrpSpPr/>
          <p:nvPr/>
        </p:nvGrpSpPr>
        <p:grpSpPr>
          <a:xfrm>
            <a:off x="2919653" y="3882072"/>
            <a:ext cx="2251422" cy="1660240"/>
            <a:chOff x="2919653" y="3882072"/>
            <a:chExt cx="2251422" cy="1660240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933676" y="3882072"/>
              <a:ext cx="2237399" cy="1652413"/>
              <a:chOff x="2640074" y="2056369"/>
              <a:chExt cx="2237399" cy="1652413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2761188" y="2288650"/>
                <a:ext cx="2116285" cy="1215922"/>
                <a:chOff x="2650034" y="2305947"/>
                <a:chExt cx="2116285" cy="121592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Прямоугольник 27"/>
                    <p:cNvSpPr/>
                    <p:nvPr/>
                  </p:nvSpPr>
                  <p:spPr>
                    <a:xfrm>
                      <a:off x="2650034" y="2305947"/>
                      <a:ext cx="2116285" cy="11330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sz="36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14·34</m:t>
                                </m:r>
                              </m:num>
                              <m:den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17·63</m:t>
                                </m:r>
                              </m:den>
                            </m:f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</m:oMath>
                        </m:oMathPara>
                      </a14:m>
                      <a:endParaRPr lang="ru-RU" sz="3600" dirty="0"/>
                    </a:p>
                  </p:txBody>
                </p:sp>
              </mc:Choice>
              <mc:Fallback xmlns="">
                <p:sp>
                  <p:nvSpPr>
                    <p:cNvPr id="28" name="Прямоугольник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50034" y="2305947"/>
                      <a:ext cx="2116285" cy="1133067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>
                  <a:off x="3639227" y="2330352"/>
                  <a:ext cx="314008" cy="452697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2999749" y="2989993"/>
                  <a:ext cx="349113" cy="531876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Группа 24"/>
              <p:cNvGrpSpPr/>
              <p:nvPr/>
            </p:nvGrpSpPr>
            <p:grpSpPr>
              <a:xfrm>
                <a:off x="2640074" y="2056369"/>
                <a:ext cx="1830857" cy="1652413"/>
                <a:chOff x="2640074" y="2056369"/>
                <a:chExt cx="1830857" cy="1652413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Прямоугольник 25"/>
                    <p:cNvSpPr/>
                    <p:nvPr/>
                  </p:nvSpPr>
                  <p:spPr>
                    <a:xfrm>
                      <a:off x="4105125" y="2056369"/>
                      <a:ext cx="36580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oMath>
                        </m:oMathPara>
                      </a14:m>
                      <a:endParaRPr lang="ru-RU" dirty="0"/>
                    </a:p>
                  </p:txBody>
                </p:sp>
              </mc:Choice>
              <mc:Fallback xmlns="">
                <p:sp>
                  <p:nvSpPr>
                    <p:cNvPr id="26" name="Прямоугольник 2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105125" y="2056369"/>
                      <a:ext cx="365806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Прямоугольник 26"/>
                    <p:cNvSpPr/>
                    <p:nvPr/>
                  </p:nvSpPr>
                  <p:spPr>
                    <a:xfrm>
                      <a:off x="2640074" y="3339450"/>
                      <a:ext cx="365806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oMath>
                        </m:oMathPara>
                      </a14:m>
                      <a:endParaRPr lang="ru-RU" dirty="0"/>
                    </a:p>
                  </p:txBody>
                </p:sp>
              </mc:Choice>
              <mc:Fallback xmlns="">
                <p:sp>
                  <p:nvSpPr>
                    <p:cNvPr id="27" name="Прямоугольник 26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40074" y="3339450"/>
                      <a:ext cx="365806" cy="369332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Прямоугольник 30"/>
                <p:cNvSpPr/>
                <p:nvPr/>
              </p:nvSpPr>
              <p:spPr>
                <a:xfrm>
                  <a:off x="4455073" y="5172980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1" name="Прямоугольник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5073" y="5172980"/>
                  <a:ext cx="365806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Прямоугольник 31"/>
                <p:cNvSpPr/>
                <p:nvPr/>
              </p:nvSpPr>
              <p:spPr>
                <a:xfrm>
                  <a:off x="2919653" y="3941689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32" name="Прямоугольник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9653" y="3941689"/>
                  <a:ext cx="365806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Прямая соединительная линия 32"/>
            <p:cNvCxnSpPr/>
            <p:nvPr/>
          </p:nvCxnSpPr>
          <p:spPr>
            <a:xfrm>
              <a:off x="4173806" y="4836150"/>
              <a:ext cx="314008" cy="4526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323433" y="4138757"/>
              <a:ext cx="314008" cy="4526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/>
              <p:cNvSpPr/>
              <p:nvPr/>
            </p:nvSpPr>
            <p:spPr>
              <a:xfrm>
                <a:off x="5045800" y="4035574"/>
                <a:ext cx="583813" cy="12464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40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5800" y="4035574"/>
                <a:ext cx="583813" cy="124649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38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5" grpId="0"/>
      <p:bldP spid="21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04850"/>
          </a:xfrm>
        </p:spPr>
        <p:txBody>
          <a:bodyPr>
            <a:norm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смешанных дробей:</a:t>
            </a:r>
            <a:endParaRPr lang="ru-RU" sz="28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48743" y="4258676"/>
                <a:ext cx="5000625" cy="2590799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ru-RU" dirty="0" smtClean="0"/>
                  <a:t>Пример:</a:t>
                </a:r>
              </a:p>
              <a:p>
                <a:pPr marL="0" indent="0" algn="just">
                  <a:buNone/>
                </a:pPr>
                <a:endParaRPr lang="ru-RU" sz="1200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ru-RU" sz="4800" b="0" i="1" smtClean="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ru-RU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4800" b="0" i="1" smtClean="0">
                        <a:latin typeface="Cambria Math" panose="02040503050406030204" pitchFamily="18" charset="0"/>
                      </a:rPr>
                      <m:t> · 1</m:t>
                    </m:r>
                    <m:f>
                      <m:fPr>
                        <m:ctrlPr>
                          <a:rPr lang="ru-RU" sz="4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4800" dirty="0" smtClean="0"/>
                  <a:t>  =</a:t>
                </a:r>
                <a:endParaRPr lang="ru-RU" sz="4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8743" y="4258676"/>
                <a:ext cx="5000625" cy="2590799"/>
              </a:xfrm>
              <a:blipFill>
                <a:blip r:embed="rId2"/>
                <a:stretch>
                  <a:fillRect l="-2436" t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 txBox="1">
            <a:spLocks/>
          </p:cNvSpPr>
          <p:nvPr/>
        </p:nvSpPr>
        <p:spPr>
          <a:xfrm>
            <a:off x="77848" y="-224934"/>
            <a:ext cx="11875294" cy="331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Правило: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того чтобы выполнить умножение смешанных чисел, надо: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806855" y="4939602"/>
                <a:ext cx="2417279" cy="11443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25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=4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855" y="4939602"/>
                <a:ext cx="2417279" cy="11443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293523" y="4939602"/>
                <a:ext cx="1808508" cy="1144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 · </m:t>
                      </m:r>
                      <m:f>
                        <m:fPr>
                          <m:ctrlPr>
                            <a:rPr lang="ru-RU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6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3523" y="4939602"/>
                <a:ext cx="1808508" cy="1144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77848" y="2057812"/>
            <a:ext cx="11875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arenR"/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записать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дроби 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виде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неправильных дробей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848" y="2881245"/>
            <a:ext cx="12114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найти произведение числителей и знаменателей дробей.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37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1"/>
      <p:bldP spid="9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222</Words>
  <Application>Microsoft Office PowerPoint</Application>
  <PresentationFormat>Широкоэкранный</PresentationFormat>
  <Paragraphs>104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Тема Office</vt:lpstr>
      <vt:lpstr>Умножение обыкновенных дробей</vt:lpstr>
      <vt:lpstr>Повторение «Сложение и вычитание обыкновенных дробей»</vt:lpstr>
      <vt:lpstr>Правило умножения дроби на натуральное число:  \ Чтобы умножить дробь на натуральное число, надо ее числитель умножить на это число, а знаменатель оставить без изменения.</vt:lpstr>
      <vt:lpstr>Выполните умножение:</vt:lpstr>
      <vt:lpstr>Выполните умножение:</vt:lpstr>
      <vt:lpstr>Выполните умножение:</vt:lpstr>
      <vt:lpstr>Презентация PowerPoint</vt:lpstr>
      <vt:lpstr>Выполните умножение:</vt:lpstr>
      <vt:lpstr>Умножение смешанных дробей:</vt:lpstr>
      <vt:lpstr>Выполните умножение: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обыкновенных дробей</dc:title>
  <dc:creator>User</dc:creator>
  <cp:lastModifiedBy>мария</cp:lastModifiedBy>
  <cp:revision>98</cp:revision>
  <dcterms:created xsi:type="dcterms:W3CDTF">2021-10-28T06:46:05Z</dcterms:created>
  <dcterms:modified xsi:type="dcterms:W3CDTF">2022-04-21T06:52:20Z</dcterms:modified>
</cp:coreProperties>
</file>