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9" r:id="rId3"/>
    <p:sldId id="261" r:id="rId4"/>
    <p:sldId id="280" r:id="rId5"/>
    <p:sldId id="285" r:id="rId6"/>
    <p:sldId id="288" r:id="rId7"/>
    <p:sldId id="266" r:id="rId8"/>
  </p:sldIdLst>
  <p:sldSz cx="9906000" cy="6858000" type="A4"/>
  <p:notesSz cx="6858000" cy="9144000"/>
  <p:defaultTextStyle>
    <a:defPPr>
      <a:defRPr lang="ru-RU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6" autoAdjust="0"/>
    <p:restoredTop sz="92883" autoAdjust="0"/>
  </p:normalViewPr>
  <p:slideViewPr>
    <p:cSldViewPr>
      <p:cViewPr>
        <p:scale>
          <a:sx n="76" d="100"/>
          <a:sy n="76" d="100"/>
        </p:scale>
        <p:origin x="-1314" y="-4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91368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42950" y="1752602"/>
            <a:ext cx="84201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42950" y="3611607"/>
            <a:ext cx="84201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4078" y="4953000"/>
            <a:ext cx="9910079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1481330"/>
            <a:ext cx="89154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14347" y="274641"/>
            <a:ext cx="1925593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85165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74" y="1059712"/>
            <a:ext cx="84201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49606" y="2931712"/>
            <a:ext cx="4953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939737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737786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5410200"/>
            <a:ext cx="437687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2" y="5410200"/>
            <a:ext cx="437859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1444295"/>
            <a:ext cx="437687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1444295"/>
            <a:ext cx="437859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876800"/>
            <a:ext cx="8105257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87900" y="5355102"/>
            <a:ext cx="430580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90600" y="274320"/>
            <a:ext cx="8103108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87618" y="6407944"/>
            <a:ext cx="2080260" cy="365760"/>
          </a:xfrm>
        </p:spPr>
        <p:txBody>
          <a:bodyPr/>
          <a:lstStyle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6335" y="5443402"/>
            <a:ext cx="77597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7650" y="189968"/>
            <a:ext cx="94107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745079" y="6407945"/>
            <a:ext cx="254657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4865122"/>
            <a:ext cx="8748385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938612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918417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481329"/>
            <a:ext cx="89154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7287618" y="6407944"/>
            <a:ext cx="208026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5AA61E1-829F-4B20-B7FA-6C8C8B73195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745079" y="6407945"/>
            <a:ext cx="254657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9367878" y="6407945"/>
            <a:ext cx="39624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868FBC-B5CB-4D10-8B7B-26290E1A94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2521" y="764704"/>
            <a:ext cx="828092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0070C0"/>
                </a:solidFill>
              </a:rPr>
              <a:t> Педагогические </a:t>
            </a:r>
            <a:r>
              <a:rPr lang="ru-RU" sz="4400" dirty="0">
                <a:solidFill>
                  <a:srgbClr val="0070C0"/>
                </a:solidFill>
              </a:rPr>
              <a:t>условия учебной деятельности младших школьников с умственной </a:t>
            </a:r>
            <a:r>
              <a:rPr lang="ru-RU" sz="4400" dirty="0" smtClean="0">
                <a:solidFill>
                  <a:srgbClr val="0070C0"/>
                </a:solidFill>
              </a:rPr>
              <a:t>отсталостью </a:t>
            </a:r>
            <a:r>
              <a:rPr lang="ru-RU" sz="4400" dirty="0">
                <a:solidFill>
                  <a:srgbClr val="0070C0"/>
                </a:solidFill>
              </a:rPr>
              <a:t>в поликультурной </a:t>
            </a:r>
            <a:r>
              <a:rPr lang="ru-RU" sz="4400" dirty="0" smtClean="0">
                <a:solidFill>
                  <a:srgbClr val="0070C0"/>
                </a:solidFill>
              </a:rPr>
              <a:t>среде.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480" y="4869160"/>
            <a:ext cx="9633520" cy="1584176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sz="6400" b="1" u="sng" dirty="0" err="1">
                <a:solidFill>
                  <a:schemeClr val="tx1"/>
                </a:solidFill>
              </a:rPr>
              <a:t>Саргсян</a:t>
            </a:r>
            <a:r>
              <a:rPr lang="ru-RU" sz="6400" b="1" u="sng" dirty="0">
                <a:solidFill>
                  <a:schemeClr val="tx1"/>
                </a:solidFill>
              </a:rPr>
              <a:t> </a:t>
            </a:r>
            <a:r>
              <a:rPr lang="ru-RU" sz="6400" b="1" u="sng" dirty="0" err="1">
                <a:solidFill>
                  <a:schemeClr val="tx1"/>
                </a:solidFill>
              </a:rPr>
              <a:t>Арегназан</a:t>
            </a:r>
            <a:r>
              <a:rPr lang="ru-RU" sz="6400" b="1" u="sng" dirty="0">
                <a:solidFill>
                  <a:schemeClr val="tx1"/>
                </a:solidFill>
              </a:rPr>
              <a:t>  </a:t>
            </a:r>
            <a:r>
              <a:rPr lang="ru-RU" sz="6400" b="1" u="sng" dirty="0" err="1">
                <a:solidFill>
                  <a:schemeClr val="tx1"/>
                </a:solidFill>
              </a:rPr>
              <a:t>Сааковна</a:t>
            </a:r>
            <a:r>
              <a:rPr lang="ru-RU" sz="6400" dirty="0">
                <a:solidFill>
                  <a:schemeClr val="tx1"/>
                </a:solidFill>
              </a:rPr>
              <a:t>,</a:t>
            </a:r>
          </a:p>
          <a:p>
            <a:pPr algn="l"/>
            <a:r>
              <a:rPr lang="ru-RU" sz="6400" dirty="0">
                <a:solidFill>
                  <a:schemeClr val="tx1"/>
                </a:solidFill>
              </a:rPr>
              <a:t>кандидат педагогических наук, учитель начальных  классов с детьми ОВЗ.</a:t>
            </a:r>
          </a:p>
          <a:p>
            <a:pPr algn="l"/>
            <a:r>
              <a:rPr lang="ru-RU" sz="6400" dirty="0">
                <a:solidFill>
                  <a:schemeClr val="tx1"/>
                </a:solidFill>
              </a:rPr>
              <a:t>ГБОУ средняя школа № 259 </a:t>
            </a:r>
          </a:p>
          <a:p>
            <a:pPr algn="l"/>
            <a:r>
              <a:rPr lang="ru-RU" sz="6400" dirty="0">
                <a:solidFill>
                  <a:schemeClr val="tx1"/>
                </a:solidFill>
              </a:rPr>
              <a:t>им. М.Т. </a:t>
            </a:r>
            <a:r>
              <a:rPr lang="ru-RU" sz="6400" dirty="0" err="1">
                <a:solidFill>
                  <a:schemeClr val="tx1"/>
                </a:solidFill>
              </a:rPr>
              <a:t>Лорис</a:t>
            </a:r>
            <a:r>
              <a:rPr lang="ru-RU" sz="6400" dirty="0">
                <a:solidFill>
                  <a:schemeClr val="tx1"/>
                </a:solidFill>
              </a:rPr>
              <a:t>-Меликова Адмиралтейского района </a:t>
            </a:r>
          </a:p>
          <a:p>
            <a:pPr algn="l"/>
            <a:r>
              <a:rPr lang="ru-RU" sz="6400" dirty="0">
                <a:solidFill>
                  <a:schemeClr val="tx1"/>
                </a:solidFill>
              </a:rPr>
              <a:t>Санкт-Петербурга</a:t>
            </a:r>
          </a:p>
          <a:p>
            <a:pPr algn="l"/>
            <a:endParaRPr lang="ru-RU" sz="6400" dirty="0">
              <a:solidFill>
                <a:schemeClr val="tx1"/>
              </a:solidFill>
            </a:endParaRPr>
          </a:p>
          <a:p>
            <a:pPr algn="l"/>
            <a:r>
              <a:rPr lang="ru-RU" sz="6400" dirty="0">
                <a:solidFill>
                  <a:schemeClr val="tx1"/>
                </a:solidFill>
              </a:rPr>
              <a:t>aregsargsyan@list.ru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 </a:t>
            </a:r>
            <a:endParaRPr lang="ru-RU" sz="6400" dirty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Степени олигофрении.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95300" y="1772816"/>
            <a:ext cx="4376870" cy="361324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Легкая-IQ=50-69</a:t>
            </a:r>
          </a:p>
          <a:p>
            <a:r>
              <a:rPr lang="ru-RU" dirty="0" smtClean="0"/>
              <a:t>Умеренная-IQ = 35-49</a:t>
            </a:r>
          </a:p>
          <a:p>
            <a:r>
              <a:rPr lang="ru-RU" dirty="0" smtClean="0"/>
              <a:t>Тяжелая-IQ = 20-34</a:t>
            </a:r>
          </a:p>
          <a:p>
            <a:r>
              <a:rPr lang="ru-RU" dirty="0" smtClean="0"/>
              <a:t>Глубокая-IQ 20-20</a:t>
            </a:r>
            <a:endParaRPr lang="ru-RU" dirty="0"/>
          </a:p>
        </p:txBody>
      </p:sp>
      <p:pic>
        <p:nvPicPr>
          <p:cNvPr id="9" name="Содержимое 8" descr="f9257a8d277300d91c2c2ed4f77e831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69024" y="1916832"/>
            <a:ext cx="4378325" cy="32794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dirty="0"/>
              <a:t>До сих пор не разработаны примерные программы, методы   и педагогические условия для организации учебно-воспитательной деятельности детей с такой </a:t>
            </a:r>
            <a:r>
              <a:rPr lang="ru-RU" sz="2800" dirty="0" smtClean="0"/>
              <a:t>проблемой</a:t>
            </a:r>
            <a:r>
              <a:rPr lang="ru-RU" sz="2800" dirty="0"/>
              <a:t>.</a:t>
            </a:r>
            <a:r>
              <a:rPr lang="ru-RU" sz="2800" dirty="0" smtClean="0"/>
              <a:t> Эти </a:t>
            </a:r>
            <a:r>
              <a:rPr lang="ru-RU" sz="2800" dirty="0"/>
              <a:t>и  другие подобные вопросы составляют актуальность проблемы, его теоретическое, практическое и социальное значение.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Актуальность: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Игра является не только развлекательной частью урока, но и выполняет познавательные, воспитательные и коррекционные задачи обучения. </a:t>
            </a:r>
          </a:p>
          <a:p>
            <a:endParaRPr lang="ru-RU" dirty="0"/>
          </a:p>
          <a:p>
            <a:r>
              <a:rPr lang="ru-RU" dirty="0"/>
              <a:t>Игра помогает повысить эмоциональный фон школьников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endParaRPr lang="ru-RU" dirty="0"/>
          </a:p>
          <a:p>
            <a:r>
              <a:rPr lang="ru-RU" dirty="0"/>
              <a:t>В игре происходит познание взаимоотношений между детьми, взрослыми, объектами живой и неживой природы.</a:t>
            </a:r>
          </a:p>
          <a:p>
            <a:endParaRPr lang="ru-RU" dirty="0"/>
          </a:p>
          <a:p>
            <a:r>
              <a:rPr lang="ru-RU" dirty="0"/>
              <a:t>В играх ребенок осмысливает и познает окружающий мир, в них развивается его интеллект, воображение, формируются социальные качества.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Роль игры как вид деятельности ребёнка с </a:t>
            </a:r>
            <a:r>
              <a:rPr lang="ru-RU" dirty="0" smtClean="0"/>
              <a:t>ОВЗ.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36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Каждому ребенку выдается  одна картинка, у которой есть «друг» — такая же картинка. Детям предлагается найти друзей по совпадением  карточки.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Игра </a:t>
            </a:r>
            <a:r>
              <a:rPr lang="ru-RU" dirty="0" smtClean="0"/>
              <a:t>«</a:t>
            </a:r>
            <a:r>
              <a:rPr lang="ru-RU" dirty="0"/>
              <a:t>Ищу друга</a:t>
            </a:r>
            <a:r>
              <a:rPr lang="ru-RU" dirty="0" smtClean="0"/>
              <a:t>».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3196702"/>
            <a:ext cx="2249488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792" y="3573016"/>
            <a:ext cx="2232025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817" y="2910004"/>
            <a:ext cx="404812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4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Сде­лай­те </a:t>
            </a:r>
            <a:r>
              <a:rPr lang="ru-RU" dirty="0"/>
              <a:t>ва­ши дви­жения ин­те­рес­ны­ми и дос­та­точ­но мед­ленны­ми. Кро­ме то­го, до­бавь­те раз­личные су­мас­шедшие рас­тяжки / из­ги­бы для ве­селья. Вклю­чите пос­ле­дова­тель­нос­ти дей­ствий для та­ких за­дач, как чист­ка зу­бов.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«ЗЕРКАЛО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3501008"/>
            <a:ext cx="284162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752" y="3694113"/>
            <a:ext cx="282257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895" y="4077072"/>
            <a:ext cx="5145088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5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классе все </a:t>
            </a:r>
            <a:r>
              <a:rPr lang="ru-RU" dirty="0" smtClean="0"/>
              <a:t>разные и </a:t>
            </a:r>
            <a:r>
              <a:rPr lang="ru-RU" dirty="0"/>
              <a:t>ребёнок с </a:t>
            </a:r>
            <a:r>
              <a:rPr lang="ru-RU" dirty="0" smtClean="0"/>
              <a:t>ОВЗ </a:t>
            </a:r>
            <a:r>
              <a:rPr lang="ru-RU" dirty="0"/>
              <a:t>особо не привлекает </a:t>
            </a:r>
            <a:r>
              <a:rPr lang="ru-RU" dirty="0" smtClean="0"/>
              <a:t>внимание.</a:t>
            </a:r>
          </a:p>
          <a:p>
            <a:r>
              <a:rPr lang="ru-RU" dirty="0" smtClean="0"/>
              <a:t>Ребёнок </a:t>
            </a:r>
            <a:r>
              <a:rPr lang="ru-RU" dirty="0"/>
              <a:t>с умственной отсталостью, общаясь с другими детьми, повторяет за ними все действия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/>
              <a:t>классе большинство детей не владеют русским языком и для освоение учебного материала используются самые разные методы и игровые технологии, и всё это на ползу ребёнка с  умственной отсталостью.</a:t>
            </a:r>
          </a:p>
          <a:p>
            <a:r>
              <a:rPr lang="ru-RU" dirty="0" smtClean="0"/>
              <a:t>В </a:t>
            </a:r>
            <a:r>
              <a:rPr lang="ru-RU" dirty="0"/>
              <a:t>школе действуют специальные программы доп. образование, где главная задача является социализация. </a:t>
            </a: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87441" y="476672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Возможности поликультурной среды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8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171</TotalTime>
  <Words>298</Words>
  <Application>Microsoft Office PowerPoint</Application>
  <PresentationFormat>Лист A4 (210x297 мм)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   Педагогические условия учебной деятельности младших школьников с умственной отсталостью в поликультурной среде. </vt:lpstr>
      <vt:lpstr>Степени олигофрении.</vt:lpstr>
      <vt:lpstr>Актуальность:</vt:lpstr>
      <vt:lpstr>Роль игры как вид деятельности ребёнка с ОВЗ.</vt:lpstr>
      <vt:lpstr>Игра «Ищу друга». </vt:lpstr>
      <vt:lpstr>Игра «ЗЕРКАЛО».</vt:lpstr>
      <vt:lpstr>Возможности поликультурной среды: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ТЕМА- "Педагогические условия учебной деятельности младших школьников с умственной осталостью в поликультурной среде"</dc:title>
  <dc:creator>ASUS</dc:creator>
  <cp:lastModifiedBy>User</cp:lastModifiedBy>
  <cp:revision>23</cp:revision>
  <dcterms:created xsi:type="dcterms:W3CDTF">2022-02-23T20:46:59Z</dcterms:created>
  <dcterms:modified xsi:type="dcterms:W3CDTF">2022-04-20T21:48:40Z</dcterms:modified>
</cp:coreProperties>
</file>