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1BB1"/>
    <a:srgbClr val="00539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44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540C3-F16E-46BE-B640-FBB2F57D757E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4A5518-9390-42A9-85FD-D44784B06A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29284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6F06A-4860-4995-BD98-6BB8E6DED05E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21001-0C7A-4A40-AE55-9F8D70C034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2941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21001-0C7A-4A40-AE55-9F8D70C0344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3479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010" y="1124744"/>
            <a:ext cx="8731453" cy="1080120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123728" y="45855"/>
            <a:ext cx="6840760" cy="1180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5855"/>
            <a:ext cx="6840760" cy="1180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564904"/>
            <a:ext cx="8229600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6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57176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131BB1"/>
                </a:solidFill>
              </a:rPr>
              <a:t>ФОРМИРОВАНИЕ  ЦЕЛОСТНОЙ КАРТИНЫ  МИРА  ПРИ  ЧТЕНИИ ХУДОЖЕСТВЕННОЙ   ЛИТЕРАТУРЫ</a:t>
            </a:r>
            <a:endParaRPr lang="ru-RU" sz="4000" b="1" dirty="0">
              <a:solidFill>
                <a:srgbClr val="131BB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25944" y="4429132"/>
            <a:ext cx="4618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Воспитатель: Замотаева А.В.</a:t>
            </a:r>
            <a:endParaRPr lang="ru-RU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71670" y="1500174"/>
            <a:ext cx="7072330" cy="5357826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Воспитатель приучает дошкольников слушать большие произведения (по главам).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Побуждает детей выражать эмоциональное отношение к прочитанному.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Воспитывает чуткое отношение к художественному слову, умение замечать яркие описания, эпитеты, сравнения, чувствовать ритм и мелодику стихотворения.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Формирует и совершенствует навыки выразительного чтения стихотворений, чтения по ролям, художественно-речевые исполнительские навыки детей при чтении стихотворений, в драматизациях.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Воспитатель объясняет в доступной детям форме понятие жанра, жанровые особенности сказки, рассказа, стихотворения.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Учит дошкольников сравнивать иллюстрации разных художников к одному и тому же произведению.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Воспитывает чувство юмора, используя смешные сюжеты из литературы.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23728" y="45855"/>
            <a:ext cx="7020272" cy="118065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Старший дошкольный возраст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14546" y="836712"/>
            <a:ext cx="6072230" cy="559266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инсценировки;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рассматривание иллюстрации;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дидактические игры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b="1" dirty="0" err="1" smtClean="0">
                <a:solidFill>
                  <a:srgbClr val="002060"/>
                </a:solidFill>
              </a:rPr>
              <a:t>м</a:t>
            </a:r>
            <a:r>
              <a:rPr lang="ru-RU" b="1" dirty="0" err="1" smtClean="0">
                <a:solidFill>
                  <a:srgbClr val="002060"/>
                </a:solidFill>
              </a:rPr>
              <a:t>немотаблицы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показ театров;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литературные викторины;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творческие задания;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беседы с использованием электронных пособий;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просмотр мультфильмов;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тематические выставки.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3108" y="0"/>
            <a:ext cx="6840760" cy="869348"/>
          </a:xfrm>
        </p:spPr>
        <p:txBody>
          <a:bodyPr/>
          <a:lstStyle/>
          <a:p>
            <a:r>
              <a:rPr lang="ru-RU" b="1" dirty="0" smtClean="0"/>
              <a:t>Методические приемы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14546" y="1500174"/>
            <a:ext cx="6715172" cy="502517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Беседы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Памятки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Консультации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Конкурсы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Литературные гостиные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Викторины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Посещение детской библиотеки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и т.д.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Работа с родителями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71670" y="642918"/>
            <a:ext cx="6929486" cy="60007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Главным результатом правильно проведенной работы по формированию целостной картины мира при чтении художественной литературы будет то, что, несмотря на изобилие видеотехники, дети не потеряют интереса к книге: они полюбят ее, будут обмениваться впечатлениями, с удовольствием посещать детскую библиотеку. И будут все основания надеяться на то, что эта любовь сохранится у них на всю жизнь.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2564904"/>
            <a:ext cx="8643998" cy="396044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Книга вводит ребенка в мир человеческих отношений, чувств, мыслей, поступков, характеров. Она учит быть добрее, мягче друг к другу, учит милосердию, сочувствию, становится нашим верным другом в сложный момент; дает возможность домыслить, “</a:t>
            </a:r>
            <a:r>
              <a:rPr lang="ru-RU" b="1" dirty="0" err="1" smtClean="0">
                <a:solidFill>
                  <a:srgbClr val="002060"/>
                </a:solidFill>
              </a:rPr>
              <a:t>дофантазировать</a:t>
            </a:r>
            <a:r>
              <a:rPr lang="ru-RU" b="1" dirty="0" smtClean="0">
                <a:solidFill>
                  <a:srgbClr val="002060"/>
                </a:solidFill>
              </a:rPr>
              <a:t>”. Она учит размышлять над новой информацией, развивает креативность, творческие способности, умение думать самостоятельно.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3108" y="714356"/>
            <a:ext cx="6840760" cy="118065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Книга - надежный и верный друг!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0832947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7356" y="857232"/>
            <a:ext cx="7186634" cy="5605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</a:t>
            </a:r>
            <a:r>
              <a:rPr lang="ru-RU" sz="3600" b="1" dirty="0" smtClean="0">
                <a:solidFill>
                  <a:srgbClr val="002060"/>
                </a:solidFill>
              </a:rPr>
              <a:t>Актуальность данной проблемы в том, что резко сократилась доля чтения в структуре свободного времени детей из-за того, что телевидение, видео- и  аудиотехника, компьютер практически вытеснили книгу из жизни. 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7038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786058"/>
            <a:ext cx="8429684" cy="373928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3600" b="1" u="sng" dirty="0" smtClean="0">
                <a:solidFill>
                  <a:srgbClr val="002060"/>
                </a:solidFill>
              </a:rPr>
              <a:t>Цель</a:t>
            </a:r>
            <a:r>
              <a:rPr lang="ru-RU" sz="3600" b="1" dirty="0" smtClean="0">
                <a:solidFill>
                  <a:srgbClr val="002060"/>
                </a:solidFill>
              </a:rPr>
              <a:t> - сформировать интерес и потребность в чтении (восприятии) книг.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формирование целостной картины мира, в том числе первичных ценностных представлений;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развитие литературной речи;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приобщение к словесному искусству, в том числе развитие художественного восприятия и эстетического вкуса.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00232" y="857232"/>
            <a:ext cx="5340562" cy="1180659"/>
          </a:xfrm>
        </p:spPr>
        <p:txBody>
          <a:bodyPr/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857356" y="1785926"/>
            <a:ext cx="7286644" cy="5072074"/>
          </a:xfrm>
        </p:spPr>
        <p:txBody>
          <a:bodyPr>
            <a:normAutofit fontScale="3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6500" b="1" dirty="0" smtClean="0">
                <a:solidFill>
                  <a:srgbClr val="002060"/>
                </a:solidFill>
              </a:rPr>
              <a:t>Воспитатель приучает малышей слушать коротенькие потешки, песенки, сказки и авторские произведения.</a:t>
            </a:r>
          </a:p>
          <a:p>
            <a:pPr>
              <a:buFont typeface="Wingdings" pitchFamily="2" charset="2"/>
              <a:buChar char="v"/>
            </a:pPr>
            <a:r>
              <a:rPr lang="ru-RU" sz="6500" b="1" dirty="0" smtClean="0">
                <a:solidFill>
                  <a:srgbClr val="002060"/>
                </a:solidFill>
              </a:rPr>
              <a:t>Педагог побуждает детей договаривать отдельные слова и даже фразы.</a:t>
            </a:r>
          </a:p>
          <a:p>
            <a:pPr>
              <a:buFont typeface="Wingdings" pitchFamily="2" charset="2"/>
              <a:buChar char="v"/>
            </a:pPr>
            <a:r>
              <a:rPr lang="ru-RU" sz="6500" b="1" dirty="0" smtClean="0">
                <a:solidFill>
                  <a:srgbClr val="002060"/>
                </a:solidFill>
              </a:rPr>
              <a:t>Приобщает ребят к рассматриванию иллюстраций в книгах. </a:t>
            </a:r>
          </a:p>
          <a:p>
            <a:pPr>
              <a:buFont typeface="Wingdings" pitchFamily="2" charset="2"/>
              <a:buChar char="v"/>
            </a:pPr>
            <a:r>
              <a:rPr lang="ru-RU" sz="6500" b="1" dirty="0" smtClean="0">
                <a:solidFill>
                  <a:srgbClr val="002060"/>
                </a:solidFill>
              </a:rPr>
              <a:t>Дошкольники учатся прослеживать сюжетную линию, сопереживать персонажам. </a:t>
            </a:r>
          </a:p>
          <a:p>
            <a:pPr>
              <a:buFont typeface="Wingdings" pitchFamily="2" charset="2"/>
              <a:buChar char="v"/>
            </a:pPr>
            <a:r>
              <a:rPr lang="ru-RU" sz="6500" b="1" dirty="0" smtClean="0">
                <a:solidFill>
                  <a:srgbClr val="002060"/>
                </a:solidFill>
              </a:rPr>
              <a:t>Воспитатель подводит малышей к пониманию поступков героев и их последствий. </a:t>
            </a:r>
          </a:p>
          <a:p>
            <a:pPr>
              <a:buFont typeface="Wingdings" pitchFamily="2" charset="2"/>
              <a:buChar char="v"/>
            </a:pPr>
            <a:r>
              <a:rPr lang="ru-RU" sz="6500" b="1" dirty="0" smtClean="0">
                <a:solidFill>
                  <a:srgbClr val="002060"/>
                </a:solidFill>
              </a:rPr>
              <a:t>Малыши под руководством педагога учатся инсценировать коротенькие отрывки из сказок, песенок, потешек. </a:t>
            </a:r>
          </a:p>
          <a:p>
            <a:pPr>
              <a:buFont typeface="Wingdings" pitchFamily="2" charset="2"/>
              <a:buChar char="v"/>
            </a:pPr>
            <a:r>
              <a:rPr lang="ru-RU" sz="6500" b="1" dirty="0" smtClean="0">
                <a:solidFill>
                  <a:srgbClr val="002060"/>
                </a:solidFill>
              </a:rPr>
              <a:t>Дети заучивают наизусть небольшие по объёму стихотворения и потешки.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43042" y="0"/>
            <a:ext cx="7500958" cy="1500198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Младший дошкольный возраст</a:t>
            </a:r>
            <a:endParaRPr lang="ru-RU" sz="4000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5984" y="1643050"/>
            <a:ext cx="6400816" cy="488229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Инсценировки с помощью игрушек из художественных произведений, диалогические игры-инсценировки;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дидактические игры: «Из какой это книжки?», «Кто это сказал?» и т.д.;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показ театра: магнитный, настольный, пальчиковый, фланелеграф;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обучение правилам пользования книгой.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3108" y="285728"/>
            <a:ext cx="6840760" cy="1180659"/>
          </a:xfrm>
        </p:spPr>
        <p:txBody>
          <a:bodyPr/>
          <a:lstStyle/>
          <a:p>
            <a:r>
              <a:rPr lang="ru-RU" b="1" dirty="0" smtClean="0"/>
              <a:t>Методические приемы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928794" y="1142984"/>
            <a:ext cx="7215206" cy="5715016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Углубляется работа по воспитанию у детей способности к восприятию литературного произведения, стремления эмоционально откликаться на описанные события.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У детей формируются представления о том, что книги содержат много интересной и познавательной информации.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Формируются навыки нравственной оценки произведения, развиваются способности к сопереживанию героям.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Расширяются знания об иллюстрациях, их значении в книге.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Воспитатель продолжает приучать детей внимательно слушать сказки, рассказы, стихотворения;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помогает детям, используя разные приёмы и педагогические ситуации, правильно воспринимать содержание произведения;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зачитывает по просьбе ребёнка понравившийся отрывок из сказки, рассказа, стихотворения, помогая становлению личностного отношения к произведению.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23728" y="45855"/>
            <a:ext cx="7020272" cy="118065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Средний дошкольный возраст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00232" y="1714488"/>
            <a:ext cx="6858048" cy="4810856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инсценировки знакомых сказок;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рассматривание иллюстрации;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дидактические игры;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показ театров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b="1" dirty="0" err="1" smtClean="0">
                <a:solidFill>
                  <a:srgbClr val="002060"/>
                </a:solidFill>
              </a:rPr>
              <a:t>м</a:t>
            </a:r>
            <a:r>
              <a:rPr lang="ru-RU" b="1" dirty="0" err="1" smtClean="0">
                <a:solidFill>
                  <a:srgbClr val="002060"/>
                </a:solidFill>
              </a:rPr>
              <a:t>немодорожки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литературные викторины.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Методические приемы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180a3e1dcfeb8ff4ac232945f33422b85102064"/>
</p:tagLst>
</file>

<file path=ppt/theme/theme1.xml><?xml version="1.0" encoding="utf-8"?>
<a:theme xmlns:a="http://schemas.openxmlformats.org/drawingml/2006/main" name="Тема Office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593</Words>
  <Application>Microsoft Office PowerPoint</Application>
  <PresentationFormat>Экран (4:3)</PresentationFormat>
  <Paragraphs>68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ФОРМИРОВАНИЕ  ЦЕЛОСТНОЙ КАРТИНЫ  МИРА  ПРИ  ЧТЕНИИ ХУДОЖЕСТВЕННОЙ   ЛИТЕРАТУРЫ</vt:lpstr>
      <vt:lpstr>Книга - надежный и верный друг!</vt:lpstr>
      <vt:lpstr>Слайд 3</vt:lpstr>
      <vt:lpstr>Слайд 4</vt:lpstr>
      <vt:lpstr>Задачи:</vt:lpstr>
      <vt:lpstr>Младший дошкольный возраст</vt:lpstr>
      <vt:lpstr>Методические приемы</vt:lpstr>
      <vt:lpstr>Средний дошкольный возраст</vt:lpstr>
      <vt:lpstr>Методические приемы</vt:lpstr>
      <vt:lpstr>Старший дошкольный возраст</vt:lpstr>
      <vt:lpstr>Методические приемы</vt:lpstr>
      <vt:lpstr>Работа с родителями</vt:lpstr>
      <vt:lpstr>Слайд 13</vt:lpstr>
    </vt:vector>
  </TitlesOfParts>
  <Company>presentation-creation.ru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Юный читатель</dc:title>
  <dc:creator>obstinate</dc:creator>
  <dc:description>Шаблон презентации с сайта https://presentation-creation.ru/</dc:description>
  <cp:lastModifiedBy>Admin</cp:lastModifiedBy>
  <cp:revision>131</cp:revision>
  <dcterms:created xsi:type="dcterms:W3CDTF">2018-02-25T09:09:03Z</dcterms:created>
  <dcterms:modified xsi:type="dcterms:W3CDTF">2022-03-29T09:11:09Z</dcterms:modified>
</cp:coreProperties>
</file>