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9" r:id="rId3"/>
    <p:sldId id="280" r:id="rId4"/>
    <p:sldId id="260" r:id="rId5"/>
    <p:sldId id="261" r:id="rId6"/>
    <p:sldId id="262" r:id="rId7"/>
    <p:sldId id="263" r:id="rId8"/>
    <p:sldId id="265" r:id="rId9"/>
    <p:sldId id="267" r:id="rId10"/>
    <p:sldId id="284" r:id="rId11"/>
    <p:sldId id="268" r:id="rId12"/>
    <p:sldId id="269" r:id="rId13"/>
    <p:sldId id="270" r:id="rId14"/>
    <p:sldId id="271" r:id="rId15"/>
    <p:sldId id="278" r:id="rId16"/>
    <p:sldId id="277" r:id="rId17"/>
    <p:sldId id="285" r:id="rId18"/>
    <p:sldId id="287" r:id="rId19"/>
    <p:sldId id="25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B5994-7CA7-4367-899B-63E8E828BA3D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71ECF-8D64-4A0C-8EAA-485FB21B1F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339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71ECF-8D64-4A0C-8EAA-485FB21B1FC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F7E7-3B8B-4E4A-B84B-C933FAC64B07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C3ED-28DC-4D7E-9FBA-FA19A4DC652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fade-frame-7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7404" y="0"/>
            <a:ext cx="9181404" cy="6858000"/>
          </a:xfrm>
          <a:prstGeom prst="rect">
            <a:avLst/>
          </a:prstGeom>
          <a:noFill/>
        </p:spPr>
      </p:pic>
      <p:pic>
        <p:nvPicPr>
          <p:cNvPr id="10" name="Picture 2" descr="http://freedesignfile.com/upload/2014/05/Green-leaves-wave-creative-background-vector.jpg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32656"/>
            <a:ext cx="8424936" cy="623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115.png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980728"/>
            <a:ext cx="4762500" cy="42672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F7E7-3B8B-4E4A-B84B-C933FAC64B07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C3ED-28DC-4D7E-9FBA-FA19A4DC652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Picture 2" descr="fade-frame-7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81404" cy="6858000"/>
          </a:xfrm>
          <a:prstGeom prst="rect">
            <a:avLst/>
          </a:prstGeom>
          <a:noFill/>
        </p:spPr>
      </p:pic>
      <p:pic>
        <p:nvPicPr>
          <p:cNvPr id="7" name="Picture 2" descr="http://freedesignfile.com/upload/2014/05/Green-leaves-wave-creative-background-vector.jpg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32656"/>
            <a:ext cx="8352928" cy="623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4" name="Picture 6" descr="http://li-web.ru/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3573016"/>
            <a:ext cx="1080120" cy="710719"/>
          </a:xfrm>
          <a:prstGeom prst="rect">
            <a:avLst/>
          </a:prstGeom>
          <a:noFill/>
        </p:spPr>
      </p:pic>
      <p:pic>
        <p:nvPicPr>
          <p:cNvPr id="12" name="Picture 2" descr="9.png"/>
          <p:cNvPicPr>
            <a:picLocks noChangeAspect="1" noChangeArrowheads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71800" y="4221088"/>
            <a:ext cx="1224136" cy="1224136"/>
          </a:xfrm>
          <a:prstGeom prst="rect">
            <a:avLst/>
          </a:prstGeom>
          <a:noFill/>
        </p:spPr>
      </p:pic>
      <p:pic>
        <p:nvPicPr>
          <p:cNvPr id="11" name="Picture 2" descr="http://img-fotki.yandex.ru/get/6507/20573769.d/0_82749_1b642d8e_M.jpg"/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99792" y="5085184"/>
            <a:ext cx="1705372" cy="85268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F7E7-3B8B-4E4A-B84B-C933FAC64B07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C3ED-28DC-4D7E-9FBA-FA19A4DC652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fade-frame-7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81404" cy="6858000"/>
          </a:xfrm>
          <a:prstGeom prst="rect">
            <a:avLst/>
          </a:prstGeom>
          <a:noFill/>
        </p:spPr>
      </p:pic>
      <p:pic>
        <p:nvPicPr>
          <p:cNvPr id="5" name="Picture 2" descr="http://freedesignfile.com/upload/2014/05/Green-leaves-wave-creative-background-vector.jpg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-1152634" y="1808818"/>
            <a:ext cx="6336704" cy="3240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9.png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35696" y="3933056"/>
            <a:ext cx="1224136" cy="1224136"/>
          </a:xfrm>
          <a:prstGeom prst="rect">
            <a:avLst/>
          </a:prstGeom>
          <a:noFill/>
        </p:spPr>
      </p:pic>
      <p:pic>
        <p:nvPicPr>
          <p:cNvPr id="9" name="Picture 6" descr="http://li-web.ru/"/>
          <p:cNvPicPr>
            <a:picLocks noChangeAspect="1" noChangeArrowheads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47664" y="3356992"/>
            <a:ext cx="1080120" cy="710719"/>
          </a:xfrm>
          <a:prstGeom prst="rect">
            <a:avLst/>
          </a:prstGeom>
          <a:noFill/>
        </p:spPr>
      </p:pic>
      <p:pic>
        <p:nvPicPr>
          <p:cNvPr id="6146" name="Picture 2" descr="http://img-fotki.yandex.ru/get/6507/20573769.d/0_82749_1b642d8e_M.jpg"/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547664" y="4869160"/>
            <a:ext cx="1705372" cy="85268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AF7E7-3B8B-4E4A-B84B-C933FAC64B07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DC3ED-28DC-4D7E-9FBA-FA19A4DC6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285860"/>
            <a:ext cx="8250710" cy="3143272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latin typeface="Monotype Corsiva" pitchFamily="66" charset="0"/>
              </a:rPr>
              <a:t>Использование игровых </a:t>
            </a:r>
            <a:br>
              <a:rPr lang="ru-RU" sz="4000" b="1" dirty="0" smtClean="0">
                <a:latin typeface="Monotype Corsiva" pitchFamily="66" charset="0"/>
              </a:rPr>
            </a:br>
            <a:r>
              <a:rPr lang="ru-RU" sz="4000" b="1" dirty="0" smtClean="0">
                <a:latin typeface="Monotype Corsiva" pitchFamily="66" charset="0"/>
              </a:rPr>
              <a:t>технологии в образовательном </a:t>
            </a:r>
            <a:br>
              <a:rPr lang="ru-RU" sz="4000" b="1" dirty="0" smtClean="0">
                <a:latin typeface="Monotype Corsiva" pitchFamily="66" charset="0"/>
              </a:rPr>
            </a:br>
            <a:r>
              <a:rPr lang="ru-RU" sz="4000" b="1" dirty="0" smtClean="0">
                <a:latin typeface="Monotype Corsiva" pitchFamily="66" charset="0"/>
              </a:rPr>
              <a:t>процессе экологического </a:t>
            </a:r>
            <a:br>
              <a:rPr lang="ru-RU" sz="4000" b="1" dirty="0" smtClean="0">
                <a:latin typeface="Monotype Corsiva" pitchFamily="66" charset="0"/>
              </a:rPr>
            </a:br>
            <a:r>
              <a:rPr lang="ru-RU" sz="4000" b="1" dirty="0" smtClean="0">
                <a:latin typeface="Monotype Corsiva" pitchFamily="66" charset="0"/>
              </a:rPr>
              <a:t>воспитания дошкольников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154" y="4857760"/>
            <a:ext cx="7128792" cy="1706468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ru-RU" sz="3800" b="1" dirty="0" smtClean="0">
                <a:solidFill>
                  <a:schemeClr val="tx1"/>
                </a:solidFill>
                <a:latin typeface="Monotype Corsiva" pitchFamily="66" charset="0"/>
              </a:rPr>
              <a:t>Подготовила воспитатель :</a:t>
            </a:r>
          </a:p>
          <a:p>
            <a:pPr>
              <a:defRPr/>
            </a:pPr>
            <a:r>
              <a:rPr lang="ru-RU" sz="3800" b="1" dirty="0" err="1" smtClean="0">
                <a:solidFill>
                  <a:schemeClr val="tx1"/>
                </a:solidFill>
                <a:latin typeface="Monotype Corsiva" pitchFamily="66" charset="0"/>
              </a:rPr>
              <a:t>Снегова</a:t>
            </a:r>
            <a:r>
              <a:rPr lang="ru-RU" sz="3800" b="1" dirty="0" smtClean="0">
                <a:solidFill>
                  <a:schemeClr val="tx1"/>
                </a:solidFill>
                <a:latin typeface="Monotype Corsiva" pitchFamily="66" charset="0"/>
              </a:rPr>
              <a:t> </a:t>
            </a:r>
          </a:p>
          <a:p>
            <a:pPr>
              <a:defRPr/>
            </a:pPr>
            <a:r>
              <a:rPr lang="ru-RU" sz="3800" b="1" dirty="0" smtClean="0">
                <a:solidFill>
                  <a:schemeClr val="tx1"/>
                </a:solidFill>
                <a:latin typeface="Monotype Corsiva" pitchFamily="66" charset="0"/>
              </a:rPr>
              <a:t>Людмила Евгеньевна </a:t>
            </a:r>
          </a:p>
          <a:p>
            <a:pPr>
              <a:defRPr/>
            </a:pPr>
            <a:r>
              <a:rPr lang="ru-RU" sz="2200" dirty="0" smtClean="0">
                <a:solidFill>
                  <a:schemeClr val="tx1"/>
                </a:solidFill>
                <a:latin typeface="Monotype Corsiva" pitchFamily="66" charset="0"/>
              </a:rPr>
              <a:t>2022 год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57166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детский сад №5 «Улыбка»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14290"/>
            <a:ext cx="65722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 smtClean="0">
                <a:solidFill>
                  <a:prstClr val="black"/>
                </a:solidFill>
                <a:latin typeface="Monotype Corsiva" pitchFamily="66" charset="0"/>
              </a:rPr>
              <a:t> Игры путешествия</a:t>
            </a:r>
          </a:p>
          <a:p>
            <a:pPr lvl="0" algn="ctr"/>
            <a:endParaRPr lang="ru-RU" sz="4800" b="1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428736"/>
            <a:ext cx="778672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Широко применяются в практике  игры-путешествия, в которых дети с помощью ИКТ попадают на Северный полюс, в жаркую пустыню, на дно океана: «Поездка на выставку растений», «Экспедиция в Африку», «Экскурсия в зоосад», «Путешествие к морю» и др. В процессе игры-путешествия дети узнают много нового</a:t>
            </a:r>
          </a:p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 Цель игры-путешествия - усилить впечатление, придать познавательному содержанию чуть-чуть сказочную необычность, обратить внимание детей на то, что находится рядом, но не замечается ими. Игры-путешествия обостряют внимание, наблюдательность, осмысление игровых задач, облегчают преодоление трудностей и достижение успеха.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45.radikal.ru/i108/0907/b8/14d513394a4f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3630" y="116632"/>
            <a:ext cx="251872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42910" y="214290"/>
            <a:ext cx="65722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 smtClean="0">
                <a:solidFill>
                  <a:prstClr val="black"/>
                </a:solidFill>
                <a:latin typeface="Monotype Corsiva" pitchFamily="66" charset="0"/>
              </a:rPr>
              <a:t> Игры с природным материалом</a:t>
            </a:r>
          </a:p>
          <a:p>
            <a:pPr lvl="0" algn="ctr"/>
            <a:endParaRPr lang="ru-RU" sz="4800" b="1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pic>
        <p:nvPicPr>
          <p:cNvPr id="10241" name="Picture 1" descr="C:\Users\Admin\Desktop\Экология Стенгазета\gt9UuKPNIB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643050"/>
            <a:ext cx="4222744" cy="3167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2" name="Picture 2" descr="C:\Users\Admin\Desktop\Экология Стенгазета\u8GxdHnoqX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6380" y="1928802"/>
            <a:ext cx="3357586" cy="44767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05761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45.radikal.ru/i108/0907/b8/14d513394a4f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7186" y="0"/>
            <a:ext cx="1756814" cy="170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2910" y="214290"/>
            <a:ext cx="65722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 smtClean="0">
                <a:solidFill>
                  <a:prstClr val="black"/>
                </a:solidFill>
                <a:latin typeface="Monotype Corsiva" pitchFamily="66" charset="0"/>
              </a:rPr>
              <a:t> Игры с природным материалом</a:t>
            </a:r>
          </a:p>
          <a:p>
            <a:pPr lvl="0" algn="ctr"/>
            <a:endParaRPr lang="ru-RU" sz="4800" b="1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pic>
        <p:nvPicPr>
          <p:cNvPr id="9217" name="Picture 1" descr="C:\Users\Admin\Desktop\ДОклад к педсовету\Фото\4ELrUDI5cV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000372"/>
            <a:ext cx="3841741" cy="2881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8" name="Picture 2" descr="C:\Users\Admin\Desktop\ДОклад к педсовету\Фото\RWz-__-vvgU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14942" y="1571612"/>
            <a:ext cx="3786214" cy="28396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9" name="Picture 3" descr="C:\Users\Admin\Desktop\ДОклад к педсовету\Фото\aqX4_oGQom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8" y="4643446"/>
            <a:ext cx="2714644" cy="20359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67018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s45.radikal.ru/i108/0907/b8/14d513394a4f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3664" y="0"/>
            <a:ext cx="2270336" cy="220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00034" y="214290"/>
            <a:ext cx="70723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нашей группе оформлена небольшая лаборатория, оснащённая всем необходимым оборудованием. В экологическом центре представлены разнообразные экологические игры, которые развивают и формируют у детей познавательный интерес к природе. Детям нравятся </a:t>
            </a:r>
            <a:r>
              <a:rPr lang="ru-RU" sz="2400" b="1" dirty="0" smtClean="0">
                <a:latin typeface="Monotype Corsiva" pitchFamily="66" charset="0"/>
              </a:rPr>
              <a:t>Игры - эксперименты</a:t>
            </a:r>
            <a:endParaRPr lang="ru-RU" dirty="0"/>
          </a:p>
        </p:txBody>
      </p:sp>
      <p:pic>
        <p:nvPicPr>
          <p:cNvPr id="8194" name="Picture 2" descr="https://sun9-61.userapi.com/impf/sSsk5Ehdlv07jouM_1bv03RNxzVhtSdPPlGFug/x91rnUvn6Ow.jpg?size=1200x1600&amp;quality=95&amp;sign=3308649347fa1cd633f900e4ce1e7148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3" y="1857340"/>
            <a:ext cx="3643338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5" name="Picture 3" descr="C:\Users\Admin\Desktop\Экология Стенгазета\c-9L28_awJ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785926"/>
            <a:ext cx="3643338" cy="4853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08933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s45.radikal.ru/i108/0907/b8/14d513394a4f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68" y="-285776"/>
            <a:ext cx="2270336" cy="220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214546" y="214290"/>
            <a:ext cx="44598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Игры - эксперименты</a:t>
            </a:r>
            <a:endParaRPr lang="ru-RU" sz="4000" dirty="0"/>
          </a:p>
        </p:txBody>
      </p:sp>
      <p:pic>
        <p:nvPicPr>
          <p:cNvPr id="7169" name="Picture 1" descr="C:\Users\Admin\Desktop\Экология Стенгазета\X-IT93YVBR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142984"/>
            <a:ext cx="3652306" cy="48656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0" name="Picture 2" descr="C:\Users\Admin\Desktop\Экология Стенгазета\LZng6AGGr2w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1500174"/>
            <a:ext cx="3571900" cy="4758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3462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45.radikal.ru/i108/0907/b8/14d513394a4f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1934" y="642918"/>
            <a:ext cx="1484518" cy="144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14546" y="214290"/>
            <a:ext cx="34996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Игровые макеты</a:t>
            </a:r>
            <a:endParaRPr lang="ru-RU" sz="4000" dirty="0"/>
          </a:p>
        </p:txBody>
      </p:sp>
      <p:pic>
        <p:nvPicPr>
          <p:cNvPr id="21506" name="Picture 2" descr="C:\Users\Admin\Desktop\Экология Стенгазета\nY7CHU7uMo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66" y="1500174"/>
            <a:ext cx="3071834" cy="40957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7" name="Picture 3" descr="C:\Users\Admin\Desktop\Экология Стенгазета\PS_frfucdSU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785794"/>
            <a:ext cx="3143272" cy="41910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8" name="Picture 4" descr="C:\Users\Admin\Desktop\Экология Стенгазета\UmmbR9fuUR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14678" y="2928934"/>
            <a:ext cx="2786082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143372" y="2500306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Bookman Old Style" pitchFamily="18" charset="0"/>
              </a:rPr>
              <a:t>«Весна»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72074"/>
            <a:ext cx="3143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Bookman Old Style" pitchFamily="18" charset="0"/>
              </a:rPr>
              <a:t>«Круговорот воды в природе»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29388" y="5715016"/>
            <a:ext cx="1781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Bookman Old Style" pitchFamily="18" charset="0"/>
              </a:rPr>
              <a:t>«Ландшафт»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45.radikal.ru/i108/0907/b8/14d513394a4f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6578" y="0"/>
            <a:ext cx="2270336" cy="220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7158" y="214290"/>
            <a:ext cx="69294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процессе совместных дискуссий, рассуждений, поиска ответов на бесконечные детские вопросы, создаются благоприятные условия для побуждения детской пытливости и познавательной активности</a:t>
            </a:r>
            <a:endParaRPr lang="ru-RU" dirty="0"/>
          </a:p>
        </p:txBody>
      </p:sp>
      <p:pic>
        <p:nvPicPr>
          <p:cNvPr id="4098" name="Picture 2" descr="https://sun9-47.userapi.com/impf/JaQYH-Sywhd2s2eIvQyWaolJaasuor41KjwJfQ/RKkKSGscnpU.jpg?size=1600x1200&amp;quality=95&amp;sign=dc42afbdefcb5790cf5e19221449190b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500174"/>
            <a:ext cx="4929222" cy="40719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https://sun9-16.userapi.com/impf/zCu3FgG9WmpxFO_TQQkW3QH4zUph01cUciP-sw/Wjb26NGsHpg.jpg?size=1200x1600&amp;quality=95&amp;sign=3435638fa48402a62e1483448876802f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79191" y="1571588"/>
            <a:ext cx="3964809" cy="5286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28794" y="285728"/>
            <a:ext cx="58641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Значение игровой технологии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028343"/>
            <a:ext cx="764386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Экологическая игра способствует: </a:t>
            </a:r>
          </a:p>
          <a:p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– в более доступной форме донести информацию </a:t>
            </a:r>
            <a:r>
              <a:rPr lang="en-US" altLang="ru-RU" sz="20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 сложных природных явлениях;</a:t>
            </a:r>
          </a:p>
          <a:p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 – обогащению чувственного опыта ребенка; </a:t>
            </a:r>
          </a:p>
          <a:p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– более чуткому отношению к природе, развивая при этом     умственные способности воспитанников; </a:t>
            </a:r>
          </a:p>
          <a:p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– получению новых знаний, их обобщению и закреплению;</a:t>
            </a:r>
          </a:p>
          <a:p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– развитию познавательных способностей; </a:t>
            </a:r>
          </a:p>
          <a:p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– уточнению, закреплению, расширению имеющиеся у детей представлений о предметах и явлениях природы, растениях, животных</a:t>
            </a:r>
            <a:r>
              <a:rPr lang="ru-RU" altLang="ru-RU" sz="2000" b="1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357166"/>
            <a:ext cx="61436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25"/>
              </a:lnSpc>
              <a:spcBef>
                <a:spcPts val="1800"/>
              </a:spcBef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Таким образом, использование игровых технологий в воспитании экологической культуры способствует получению дошкольниками более прочных знаний, помогает овладеть умением экологически целесообразного поведения в природе. Ребёнок накапливает нравственно-ценностный опыт отношения к миру. Ведь забота о природе, есть забота о человеке, его будущем.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71934" y="4357694"/>
            <a:ext cx="4572000" cy="21441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ts val="1950"/>
              </a:lnSpc>
            </a:pPr>
            <a:r>
              <a:rPr lang="ru-RU" altLang="ru-RU" b="1" i="1" dirty="0" smtClean="0">
                <a:latin typeface="Times New Roman" pitchFamily="18" charset="0"/>
              </a:rPr>
              <a:t>Все хорошее в людях – из детства</a:t>
            </a:r>
          </a:p>
          <a:p>
            <a:pPr algn="r">
              <a:lnSpc>
                <a:spcPts val="1950"/>
              </a:lnSpc>
            </a:pPr>
            <a:r>
              <a:rPr lang="ru-RU" altLang="ru-RU" b="1" i="1" dirty="0" smtClean="0">
                <a:latin typeface="Times New Roman" pitchFamily="18" charset="0"/>
              </a:rPr>
              <a:t>Как истоки добра пробудить?</a:t>
            </a:r>
          </a:p>
          <a:p>
            <a:pPr algn="r">
              <a:lnSpc>
                <a:spcPts val="1950"/>
              </a:lnSpc>
            </a:pPr>
            <a:r>
              <a:rPr lang="ru-RU" altLang="ru-RU" b="1" i="1" dirty="0" smtClean="0">
                <a:latin typeface="Times New Roman" pitchFamily="18" charset="0"/>
              </a:rPr>
              <a:t>Прикоснуться к природе всем сердцем.</a:t>
            </a:r>
          </a:p>
          <a:p>
            <a:pPr algn="r">
              <a:lnSpc>
                <a:spcPts val="1950"/>
              </a:lnSpc>
            </a:pPr>
            <a:r>
              <a:rPr lang="ru-RU" altLang="ru-RU" b="1" i="1" dirty="0" smtClean="0">
                <a:latin typeface="Times New Roman" pitchFamily="18" charset="0"/>
              </a:rPr>
              <a:t>Удивиться, узнать, полюбить!</a:t>
            </a:r>
          </a:p>
          <a:p>
            <a:pPr algn="r">
              <a:lnSpc>
                <a:spcPts val="1950"/>
              </a:lnSpc>
            </a:pPr>
            <a:r>
              <a:rPr lang="ru-RU" altLang="ru-RU" b="1" i="1" dirty="0" smtClean="0">
                <a:latin typeface="Times New Roman" pitchFamily="18" charset="0"/>
              </a:rPr>
              <a:t>Мы хотим, чтоб земля расцветала,</a:t>
            </a:r>
          </a:p>
          <a:p>
            <a:pPr algn="r">
              <a:lnSpc>
                <a:spcPts val="1950"/>
              </a:lnSpc>
            </a:pPr>
            <a:r>
              <a:rPr lang="ru-RU" altLang="ru-RU" b="1" i="1" dirty="0" smtClean="0">
                <a:latin typeface="Times New Roman" pitchFamily="18" charset="0"/>
              </a:rPr>
              <a:t>И росли, как цветы, малыши.</a:t>
            </a:r>
          </a:p>
          <a:p>
            <a:pPr algn="r">
              <a:lnSpc>
                <a:spcPts val="1950"/>
              </a:lnSpc>
            </a:pPr>
            <a:r>
              <a:rPr lang="ru-RU" altLang="ru-RU" b="1" i="1" dirty="0" smtClean="0">
                <a:latin typeface="Times New Roman" pitchFamily="18" charset="0"/>
              </a:rPr>
              <a:t>Чтоб для них экология стала</a:t>
            </a:r>
          </a:p>
          <a:p>
            <a:pPr algn="r">
              <a:lnSpc>
                <a:spcPts val="1950"/>
              </a:lnSpc>
            </a:pPr>
            <a:r>
              <a:rPr lang="ru-RU" altLang="ru-RU" b="1" i="1" dirty="0" smtClean="0">
                <a:latin typeface="Times New Roman" pitchFamily="18" charset="0"/>
              </a:rPr>
              <a:t>Не наукой, а частью души!</a:t>
            </a:r>
            <a:endParaRPr lang="ru-RU" altLang="ru-RU" b="1" i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3"/>
          <p:cNvSpPr txBox="1">
            <a:spLocks/>
          </p:cNvSpPr>
          <p:nvPr/>
        </p:nvSpPr>
        <p:spPr>
          <a:xfrm>
            <a:off x="2987824" y="1988840"/>
            <a:ext cx="864096" cy="155734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</a:t>
            </a:r>
          </a:p>
        </p:txBody>
      </p:sp>
      <p:pic>
        <p:nvPicPr>
          <p:cNvPr id="4" name="Picture 2" descr="http://www.youloveit.ru/uploads/gallery/main/613/masha_bear2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39" y="1988840"/>
            <a:ext cx="6037823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s45.radikal.ru/i108/0907/b8/14d513394a4f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3630" y="116632"/>
            <a:ext cx="251872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071802" y="500042"/>
            <a:ext cx="25362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Monotype Corsiva" pitchFamily="66" charset="0"/>
              </a:rPr>
              <a:t>СПАСИБО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 smtClean="0">
                <a:solidFill>
                  <a:prstClr val="black"/>
                </a:solidFill>
                <a:latin typeface="Monotype Corsiva" pitchFamily="66" charset="0"/>
              </a:rPr>
              <a:t>Актуальность</a:t>
            </a:r>
          </a:p>
          <a:p>
            <a:pPr lvl="0" algn="ctr"/>
            <a:endParaRPr lang="ru-RU" sz="4800" b="1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1071546"/>
            <a:ext cx="78581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i="1" dirty="0" smtClean="0">
                <a:latin typeface="Times New Roman" pitchFamily="18" charset="0"/>
                <a:cs typeface="Times New Roman" pitchFamily="18" charset="0"/>
              </a:rPr>
              <a:t>«Человек стал человеком, когда услышал шепот листьев и песню кузнечика, журчание весеннего ручья и звон серебряных колокольчиков в бездонном летнем небе, шорох снежинок и завывание вьюги за окном, ласковый плеск волны и торжественную тишину ночи, – услышал, и, затаив дыхание, слушает сотни и тысячи лет чудесную музыку жизни»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alt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В. А. Сухомлинский.</a:t>
            </a:r>
          </a:p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           Экологическое воспитание дошкольников по праву занимает особое место в системе дошкольного образования. Обострение экологической проблемы диктует необходимость интенсивности в  работе по формированию у детей экологического сознания, культуры природопользования. Эта работа начинается в детском саду - первом звене системы непрерывного образования. Экологическое воспитание дошкольников имеет важное значение, так как в этом возрасте закладываются основы экологической культуры, что является частью духовной культуры. 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prstClr val="black"/>
                </a:solidFill>
                <a:latin typeface="Monotype Corsiva" pitchFamily="66" charset="0"/>
              </a:rPr>
              <a:t>Игровые технологии</a:t>
            </a:r>
            <a:endParaRPr lang="ru-RU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Технология</a:t>
            </a: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– это совокупность приемов, применяемых в каком-либо деле, мастерстве.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отличие от игр вообще, игровая технология обладает существенным признаком — чётко поставленной целью обучения и соответствующим ей педагогическим результатом. Игровая форма ООД создается при помощи игровых приемов и ситуаций, выступающих как средство побуждения, стимулирования к образовательной 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45.radikal.ru/i108/0907/b8/14d513394a4f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3630" y="116632"/>
            <a:ext cx="251872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000364" y="642918"/>
            <a:ext cx="44291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Цель моей работы – </a:t>
            </a:r>
          </a:p>
          <a:p>
            <a:pPr algn="ctr"/>
            <a:r>
              <a:rPr lang="ru-RU" sz="2800" b="1" dirty="0" smtClean="0">
                <a:latin typeface="Monotype Corsiva" pitchFamily="66" charset="0"/>
              </a:rPr>
              <a:t>через игровую деятельность формировать начало экологической культуры детей: правильного отношения ребенка к природе, его окружающей, к себе и людям, как к части природы; к вещам и материалам природного происхождения, которыми он пользуется</a:t>
            </a:r>
            <a:endParaRPr lang="ru-RU" sz="28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791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45.radikal.ru/i108/0907/b8/14d513394a4f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95870" y="116632"/>
            <a:ext cx="2296485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71802" y="857232"/>
            <a:ext cx="507209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4000" b="1" dirty="0" smtClean="0">
                <a:latin typeface="Monotype Corsiva" pitchFamily="66" charset="0"/>
              </a:rPr>
              <a:t>Задачи</a:t>
            </a:r>
            <a:r>
              <a:rPr lang="ru-RU" b="1" dirty="0" smtClean="0"/>
              <a:t> </a:t>
            </a:r>
            <a:r>
              <a:rPr lang="ru-RU" sz="2800" b="1" dirty="0" smtClean="0">
                <a:latin typeface="Monotype Corsiva" pitchFamily="66" charset="0"/>
              </a:rPr>
              <a:t>- учить детей</a:t>
            </a:r>
          </a:p>
          <a:p>
            <a:pPr algn="ctr"/>
            <a:r>
              <a:rPr lang="ru-RU" sz="2800" b="1" dirty="0" smtClean="0">
                <a:latin typeface="Monotype Corsiva" pitchFamily="66" charset="0"/>
              </a:rPr>
              <a:t> замечать изменения, происходящие в природе и устанавливать  причинно – следственные связи. Развивать такие качества, как любознательность, наблюдательность, чувства прекрасного. Воспитывать бережное отношение к природе,  умение сочувствовать и сопереживать.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623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67570" y="388872"/>
            <a:ext cx="2517775" cy="245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86116" y="1714488"/>
            <a:ext cx="507209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latin typeface="Monotype Corsiva" pitchFamily="66" charset="0"/>
              </a:rPr>
              <a:t>- Сюжетно-ролевые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800" b="1" dirty="0" smtClean="0">
                <a:latin typeface="Monotype Corsiva" pitchFamily="66" charset="0"/>
              </a:rPr>
              <a:t>Дидактические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800" b="1" dirty="0" smtClean="0">
                <a:latin typeface="Monotype Corsiva" pitchFamily="66" charset="0"/>
              </a:rPr>
              <a:t>Соревновательные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800" b="1" dirty="0" smtClean="0">
                <a:latin typeface="Monotype Corsiva" pitchFamily="66" charset="0"/>
              </a:rPr>
              <a:t>Имитационные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800" b="1" dirty="0" smtClean="0">
                <a:latin typeface="Monotype Corsiva" pitchFamily="66" charset="0"/>
              </a:rPr>
              <a:t>Игры - путешествия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atin typeface="Monotype Corsiva" pitchFamily="66" charset="0"/>
              </a:rPr>
              <a:t>- Игры с природным материалом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800" b="1" dirty="0" smtClean="0">
                <a:latin typeface="Monotype Corsiva" pitchFamily="66" charset="0"/>
              </a:rPr>
              <a:t>Игры – эксперименты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800" b="1" dirty="0" smtClean="0">
                <a:latin typeface="Monotype Corsiva" pitchFamily="66" charset="0"/>
              </a:rPr>
              <a:t>Игровые макеты</a:t>
            </a: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0430" y="500042"/>
            <a:ext cx="35381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Monotype Corsiva" pitchFamily="66" charset="0"/>
              </a:rPr>
              <a:t>Экологические игры:</a:t>
            </a:r>
            <a:endParaRPr lang="ru-RU" sz="48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066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214290"/>
            <a:ext cx="61305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otype Corsiva" pitchFamily="66" charset="0"/>
              </a:rPr>
              <a:t>     Сюжетно-ролевая игра    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kern="0" dirty="0" smtClean="0">
                <a:solidFill>
                  <a:sysClr val="windowText" lastClr="000000"/>
                </a:solidFill>
                <a:latin typeface="Monotype Corsiva" pitchFamily="66" charset="0"/>
              </a:rPr>
              <a:t>      «</a:t>
            </a: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otype Corsiva" pitchFamily="66" charset="0"/>
              </a:rPr>
              <a:t>Юные спасатели»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otype Corsiva" pitchFamily="66" charset="0"/>
            </a:endParaRPr>
          </a:p>
        </p:txBody>
      </p:sp>
      <p:pic>
        <p:nvPicPr>
          <p:cNvPr id="5" name="Picture 2" descr="http://s45.radikal.ru/i108/0907/b8/14d513394a4f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5024" y="116632"/>
            <a:ext cx="1717331" cy="1669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\Desktop\Экология Стенгазета\pCbirZWwx2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1643050"/>
            <a:ext cx="3365488" cy="2524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Admin\Desktop\Экология Стенгазета\WUyiY6MjFk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10" y="2952680"/>
            <a:ext cx="2928990" cy="3905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Admin\Desktop\Экология Стенгазета\RRhiuGdJ9ac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2928934"/>
            <a:ext cx="2786082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36313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14290"/>
            <a:ext cx="60710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 smtClean="0">
                <a:solidFill>
                  <a:prstClr val="black"/>
                </a:solidFill>
                <a:latin typeface="Monotype Corsiva" pitchFamily="66" charset="0"/>
              </a:rPr>
              <a:t>Дидактические игры</a:t>
            </a:r>
          </a:p>
          <a:p>
            <a:pPr lvl="0" algn="ctr"/>
            <a:endParaRPr lang="ru-RU" sz="4800" b="1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Users\Admin\Desktop\Экология Стенгазета\7PHMR0rJVR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071546"/>
            <a:ext cx="3357586" cy="25181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Admin\Desktop\Экология Стенгазета\c5ZiN82vZd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3643314"/>
            <a:ext cx="3929090" cy="2946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Admin\Desktop\Экология Стенгазета\_7SQKJS4RbQ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1000108"/>
            <a:ext cx="3881438" cy="51752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2714612" y="6215082"/>
            <a:ext cx="2092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Bookman Old Style" pitchFamily="18" charset="0"/>
              </a:rPr>
              <a:t>«Кто что ест?»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643174" y="3214686"/>
            <a:ext cx="24785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Bookman Old Style" pitchFamily="18" charset="0"/>
              </a:rPr>
              <a:t>«Среда обитания»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86446" y="6215082"/>
            <a:ext cx="30732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prstClr val="black"/>
                </a:solidFill>
                <a:latin typeface="Bookman Old Style" pitchFamily="18" charset="0"/>
              </a:rPr>
              <a:t>Лепбук</a:t>
            </a:r>
            <a:r>
              <a:rPr lang="ru-RU" b="1" dirty="0" smtClean="0">
                <a:solidFill>
                  <a:prstClr val="black"/>
                </a:solidFill>
                <a:latin typeface="Bookman Old Style" pitchFamily="18" charset="0"/>
              </a:rPr>
              <a:t> «Времена года»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136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45.radikal.ru/i108/0907/b8/14d513394a4f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3630" y="116632"/>
            <a:ext cx="251872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2910" y="214290"/>
            <a:ext cx="60710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 smtClean="0">
                <a:solidFill>
                  <a:prstClr val="black"/>
                </a:solidFill>
                <a:latin typeface="Monotype Corsiva" pitchFamily="66" charset="0"/>
              </a:rPr>
              <a:t>Имитационные игры</a:t>
            </a:r>
          </a:p>
          <a:p>
            <a:pPr lvl="0" algn="ctr"/>
            <a:endParaRPr lang="ru-RU" sz="4800" b="1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C:\Users\Admin\Desktop\Экология Стенгазета\K8LMuqElFh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928670"/>
            <a:ext cx="3714776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https://sun9-82.userapi.com/impf/LBp2TFztQug0u6NiQ2Hz22AJKWSgW1JokaaRww/xhuYj4s1O44.jpg?size=1200x1600&amp;quality=95&amp;sign=9b23cfb1611e1cb46eb153ff373c5fcd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 flipV="1">
            <a:off x="6286512" y="3269151"/>
            <a:ext cx="2571767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 descr="https://sun9-79.userapi.com/impf/w5YsZ4oQDSHaVEc8vyIrCrlvgO36qXOt9CwZMQ/ikIuyJrW3Ko.jpg?size=1600x1200&amp;quality=95&amp;sign=d71c9e805ff57bd5b1a18da4cef8fc29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10" y="3786166"/>
            <a:ext cx="3857652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5857884" y="2214554"/>
            <a:ext cx="3098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Bookman Old Style" pitchFamily="18" charset="0"/>
              </a:rPr>
              <a:t>«Кто живет в гнезде?»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6215082"/>
            <a:ext cx="2483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Bookman Old Style" pitchFamily="18" charset="0"/>
              </a:rPr>
              <a:t>«Кто сказал Гав?»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57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567</Words>
  <Application>Microsoft Office PowerPoint</Application>
  <PresentationFormat>Экран (4:3)</PresentationFormat>
  <Paragraphs>69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Использование игровых  технологии в образовательном  процессе экологического  воспитания дошкольников</vt:lpstr>
      <vt:lpstr>Актуальность </vt:lpstr>
      <vt:lpstr>Игровые технологии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Значение игровой технологии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Admin</cp:lastModifiedBy>
  <cp:revision>52</cp:revision>
  <dcterms:created xsi:type="dcterms:W3CDTF">2014-08-12T18:36:10Z</dcterms:created>
  <dcterms:modified xsi:type="dcterms:W3CDTF">2022-04-22T03:59:38Z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1400847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