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57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  <p:sldId id="271" r:id="rId17"/>
    <p:sldId id="272" r:id="rId18"/>
    <p:sldId id="274" r:id="rId19"/>
    <p:sldId id="275" r:id="rId20"/>
    <p:sldId id="273" r:id="rId21"/>
    <p:sldId id="276" r:id="rId22"/>
    <p:sldId id="279" r:id="rId23"/>
    <p:sldId id="302" r:id="rId24"/>
    <p:sldId id="278" r:id="rId25"/>
    <p:sldId id="277" r:id="rId26"/>
    <p:sldId id="280" r:id="rId27"/>
    <p:sldId id="281" r:id="rId28"/>
    <p:sldId id="283" r:id="rId29"/>
    <p:sldId id="288" r:id="rId30"/>
    <p:sldId id="284" r:id="rId31"/>
    <p:sldId id="285" r:id="rId32"/>
    <p:sldId id="286" r:id="rId33"/>
    <p:sldId id="287" r:id="rId34"/>
    <p:sldId id="299" r:id="rId35"/>
    <p:sldId id="301" r:id="rId36"/>
    <p:sldId id="289" r:id="rId37"/>
    <p:sldId id="290" r:id="rId38"/>
    <p:sldId id="291" r:id="rId39"/>
    <p:sldId id="293" r:id="rId40"/>
    <p:sldId id="294" r:id="rId41"/>
    <p:sldId id="295" r:id="rId42"/>
    <p:sldId id="298" r:id="rId43"/>
    <p:sldId id="296" r:id="rId4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5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96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538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2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32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2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30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19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1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4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8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869DE618-4DE1-4945-A0B6-C80637700A6A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B130502-61B5-4146-82C1-2597CE1CB7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4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2120" y="2287203"/>
            <a:ext cx="8991600" cy="1645920"/>
          </a:xfrm>
        </p:spPr>
        <p:txBody>
          <a:bodyPr/>
          <a:lstStyle/>
          <a:p>
            <a:r>
              <a:rPr lang="ru-RU" dirty="0" smtClean="0"/>
              <a:t>Облака. Виды облаков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7114" y="4139184"/>
            <a:ext cx="6801612" cy="1239894"/>
          </a:xfrm>
        </p:spPr>
        <p:txBody>
          <a:bodyPr/>
          <a:lstStyle/>
          <a:p>
            <a:r>
              <a:rPr lang="ru-RU" dirty="0" smtClean="0"/>
              <a:t>Город наблюдения: Миасс, Челябинская область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03520" y="57912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Выполнила: Степанова Евангелина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val="81146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3 марта, 09:08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9-64.userapi.com/impf/1xMvkdsZuR15YQ59KOtTrYb3yV33aJj_xYZPSw/oQQ5mbHyFeQ.jpg?size=1920x1439&amp;quality=96&amp;sign=26026ecdc9975f4ee630a503c76e0b16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1382" y="968060"/>
            <a:ext cx="7794585" cy="5486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98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4 марта, 08:26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9-11.userapi.com/impf/RQxamGYk94f91nElh-2VaCJUDfBxODj48Pvyaw/yjHaeVMxRNY.jpg?size=1920x1439&amp;quality=96&amp;sign=b66416617d3501268b60654fcae5a95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522" y="997098"/>
            <a:ext cx="7998105" cy="5525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перисто-слоистые </a:t>
            </a:r>
            <a:r>
              <a:rPr lang="ru-RU" b="1" i="1" dirty="0"/>
              <a:t>облака (</a:t>
            </a:r>
            <a:r>
              <a:rPr lang="ru-RU" b="1" i="1" dirty="0" err="1"/>
              <a:t>Cs</a:t>
            </a:r>
            <a:r>
              <a:rPr lang="ru-RU" b="1" i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	Беловатая или голубоватая пелена слегка волокнистого строения, сквозь которую просвечивают солнце и луна. Вокруг светил образуется гало (радужные круги с радиусом 22 или 46° или части этих кругов).</a:t>
            </a:r>
          </a:p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800" dirty="0" smtClean="0"/>
              <a:t> В </a:t>
            </a:r>
            <a:r>
              <a:rPr lang="ru-RU" sz="2800" dirty="0" err="1" smtClean="0"/>
              <a:t>арктике</a:t>
            </a:r>
            <a:r>
              <a:rPr lang="ru-RU" sz="2800" dirty="0" smtClean="0"/>
              <a:t> могут давать осадки в виде мелкого снега. Как правило, пелена </a:t>
            </a:r>
            <a:r>
              <a:rPr lang="ru-RU" sz="2800" dirty="0" err="1" smtClean="0"/>
              <a:t>cs</a:t>
            </a:r>
            <a:r>
              <a:rPr lang="ru-RU" sz="2800" dirty="0" smtClean="0"/>
              <a:t>, надвигаясь, постепенно закрывает все небо.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5395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28 февраля, 17:24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un9-55.userapi.com/impf/CCqysdCbE94AWFyhUSClI1vrS9WZj-SDGFfR2g/vDd6OmP2LYc.jpg?size=1920x1439&amp;quality=96&amp;sign=faa03c5b414081721ff63d0d27b807ac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2320" y="1088571"/>
            <a:ext cx="8031481" cy="5448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84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1</a:t>
            </a:r>
            <a:r>
              <a:rPr lang="ru-RU" dirty="0" smtClean="0">
                <a:latin typeface="Arial Black" panose="020B0A04020102020204" pitchFamily="34" charset="0"/>
              </a:rPr>
              <a:t> марта, 14:56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14.userapi.com/impf/mmes-0WUkOPsInN1VY-lW2T2V_9GbJEUrwXyOA/SyilE-ctO9o.jpg?size=1920x1439&amp;quality=96&amp;sign=8fa2a7dc4361dc1032127c76fe45ea97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1196426"/>
            <a:ext cx="7806649" cy="534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8</a:t>
            </a:r>
            <a:r>
              <a:rPr lang="ru-RU" dirty="0" smtClean="0">
                <a:latin typeface="Arial Black" panose="020B0A04020102020204" pitchFamily="34" charset="0"/>
              </a:rPr>
              <a:t> марта, 12:47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sun9-65.userapi.com/impf/6o2tQxI4dHKVYYg4ATwyxFUqlIH28fTS4M92Xg/pytW4vJYqvI.jpg?size=1920x1439&amp;quality=96&amp;sign=33aeba6380bfd2825ac9aa84824176f9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762" y="1118805"/>
            <a:ext cx="7690413" cy="5439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62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2907" y="398635"/>
            <a:ext cx="7729728" cy="1188720"/>
          </a:xfrm>
        </p:spPr>
        <p:txBody>
          <a:bodyPr/>
          <a:lstStyle/>
          <a:p>
            <a:r>
              <a:rPr lang="ru-RU" dirty="0" smtClean="0"/>
              <a:t>Облака среднего яруса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53" y="1942012"/>
            <a:ext cx="10702835" cy="47365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	Облака </a:t>
            </a:r>
            <a:r>
              <a:rPr lang="ru-RU" sz="2400" b="1" dirty="0"/>
              <a:t>среднего яруса </a:t>
            </a:r>
            <a:r>
              <a:rPr lang="ru-RU" sz="2400" dirty="0"/>
              <a:t>представляют собой светло-серый, синевато-серый, иногда белый облачный массив в виде сплошной пелены, а также в виде волн (гряд), пластин или хлопьев, разделенных просветами голубого неба.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От </a:t>
            </a:r>
            <a:r>
              <a:rPr lang="ru-RU" sz="2400" dirty="0"/>
              <a:t>облаков верхнего яруса отличаются большей плотностью и большими видимыми размерами отдельных облачных элементов. В отличие от облаков нижнего яруса, имеют большую высоту основания и большую прозрачность.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b="1" dirty="0" smtClean="0"/>
              <a:t>Состоят</a:t>
            </a:r>
            <a:r>
              <a:rPr lang="ru-RU" sz="2400" dirty="0" smtClean="0"/>
              <a:t> </a:t>
            </a:r>
            <a:r>
              <a:rPr lang="ru-RU" sz="2400" dirty="0"/>
              <a:t>из переохлажденных капель воды или смеси переохлажденных капель воды с ледяными кристаллами и снежинками. Сквозь них солнце просвечивает слабо или вообще не просвечивает. Иногда могут давать осадки, достигающие поверхности земли (</a:t>
            </a:r>
            <a:r>
              <a:rPr lang="ru-RU" sz="2400" dirty="0" err="1"/>
              <a:t>As</a:t>
            </a:r>
            <a:r>
              <a:rPr lang="ru-RU" sz="2400" dirty="0"/>
              <a:t>). К облакам среднего яруса относят две основные формы: </a:t>
            </a:r>
            <a:r>
              <a:rPr lang="ru-RU" sz="2400" b="1" dirty="0"/>
              <a:t>высококучевые</a:t>
            </a:r>
            <a:r>
              <a:rPr lang="ru-RU" sz="2400" dirty="0"/>
              <a:t> (Ас) и </a:t>
            </a:r>
            <a:r>
              <a:rPr lang="ru-RU" sz="2400" b="1" dirty="0"/>
              <a:t>высокослоистые</a:t>
            </a:r>
            <a:r>
              <a:rPr lang="ru-RU" sz="2400" dirty="0"/>
              <a:t> (</a:t>
            </a:r>
            <a:r>
              <a:rPr lang="ru-RU" sz="2400" dirty="0" err="1"/>
              <a:t>As</a:t>
            </a:r>
            <a:r>
              <a:rPr lang="ru-RU" sz="2400" dirty="0"/>
              <a:t>) облака.</a:t>
            </a:r>
          </a:p>
        </p:txBody>
      </p:sp>
    </p:spTree>
    <p:extLst>
      <p:ext uri="{BB962C8B-B14F-4D97-AF65-F5344CB8AC3E}">
        <p14:creationId xmlns:p14="http://schemas.microsoft.com/office/powerpoint/2010/main" val="13601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высоко-кучевые облака (Ас)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	Белые, иногда сероватые облака в виде волн или гряд, состоящие из отдельных пластин или хлопьев, иногда сливающихся в сплошной покров. Состоят преимущественно из переохлажденных капель воды. </a:t>
            </a:r>
          </a:p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800" dirty="0" smtClean="0"/>
              <a:t>Высоко-кучевые облака бывают просвечивающие </a:t>
            </a:r>
            <a:r>
              <a:rPr lang="ru-RU" sz="2800" dirty="0" err="1" smtClean="0"/>
              <a:t>altocumulus</a:t>
            </a:r>
            <a:r>
              <a:rPr lang="ru-RU" sz="2800" dirty="0" smtClean="0"/>
              <a:t> </a:t>
            </a:r>
            <a:r>
              <a:rPr lang="ru-RU" sz="2800" dirty="0" err="1" smtClean="0"/>
              <a:t>translucidus</a:t>
            </a:r>
            <a:r>
              <a:rPr lang="ru-RU" sz="2800" dirty="0" smtClean="0"/>
              <a:t> (</a:t>
            </a:r>
            <a:r>
              <a:rPr lang="ru-RU" sz="2800" dirty="0" err="1" smtClean="0"/>
              <a:t>ac</a:t>
            </a:r>
            <a:r>
              <a:rPr lang="ru-RU" sz="2800" dirty="0" smtClean="0"/>
              <a:t> </a:t>
            </a:r>
            <a:r>
              <a:rPr lang="ru-RU" sz="2800" dirty="0" err="1" smtClean="0"/>
              <a:t>trans</a:t>
            </a:r>
            <a:r>
              <a:rPr lang="ru-RU" sz="2800" dirty="0" smtClean="0"/>
              <a:t>) и плотные </a:t>
            </a:r>
            <a:r>
              <a:rPr lang="ru-RU" sz="2800" dirty="0" err="1" smtClean="0"/>
              <a:t>altocumulus</a:t>
            </a:r>
            <a:r>
              <a:rPr lang="ru-RU" sz="2800" dirty="0" smtClean="0"/>
              <a:t> </a:t>
            </a:r>
            <a:r>
              <a:rPr lang="ru-RU" sz="2800" dirty="0" err="1" smtClean="0"/>
              <a:t>opacus</a:t>
            </a:r>
            <a:r>
              <a:rPr lang="ru-RU" sz="2800" dirty="0" smtClean="0"/>
              <a:t> (</a:t>
            </a:r>
            <a:r>
              <a:rPr lang="ru-RU" sz="2800" dirty="0" err="1" smtClean="0"/>
              <a:t>ac</a:t>
            </a:r>
            <a:r>
              <a:rPr lang="ru-RU" sz="2800" dirty="0" smtClean="0"/>
              <a:t> </a:t>
            </a:r>
            <a:r>
              <a:rPr lang="ru-RU" sz="2800" dirty="0" err="1" smtClean="0"/>
              <a:t>op</a:t>
            </a:r>
            <a:r>
              <a:rPr lang="ru-RU" sz="2800" dirty="0" smtClean="0"/>
              <a:t>), в виде сплошного покрова, на нижней поверхности которого рельефно выступают темные волны, гряды или пластины.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2011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14 ФЕВРАЛЯ, 15:18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9218" name="Picture 2" descr="https://sun9-67.userapi.com/impf/uN6S9LRG_vsw3J12t5i-gaN0tfztiJpHVpqiiQ/3NFy8jgbbW0.jpg?size=1920x1439&amp;quality=96&amp;sign=e48d0bf57376a2e1b16b9b8e9b525fd4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301" y="991661"/>
            <a:ext cx="7523545" cy="5362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22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28 ФЕВРАЛЯ, 17:24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sun9-55.userapi.com/impf/CCqysdCbE94AWFyhUSClI1vrS9WZj-SDGFfR2g/vDd6OmP2LYc.jpg?size=1920x1439&amp;quality=96&amp;sign=faa03c5b414081721ff63d0d27b807ac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760" y="1028859"/>
            <a:ext cx="7183121" cy="538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4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2907" y="398635"/>
            <a:ext cx="7729728" cy="1188720"/>
          </a:xfrm>
        </p:spPr>
        <p:txBody>
          <a:bodyPr/>
          <a:lstStyle/>
          <a:p>
            <a:r>
              <a:rPr lang="ru-RU" dirty="0" smtClean="0"/>
              <a:t>Облака верхнего яруса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53" y="1942012"/>
            <a:ext cx="10702835" cy="41278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К </a:t>
            </a:r>
            <a:r>
              <a:rPr lang="ru-RU" sz="2400" dirty="0"/>
              <a:t>облакам </a:t>
            </a:r>
            <a:r>
              <a:rPr lang="ru-RU" sz="2400" b="1" dirty="0"/>
              <a:t>верхнего яруса </a:t>
            </a:r>
            <a:r>
              <a:rPr lang="ru-RU" sz="2400" dirty="0"/>
              <a:t>относятся </a:t>
            </a:r>
            <a:r>
              <a:rPr lang="ru-RU" sz="2400" b="1" dirty="0"/>
              <a:t>перистые</a:t>
            </a:r>
            <a:r>
              <a:rPr lang="ru-RU" sz="2400" dirty="0"/>
              <a:t> (</a:t>
            </a:r>
            <a:r>
              <a:rPr lang="ru-RU" sz="2400" dirty="0" err="1"/>
              <a:t>Cirrus</a:t>
            </a:r>
            <a:r>
              <a:rPr lang="ru-RU" sz="2400" dirty="0"/>
              <a:t>), </a:t>
            </a:r>
            <a:r>
              <a:rPr lang="ru-RU" sz="2400" b="1" dirty="0"/>
              <a:t>перисто-кучевые</a:t>
            </a:r>
            <a:r>
              <a:rPr lang="ru-RU" sz="2400" dirty="0"/>
              <a:t> (</a:t>
            </a:r>
            <a:r>
              <a:rPr lang="ru-RU" sz="2400" dirty="0" err="1"/>
              <a:t>Cirrocumulus</a:t>
            </a:r>
            <a:r>
              <a:rPr lang="ru-RU" sz="2400" dirty="0"/>
              <a:t>) и </a:t>
            </a:r>
            <a:r>
              <a:rPr lang="ru-RU" sz="2400" b="1" dirty="0"/>
              <a:t>перисто-слоистые</a:t>
            </a:r>
            <a:r>
              <a:rPr lang="ru-RU" sz="2400" dirty="0"/>
              <a:t> (</a:t>
            </a:r>
            <a:r>
              <a:rPr lang="ru-RU" sz="2400" dirty="0" err="1"/>
              <a:t>Cirrostratus</a:t>
            </a:r>
            <a:r>
              <a:rPr lang="ru-RU" sz="2400" dirty="0"/>
              <a:t>) облака. В умеренных широтах в теплое время года они образуются обычно на высотах 7–10 км, в зимнее время, а также в полярных широтах высота этих облаков меньше 5–8 км. В южных широтах облака верхнего яруса обычно наблюдаются на высотах от 10 до15 км.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Облака </a:t>
            </a:r>
            <a:r>
              <a:rPr lang="ru-RU" sz="2400" dirty="0"/>
              <a:t>верхнего яруса характеризуются наиболее низкими температурами и состоят из кристаллов льда в форме игл, шестигранных столбиков или пластинок, которые образуются путем сублимации водяного пара на ядрах конденсации (сублимации). Поэтому </a:t>
            </a:r>
            <a:r>
              <a:rPr lang="ru-RU" sz="2400" dirty="0" smtClean="0"/>
              <a:t> </a:t>
            </a:r>
            <a:r>
              <a:rPr lang="ru-RU" sz="2400" dirty="0"/>
              <a:t>эти облака имеют ярко-белый цвет без темных и серых оттенков</a:t>
            </a:r>
          </a:p>
        </p:txBody>
      </p:sp>
    </p:spTree>
    <p:extLst>
      <p:ext uri="{BB962C8B-B14F-4D97-AF65-F5344CB8AC3E}">
        <p14:creationId xmlns:p14="http://schemas.microsoft.com/office/powerpoint/2010/main" val="36406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8</a:t>
            </a:r>
            <a:r>
              <a:rPr lang="ru-RU" dirty="0" smtClean="0">
                <a:latin typeface="Arial Black" panose="020B0A04020102020204" pitchFamily="34" charset="0"/>
              </a:rPr>
              <a:t> марта, 12:47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sun9-65.userapi.com/impf/6o2tQxI4dHKVYYg4ATwyxFUqlIH28fTS4M92Xg/pytW4vJYqvI.jpg?size=1920x1439&amp;quality=96&amp;sign=33aeba6380bfd2825ac9aa84824176f9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3042" y="1088325"/>
            <a:ext cx="7690413" cy="5439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0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высоко-слоистые облака (</a:t>
            </a:r>
            <a:r>
              <a:rPr lang="ru-RU" b="1" i="1" dirty="0" err="1" smtClean="0"/>
              <a:t>As</a:t>
            </a:r>
            <a:r>
              <a:rPr lang="ru-RU" b="1" i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Серая или синеватая однородная пелена слегка волокнистого строения. Как правило, постепенно закрывают все небо. Большей частью состоят из переохлажденных капель воды и ледяных кристаллов.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 Эти облака могут быть просвечивающие </a:t>
            </a:r>
            <a:r>
              <a:rPr lang="ru-RU" sz="2400" dirty="0" err="1" smtClean="0"/>
              <a:t>altostratus</a:t>
            </a:r>
            <a:r>
              <a:rPr lang="ru-RU" sz="2400" dirty="0" smtClean="0"/>
              <a:t> </a:t>
            </a:r>
            <a:r>
              <a:rPr lang="ru-RU" sz="2400" dirty="0" err="1" smtClean="0"/>
              <a:t>translucidus</a:t>
            </a:r>
            <a:r>
              <a:rPr lang="ru-RU" sz="2400" dirty="0" smtClean="0"/>
              <a:t> (</a:t>
            </a:r>
            <a:r>
              <a:rPr lang="ru-RU" sz="2400" dirty="0" err="1" smtClean="0"/>
              <a:t>as</a:t>
            </a:r>
            <a:r>
              <a:rPr lang="ru-RU" sz="2400" dirty="0" smtClean="0"/>
              <a:t> </a:t>
            </a:r>
            <a:r>
              <a:rPr lang="ru-RU" sz="2400" dirty="0" err="1" smtClean="0"/>
              <a:t>trans</a:t>
            </a:r>
            <a:r>
              <a:rPr lang="ru-RU" sz="2400" dirty="0" smtClean="0"/>
              <a:t>) (солнце и луна просвечивают, как через матовое стекло, с образованием венцов вокруг светил) и плотные </a:t>
            </a:r>
            <a:r>
              <a:rPr lang="ru-RU" sz="2400" dirty="0" err="1" smtClean="0"/>
              <a:t>altostratus</a:t>
            </a:r>
            <a:r>
              <a:rPr lang="ru-RU" sz="2400" dirty="0" smtClean="0"/>
              <a:t> </a:t>
            </a:r>
            <a:r>
              <a:rPr lang="ru-RU" sz="2400" dirty="0" err="1" smtClean="0"/>
              <a:t>opacus</a:t>
            </a:r>
            <a:r>
              <a:rPr lang="ru-RU" sz="2400" dirty="0" smtClean="0"/>
              <a:t> (</a:t>
            </a:r>
            <a:r>
              <a:rPr lang="ru-RU" sz="2400" dirty="0" err="1" smtClean="0"/>
              <a:t>as</a:t>
            </a:r>
            <a:r>
              <a:rPr lang="ru-RU" sz="2400" dirty="0" smtClean="0"/>
              <a:t> </a:t>
            </a:r>
            <a:r>
              <a:rPr lang="ru-RU" sz="2400" dirty="0" err="1" smtClean="0"/>
              <a:t>op</a:t>
            </a:r>
            <a:r>
              <a:rPr lang="ru-RU" sz="2400" dirty="0" smtClean="0"/>
              <a:t>) (солнце и луна не просвечивают, но их местоположение на небе можно определить по расплывчатому пятну). Из облаков могут выпадать слабые осадки, достигающие поверхности земли в виде редких капель или снежинок</a:t>
            </a:r>
            <a:r>
              <a:rPr lang="ru-RU" dirty="0" smtClean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581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10 февраля, 09:23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un9-50.userapi.com/impf/0xy_YdpOsjqg7yu3KQnZ9lnhUw6HF6icdhUW9g/TQ67iChNKAE.jpg?size=1920x1439&amp;quality=96&amp;sign=a750317f6ea9730fbe5f93a0000a0d7c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1" y="1211475"/>
            <a:ext cx="7071360" cy="529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4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12 марта, 14:14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47.userapi.com/impf/UadCs1H0goIH3pSC7tKrNMIrOZVE7Gu4Sq6Kug/mY4fldaAYoI.jpg?size=2560x1920&amp;quality=96&amp;sign=70bacd387e3bb42080ec964681e8e9eb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8542" y="1012650"/>
            <a:ext cx="7165039" cy="5373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7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12 марта, 18:55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sun9-39.userapi.com/impf/jmoQA56Kc82zVtP4gz0iLamL-FxQU6MNspS4aA/NHMkcW1wslk.jpg?size=1920x1439&amp;quality=96&amp;sign=3dc64b355a530138c09c86da3393d965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880" y="1210073"/>
            <a:ext cx="7075129" cy="5302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5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15 марта, 08:23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sun9-8.userapi.com/impf/Eta9EN0wpK6ryvwhQUOcCvSoF2NBHP1HGn2Fow/sye3KUzll0w.jpg?size=1920x1439&amp;quality=96&amp;sign=f7754a23f3d56f8de0dc7e83cd806cd9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0960" y="1100690"/>
            <a:ext cx="7284720" cy="5265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7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2907" y="398635"/>
            <a:ext cx="7729728" cy="1188720"/>
          </a:xfrm>
        </p:spPr>
        <p:txBody>
          <a:bodyPr/>
          <a:lstStyle/>
          <a:p>
            <a:r>
              <a:rPr lang="ru-RU" dirty="0" smtClean="0"/>
              <a:t>Облака нижнего яруса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53" y="1687369"/>
            <a:ext cx="10702835" cy="47365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	Облака </a:t>
            </a:r>
            <a:r>
              <a:rPr lang="ru-RU" sz="2400" b="1" dirty="0"/>
              <a:t>нижнего яруса </a:t>
            </a:r>
            <a:r>
              <a:rPr lang="ru-RU" sz="2400" dirty="0"/>
              <a:t>имеют вид низких серых неоднородных гряд (волн) и валов или однородной пелены, закрывающей небо </a:t>
            </a:r>
            <a:r>
              <a:rPr lang="ru-RU" sz="2400" dirty="0" smtClean="0"/>
              <a:t>сплошным </a:t>
            </a:r>
            <a:r>
              <a:rPr lang="ru-RU" sz="2400" dirty="0"/>
              <a:t>покровом. Их основания часто размыты и имеют неправильное разорванно-клочковатое строение без четких очертаний.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От </a:t>
            </a:r>
            <a:r>
              <a:rPr lang="ru-RU" sz="2400" dirty="0"/>
              <a:t>облаков среднего яруса отличаются меньшей высотой, большими размерами облачных массивов и большей плотностью. Имеют капельно-жидкое строение, а при отрицательных температурах состоят из переохлажденных капель или их смеси с ледяными кристаллами. Сквозь них не просвечивает солнце или иногда слабо просвечивает через их тонкие края. Часто дают длительные обложные (</a:t>
            </a:r>
            <a:r>
              <a:rPr lang="ru-RU" sz="2400" dirty="0" err="1"/>
              <a:t>Ns</a:t>
            </a:r>
            <a:r>
              <a:rPr lang="ru-RU" sz="2400" dirty="0"/>
              <a:t>), моросящие (</a:t>
            </a:r>
            <a:r>
              <a:rPr lang="ru-RU" sz="2400" dirty="0" err="1"/>
              <a:t>St</a:t>
            </a:r>
            <a:r>
              <a:rPr lang="ru-RU" sz="2400" dirty="0"/>
              <a:t>) и слабые непродолжительные обложные (</a:t>
            </a:r>
            <a:r>
              <a:rPr lang="ru-RU" sz="2400" dirty="0" err="1"/>
              <a:t>Sc</a:t>
            </a:r>
            <a:r>
              <a:rPr lang="ru-RU" sz="2400" dirty="0"/>
              <a:t>) осадки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 </a:t>
            </a:r>
            <a:r>
              <a:rPr lang="ru-RU" sz="2400" dirty="0"/>
              <a:t>К облакам нижнего яруса относят три основные формы: </a:t>
            </a:r>
            <a:r>
              <a:rPr lang="ru-RU" sz="2400" b="1" dirty="0"/>
              <a:t>слоисто-кучевые</a:t>
            </a:r>
            <a:r>
              <a:rPr lang="ru-RU" sz="2400" dirty="0"/>
              <a:t> (</a:t>
            </a:r>
            <a:r>
              <a:rPr lang="ru-RU" sz="2400" dirty="0" err="1"/>
              <a:t>Sc</a:t>
            </a:r>
            <a:r>
              <a:rPr lang="ru-RU" sz="2400" dirty="0"/>
              <a:t>), </a:t>
            </a:r>
            <a:r>
              <a:rPr lang="ru-RU" sz="2400" b="1" dirty="0"/>
              <a:t>слоистые</a:t>
            </a:r>
            <a:r>
              <a:rPr lang="ru-RU" sz="2400" dirty="0"/>
              <a:t> (</a:t>
            </a:r>
            <a:r>
              <a:rPr lang="ru-RU" sz="2400" dirty="0" err="1"/>
              <a:t>St</a:t>
            </a:r>
            <a:r>
              <a:rPr lang="ru-RU" sz="2400" dirty="0"/>
              <a:t>) и </a:t>
            </a:r>
            <a:r>
              <a:rPr lang="ru-RU" sz="2400" b="1" dirty="0"/>
              <a:t>слоисто-дождевые</a:t>
            </a:r>
            <a:r>
              <a:rPr lang="ru-RU" sz="2400" dirty="0"/>
              <a:t> (</a:t>
            </a:r>
            <a:r>
              <a:rPr lang="ru-RU" sz="2400" dirty="0" err="1"/>
              <a:t>Ns</a:t>
            </a:r>
            <a:r>
              <a:rPr lang="ru-RU" sz="2400" dirty="0"/>
              <a:t>) облака.</a:t>
            </a:r>
          </a:p>
        </p:txBody>
      </p:sp>
    </p:spTree>
    <p:extLst>
      <p:ext uri="{BB962C8B-B14F-4D97-AF65-F5344CB8AC3E}">
        <p14:creationId xmlns:p14="http://schemas.microsoft.com/office/powerpoint/2010/main" val="2466826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слоисто-кучевые облака (</a:t>
            </a:r>
            <a:r>
              <a:rPr lang="ru-RU" b="1" i="1" dirty="0" err="1"/>
              <a:t>Sc</a:t>
            </a:r>
            <a:r>
              <a:rPr lang="ru-RU" b="1" i="1" dirty="0"/>
              <a:t>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	Серые облака, состоящие из крупных гряд, волн, пластин, разделенных просветами или сливающихся в сплошной серый волнистый покров. Состоят преимущественно из капель воды. </a:t>
            </a:r>
          </a:p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800" dirty="0" smtClean="0"/>
              <a:t>В зимнее время состоят из переохлажденных капель воды, иногда встречается некоторое количество ледяных кристаллов и снежинок. Зимой из облаков могут выпадать осадки в виде снега.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3734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20 марта, 19:05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sun9-31.userapi.com/impf/b52iX6w0RQ9qPXTNZDN4JEytJfG1veu6Pnrj2A/pFoTG7iUWi8.jpg?size=1920x1439&amp;quality=96&amp;sign=cf97ffdc850a7f6588d5ddeb417a7fa4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721" y="1025206"/>
            <a:ext cx="7299960" cy="5471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32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10 февраля, 09:23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sun9-60.userapi.com/impf/Meia76I-0ho_v1w9UMa9yqfz5C_Pjh3DiVzA8w/1GyL5tufKDw.jpg?size=1920x1439&amp;quality=96&amp;sign=6149e125dfbe94350ee5e0e06b4b469a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5281" y="1146920"/>
            <a:ext cx="7223760" cy="541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9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Перистые облака (</a:t>
            </a:r>
            <a:r>
              <a:rPr lang="ru-RU" dirty="0" err="1"/>
              <a:t>Cirrus</a:t>
            </a:r>
            <a:r>
              <a:rPr lang="ru-RU" dirty="0"/>
              <a:t> – </a:t>
            </a:r>
            <a:r>
              <a:rPr lang="ru-RU" dirty="0" err="1"/>
              <a:t>Ci</a:t>
            </a:r>
            <a:r>
              <a:rPr lang="ru-RU" dirty="0"/>
              <a:t>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Наиболее </a:t>
            </a:r>
            <a:r>
              <a:rPr lang="ru-RU" sz="2400" dirty="0"/>
              <a:t>высокие облака верхнего яруса, обычно наблюдаются в небольших количествах, но зачастую могут занимать и значительную часть неба. </a:t>
            </a:r>
            <a:r>
              <a:rPr lang="ru-RU" sz="2400" dirty="0" smtClean="0"/>
              <a:t>	Высота </a:t>
            </a:r>
            <a:r>
              <a:rPr lang="ru-RU" sz="2400" dirty="0"/>
              <a:t>нижней границы облаков в умеренных широтах составляет 7–10 км, изредка менее 6 км (в арктической и субарктической зонах, где очень низкие температуры) или более 12 км; в тропиках высота облаков достигает 17–18 км. </a:t>
            </a:r>
            <a:r>
              <a:rPr lang="ru-RU" sz="2400" dirty="0" smtClean="0"/>
              <a:t>	Толщина </a:t>
            </a:r>
            <a:r>
              <a:rPr lang="ru-RU" sz="2400" dirty="0"/>
              <a:t>слоя облаков колеблется в широких пределах – от сотен метров до нескольких километров. Они состоят главным образом из ледяных кристаллов в виде столбиков высотой до 0,1 мм.</a:t>
            </a:r>
          </a:p>
        </p:txBody>
      </p:sp>
    </p:spTree>
    <p:extLst>
      <p:ext uri="{BB962C8B-B14F-4D97-AF65-F5344CB8AC3E}">
        <p14:creationId xmlns:p14="http://schemas.microsoft.com/office/powerpoint/2010/main" val="313796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14 февраля, 15:18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https://sun9-67.userapi.com/impf/uN6S9LRG_vsw3J12t5i-gaN0tfztiJpHVpqiiQ/3NFy8jgbbW0.jpg?size=1920x1439&amp;quality=96&amp;sign=e48d0bf57376a2e1b16b9b8e9b525fd4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450" y="983627"/>
            <a:ext cx="7393047" cy="5540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9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слоистые облака (</a:t>
            </a:r>
            <a:r>
              <a:rPr lang="ru-RU" b="1" i="1" dirty="0" err="1"/>
              <a:t>St</a:t>
            </a:r>
            <a:r>
              <a:rPr lang="ru-RU" b="1" i="1" dirty="0"/>
              <a:t>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	Однородный слой серого цвета, сходный с туманом, но расположенный на некоторой высоте. Состоят из капель воды, при температуре ниже 0°С капли находятся в переохлажденном состоянии.</a:t>
            </a:r>
          </a:p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800" dirty="0" smtClean="0"/>
              <a:t> Из облаков могут выпадать осадки в виде мороси.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3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28 февраля, 17:24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sun9-63.userapi.com/impf/rdryOqcY4wI_382MpEP7ZaWIapkqRNL9G6sWNA/gneNhTXYtAA.jpg?size=1920x1439&amp;quality=96&amp;sign=916a13889ee34ce88603f0539b26ddd7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6524" y="1294480"/>
            <a:ext cx="6941486" cy="5202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4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15 марта, 08:16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sun9-13.userapi.com/impf/aaz_vX4TlUPhTYSyS1g0nlZw9kRzSkZWy-IDfQ/2X5GFc1CbgM.jpg?size=1920x1439&amp;quality=96&amp;sign=cd3ff5128d7bc1ba894bac190ab2df71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161" y="1088571"/>
            <a:ext cx="7315200" cy="5482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7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18 марта, 09:51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sun9-61.userapi.com/impf/ffx34QciQD22i-OTAidGbaPu21bb8KKV2ZT4jw/rftCqO04M8Y.jpg?size=2560x1920&amp;quality=96&amp;sign=c0b6bc2756bb052cc4b5b53a7a5e701f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1097280"/>
            <a:ext cx="7466966" cy="56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3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18 марта, 16:37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12.userapi.com/impf/ORtj9OFi7wzSaJU4Ho_9W02duPQyBp5gsuTdzA/DJx_1vV05eA.jpg?size=1920x1439&amp;quality=96&amp;sign=f3f7032c1047cb1cb7a9380daaaceab9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641" y="1012371"/>
            <a:ext cx="7406640" cy="5551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2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слоисто-дождевые облака (</a:t>
            </a:r>
            <a:r>
              <a:rPr lang="ru-RU" b="1" i="1" dirty="0" err="1"/>
              <a:t>Ns</a:t>
            </a:r>
            <a:r>
              <a:rPr lang="ru-RU" b="1" i="1" dirty="0"/>
              <a:t>)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	Темно-серый облачный покров, иногда с синеватым оттенком. Обычно закрывает все небо сплошным слоем без просветов. Из облаков выпадают осадки в виде обложного дождя или снега.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02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20 марта, 19:05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sun9-31.userapi.com/impf/b52iX6w0RQ9qPXTNZDN4JEytJfG1veu6Pnrj2A/pFoTG7iUWi8.jpg?size=1920x1439&amp;quality=96&amp;sign=cf97ffdc850a7f6588d5ddeb417a7fa4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944" y="844731"/>
            <a:ext cx="7582383" cy="5682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09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20 марта, 19:27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sun9-48.userapi.com/impf/BEt-VVRyAyfdMzkoZ--HpaRv631W_JfC_8fETw/8WHAFr4wqys.jpg?size=1920x1439&amp;quality=96&amp;sign=031dd1c088d8abad0d4e0667ee51e8d3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1" y="1008673"/>
            <a:ext cx="7373072" cy="5525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2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2907" y="398635"/>
            <a:ext cx="7729728" cy="1188720"/>
          </a:xfrm>
        </p:spPr>
        <p:txBody>
          <a:bodyPr/>
          <a:lstStyle/>
          <a:p>
            <a:r>
              <a:rPr lang="ru-RU" dirty="0" smtClean="0"/>
              <a:t>Облака вертикального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53" y="1687369"/>
            <a:ext cx="10702835" cy="47365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200" dirty="0"/>
              <a:t>Облака </a:t>
            </a:r>
            <a:r>
              <a:rPr lang="ru-RU" sz="2200" b="1" dirty="0"/>
              <a:t>вертикального развития </a:t>
            </a:r>
            <a:r>
              <a:rPr lang="ru-RU" sz="2200" dirty="0"/>
              <a:t>имеют вид отдельных плотных облачных масс (скоплений облаков), как правило, значительно развитых по вертикали. Их плоские основания обычно располагаются в нижнем ярусе, а вершины, имеющие вид облачных куполов, башен или наковален, – на уровне среднего или даже верхнего яруса. При этом вершины этих облаков всегда имеют ярко-белый цвет, а основания – белый, серый или темно-синий. В отличие от облаков нижнего яруса, не образуют сплошных длинных валов (кроме </a:t>
            </a:r>
            <a:r>
              <a:rPr lang="ru-RU" sz="2200" dirty="0" err="1"/>
              <a:t>Cb</a:t>
            </a:r>
            <a:r>
              <a:rPr lang="ru-RU" sz="2200" dirty="0"/>
              <a:t>) или сплошных слоев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 </a:t>
            </a:r>
            <a:r>
              <a:rPr lang="ru-RU" sz="2200" dirty="0"/>
              <a:t>Из кучево-дождевых облаков обычно выпадают ливневые осадки, на расстоянии наблюдаемые в виде так называемых полос падения. При значительном развитии конвективных движений вершины кучево-дождевых облаков начинают обледеневать, приобретая волокнистую структуру. С интенсивно развитыми кучево-дождевыми облаками связаны сильные ливни, грозы, шквалы, смерчи, град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r>
              <a:rPr lang="ru-RU" sz="2200" dirty="0"/>
              <a:t>	</a:t>
            </a:r>
            <a:r>
              <a:rPr lang="ru-RU" sz="2200" dirty="0" smtClean="0"/>
              <a:t> </a:t>
            </a:r>
            <a:r>
              <a:rPr lang="ru-RU" sz="2200" dirty="0"/>
              <a:t>К облакам вертикального развития относят две основные формы: </a:t>
            </a:r>
            <a:r>
              <a:rPr lang="ru-RU" sz="2200" b="1" dirty="0"/>
              <a:t>кучевые (</a:t>
            </a:r>
            <a:r>
              <a:rPr lang="ru-RU" sz="2200" b="1" dirty="0" err="1"/>
              <a:t>Сu</a:t>
            </a:r>
            <a:r>
              <a:rPr lang="ru-RU" sz="2200" b="1" dirty="0"/>
              <a:t>) и кучево-дождевые (</a:t>
            </a:r>
            <a:r>
              <a:rPr lang="ru-RU" sz="2200" b="1" dirty="0" err="1"/>
              <a:t>Сb</a:t>
            </a:r>
            <a:r>
              <a:rPr lang="ru-RU" sz="2200" b="1" dirty="0"/>
              <a:t>) облака.</a:t>
            </a:r>
          </a:p>
        </p:txBody>
      </p:sp>
    </p:spTree>
    <p:extLst>
      <p:ext uri="{BB962C8B-B14F-4D97-AF65-F5344CB8AC3E}">
        <p14:creationId xmlns:p14="http://schemas.microsoft.com/office/powerpoint/2010/main" val="2655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2" y="224462"/>
            <a:ext cx="4548488" cy="75089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7 февраля, 15:15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10.userapi.com/impf/vJDLWGLUMfNg8xCZ492VEphELOmW7yJ6LUjK1A/aoyTDqjC4Kw.jpg?size=1920x1439&amp;quality=96&amp;sign=37c7948a2675bbde45d06490d677261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136" y="1223802"/>
            <a:ext cx="8473440" cy="5023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кучевые облака (Си)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Плотные, развитые по вертикали облака с белыми куполообразными вершинами и плоским сероватым основанием. Могут представлять собой отдельные, редко расположенные облака или образовывать скопления, закрывающие почти все небо. Облака состоят в основном из капель воды, при температуре ниже 0°С капли воды находятся в переохлажденном состоянии. Кучевые облака подразделяются на плоские кучевые </a:t>
            </a:r>
            <a:r>
              <a:rPr lang="ru-RU" sz="2400" dirty="0" err="1" smtClean="0"/>
              <a:t>cumulus</a:t>
            </a:r>
            <a:r>
              <a:rPr lang="ru-RU" sz="2400" dirty="0" smtClean="0"/>
              <a:t> </a:t>
            </a:r>
            <a:r>
              <a:rPr lang="ru-RU" sz="2400" dirty="0" err="1" smtClean="0"/>
              <a:t>humilis</a:t>
            </a:r>
            <a:r>
              <a:rPr lang="ru-RU" sz="2400" dirty="0" smtClean="0"/>
              <a:t> (си </a:t>
            </a:r>
            <a:r>
              <a:rPr lang="ru-RU" sz="2400" dirty="0" err="1" smtClean="0"/>
              <a:t>hum</a:t>
            </a:r>
            <a:r>
              <a:rPr lang="ru-RU" sz="2400" dirty="0" smtClean="0"/>
              <a:t>): их толщина меньше горизонтальной протяженности; кучевые средние </a:t>
            </a:r>
            <a:r>
              <a:rPr lang="ru-RU" sz="2400" dirty="0" err="1" smtClean="0"/>
              <a:t>cumulus</a:t>
            </a:r>
            <a:r>
              <a:rPr lang="ru-RU" sz="2400" dirty="0" smtClean="0"/>
              <a:t> </a:t>
            </a:r>
            <a:r>
              <a:rPr lang="ru-RU" sz="2400" dirty="0" err="1" smtClean="0"/>
              <a:t>mediocrus</a:t>
            </a:r>
            <a:r>
              <a:rPr lang="ru-RU" sz="2400" dirty="0" smtClean="0"/>
              <a:t> (си </a:t>
            </a:r>
            <a:r>
              <a:rPr lang="ru-RU" sz="2400" dirty="0" err="1" smtClean="0"/>
              <a:t>med</a:t>
            </a:r>
            <a:r>
              <a:rPr lang="ru-RU" sz="2400" dirty="0" smtClean="0"/>
              <a:t>); мощные кучевые </a:t>
            </a:r>
            <a:r>
              <a:rPr lang="ru-RU" sz="2400" dirty="0" err="1" smtClean="0"/>
              <a:t>cumulus</a:t>
            </a:r>
            <a:r>
              <a:rPr lang="ru-RU" sz="2400" dirty="0" smtClean="0"/>
              <a:t> </a:t>
            </a:r>
            <a:r>
              <a:rPr lang="ru-RU" sz="2400" dirty="0" err="1" smtClean="0"/>
              <a:t>congestus</a:t>
            </a:r>
            <a:r>
              <a:rPr lang="ru-RU" sz="2400" dirty="0" smtClean="0"/>
              <a:t> (си </a:t>
            </a:r>
            <a:r>
              <a:rPr lang="ru-RU" sz="2400" dirty="0" err="1" smtClean="0"/>
              <a:t>cong</a:t>
            </a:r>
            <a:r>
              <a:rPr lang="ru-RU" sz="2400" dirty="0" smtClean="0"/>
              <a:t>) сильно развиты по высоте. 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Изредка из си </a:t>
            </a:r>
            <a:r>
              <a:rPr lang="ru-RU" sz="2400" dirty="0" err="1" smtClean="0"/>
              <a:t>cong</a:t>
            </a:r>
            <a:r>
              <a:rPr lang="ru-RU" sz="2400" dirty="0" smtClean="0"/>
              <a:t> могут выпадать отдельные капли дождя. В тропиках могут давать ливни;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4772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9 марта, 15:00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sun9-57.userapi.com/impf/XBSUIFHi0e5a9dUV53MTBoK_UNvsFtdRCyOjcQ/8xE0jvR4VFs.jpg?size=1920x1439&amp;quality=96&amp;sign=18d91eb1a0b0c334b99c13d9e816148d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8561" y="1111170"/>
            <a:ext cx="7240965" cy="542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18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кучево-дождевые облака (</a:t>
            </a:r>
            <a:r>
              <a:rPr lang="ru-RU" b="1" i="1" dirty="0" err="1"/>
              <a:t>Сb</a:t>
            </a:r>
            <a:r>
              <a:rPr lang="ru-RU" b="1" i="1" dirty="0"/>
              <a:t>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400" dirty="0" smtClean="0"/>
              <a:t>Мощные белые облачные массы с темным основанием. Поднимаются в виде гор или башен, верхние части которых имеют волокнистую структуру. Верхняя часть облака состоит из кристаллов льда (наковальня — </a:t>
            </a:r>
            <a:r>
              <a:rPr lang="ru-RU" sz="2400" dirty="0" err="1" smtClean="0"/>
              <a:t>incus</a:t>
            </a:r>
            <a:r>
              <a:rPr lang="ru-RU" sz="2400" dirty="0" smtClean="0"/>
              <a:t>). 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Из облаков выпадают ливневые осадки, летом часто с грозами. Облака вертикального развития образуются при вертикальном подъеме воздуха (конвекции) и связанного с этим адиабатического охлаждения воздуха до стадии конденсации и сублимации водяного пара.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04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20 марта, 19:05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sun9-16.userapi.com/impf/7GxA8S-VRptt9zHZ0VYvxJMwMyxwFNG7pJ4ePA/gzrvtyvkNmk.jpg?size=1920x1439&amp;quality=96&amp;sign=55d6c547d39119c0aab0b1cb5232bd5d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301" y="1013596"/>
            <a:ext cx="7486891" cy="5611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0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2" y="224463"/>
            <a:ext cx="3847448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3 марта, 09:07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3.userapi.com/impf/V6UuJjgt0GYXv8bRsskNONcDtdq01YeiBK6chQ/rSy5cSYpUMA.jpg?size=1920x1439&amp;quality=96&amp;sign=1e25995b5e3a1181bf1d1138b3bb5d61&amp;type=album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892" y="957944"/>
            <a:ext cx="8647611" cy="5590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37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2" y="224463"/>
            <a:ext cx="3847448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13 марта, 19:02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8" name="Picture 4" descr="https://sun9-37.userapi.com/impf/cLJ5b1zFXH_TifxrZ4a6WRkMfDTdEfsfHsH1iQ/Omb3NDGBFGU.jpg?size=1920x1439&amp;quality=96&amp;sign=08dbf78bc6fb4ca420817a8b5d087f4c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520" y="929767"/>
            <a:ext cx="8516983" cy="5645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0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перисто-кучевые </a:t>
            </a:r>
            <a:r>
              <a:rPr lang="ru-RU" b="1" i="1" dirty="0"/>
              <a:t>облака (</a:t>
            </a:r>
            <a:r>
              <a:rPr lang="ru-RU" b="1" i="1" dirty="0" err="1"/>
              <a:t>Сс</a:t>
            </a:r>
            <a:r>
              <a:rPr lang="ru-RU" b="1" i="1" dirty="0"/>
              <a:t>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0" y="2449504"/>
            <a:ext cx="11268891" cy="40819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800" dirty="0" smtClean="0"/>
              <a:t>Белые тонкие облака в виде мелких волн, ряби, без серых оттенков. </a:t>
            </a:r>
          </a:p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2800" dirty="0" smtClean="0"/>
              <a:t>Осадков не дают</a:t>
            </a:r>
            <a:r>
              <a:rPr lang="ru-RU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07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19 февраля, 14:00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34.userapi.com/impf/qYZjh0z1D7U4oo2vOScunqVmBvjxDMq0T89dqg/8a2ohO7DXFc.jpg?size=1920x1439&amp;quality=96&amp;sign=3e6bffe4ca8714fb0741fa91b27efcd3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441" y="1125514"/>
            <a:ext cx="7577560" cy="534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5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91" y="224463"/>
            <a:ext cx="4463993" cy="6202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19 февраля, 14:00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8.userapi.com/impf/PSOeGr-FMNJvfwbQWLkPVw8jDDWR9vLm1kDZUg/8d3u0G1UF0E.jpg?size=1920x1439&amp;quality=96&amp;sign=8dd090f330cb2302f996cea28455d673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4081" y="1007291"/>
            <a:ext cx="7464384" cy="559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282</TotalTime>
  <Words>193</Words>
  <Application>Microsoft Office PowerPoint</Application>
  <PresentationFormat>Широкоэкранный</PresentationFormat>
  <Paragraphs>74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Arial Black</vt:lpstr>
      <vt:lpstr>Corbel</vt:lpstr>
      <vt:lpstr>Gill Sans MT</vt:lpstr>
      <vt:lpstr>Parcel</vt:lpstr>
      <vt:lpstr>Облака. Виды облаков</vt:lpstr>
      <vt:lpstr>Облака верхнего яруса</vt:lpstr>
      <vt:lpstr>Перистые облака (Cirrus – Ci).</vt:lpstr>
      <vt:lpstr>7 февраля, 15:15</vt:lpstr>
      <vt:lpstr>3 марта, 09:07</vt:lpstr>
      <vt:lpstr>13 марта, 19:02</vt:lpstr>
      <vt:lpstr>перисто-кучевые облака (Сс) </vt:lpstr>
      <vt:lpstr>19 февраля, 14:00</vt:lpstr>
      <vt:lpstr>19 февраля, 14:00</vt:lpstr>
      <vt:lpstr>3 марта, 09:08</vt:lpstr>
      <vt:lpstr>4 марта, 08:26</vt:lpstr>
      <vt:lpstr>перисто-слоистые облака (Cs)</vt:lpstr>
      <vt:lpstr>28 февраля, 17:24</vt:lpstr>
      <vt:lpstr>1 марта, 14:56 </vt:lpstr>
      <vt:lpstr>8 марта, 12:47</vt:lpstr>
      <vt:lpstr>Облака среднего яруса</vt:lpstr>
      <vt:lpstr>высоко-кучевые облака (Ас) </vt:lpstr>
      <vt:lpstr>14 ФЕВРАЛЯ, 15:18</vt:lpstr>
      <vt:lpstr>28 ФЕВРАЛЯ, 17:24</vt:lpstr>
      <vt:lpstr>8 марта, 12:47</vt:lpstr>
      <vt:lpstr>высоко-слоистые облака (As)</vt:lpstr>
      <vt:lpstr>10 февраля, 09:23</vt:lpstr>
      <vt:lpstr>12 марта, 14:14</vt:lpstr>
      <vt:lpstr>12 марта, 18:55</vt:lpstr>
      <vt:lpstr>15 марта, 08:23</vt:lpstr>
      <vt:lpstr>Облака нижнего яруса</vt:lpstr>
      <vt:lpstr>слоисто-кучевые облака (Sc) </vt:lpstr>
      <vt:lpstr>20 марта, 19:05</vt:lpstr>
      <vt:lpstr>10 февраля, 09:23</vt:lpstr>
      <vt:lpstr>14 февраля, 15:18</vt:lpstr>
      <vt:lpstr>слоистые облака (St) </vt:lpstr>
      <vt:lpstr>28 февраля, 17:24</vt:lpstr>
      <vt:lpstr>15 марта, 08:16</vt:lpstr>
      <vt:lpstr>18 марта, 09:51</vt:lpstr>
      <vt:lpstr>18 марта, 16:37</vt:lpstr>
      <vt:lpstr>слоисто-дождевые облака (Ns)  </vt:lpstr>
      <vt:lpstr>20 марта, 19:05</vt:lpstr>
      <vt:lpstr>20 марта, 19:27</vt:lpstr>
      <vt:lpstr>Облака вертикального развития</vt:lpstr>
      <vt:lpstr>кучевые облака (Си) </vt:lpstr>
      <vt:lpstr>9 марта, 15:00</vt:lpstr>
      <vt:lpstr>кучево-дождевые облака (Сb) </vt:lpstr>
      <vt:lpstr>20 марта, 19:05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Облака</dc:title>
  <dc:creator>Ева</dc:creator>
  <cp:lastModifiedBy>Ева</cp:lastModifiedBy>
  <cp:revision>23</cp:revision>
  <dcterms:created xsi:type="dcterms:W3CDTF">2021-03-20T16:24:01Z</dcterms:created>
  <dcterms:modified xsi:type="dcterms:W3CDTF">2022-04-22T04:42:02Z</dcterms:modified>
</cp:coreProperties>
</file>