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48" r:id="rId2"/>
    <p:sldId id="351" r:id="rId3"/>
    <p:sldId id="350" r:id="rId4"/>
    <p:sldId id="281" r:id="rId5"/>
    <p:sldId id="280" r:id="rId6"/>
    <p:sldId id="277" r:id="rId7"/>
    <p:sldId id="278" r:id="rId8"/>
    <p:sldId id="279" r:id="rId9"/>
    <p:sldId id="282" r:id="rId10"/>
    <p:sldId id="341" r:id="rId11"/>
    <p:sldId id="323" r:id="rId12"/>
    <p:sldId id="324" r:id="rId13"/>
    <p:sldId id="325" r:id="rId14"/>
    <p:sldId id="326" r:id="rId15"/>
    <p:sldId id="327" r:id="rId16"/>
    <p:sldId id="328" r:id="rId17"/>
    <p:sldId id="329" r:id="rId18"/>
    <p:sldId id="330" r:id="rId19"/>
    <p:sldId id="331" r:id="rId20"/>
    <p:sldId id="332" r:id="rId21"/>
    <p:sldId id="333" r:id="rId22"/>
    <p:sldId id="334" r:id="rId23"/>
    <p:sldId id="335" r:id="rId24"/>
    <p:sldId id="337" r:id="rId25"/>
    <p:sldId id="338" r:id="rId26"/>
    <p:sldId id="342" r:id="rId27"/>
    <p:sldId id="349" r:id="rId28"/>
    <p:sldId id="320" r:id="rId29"/>
    <p:sldId id="314" r:id="rId30"/>
    <p:sldId id="339" r:id="rId31"/>
    <p:sldId id="340" r:id="rId32"/>
    <p:sldId id="322" r:id="rId33"/>
    <p:sldId id="346" r:id="rId34"/>
    <p:sldId id="343" r:id="rId35"/>
    <p:sldId id="344" r:id="rId36"/>
    <p:sldId id="347" r:id="rId37"/>
    <p:sldId id="354" r:id="rId38"/>
    <p:sldId id="352" r:id="rId39"/>
    <p:sldId id="318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8" autoAdjust="0"/>
    <p:restoredTop sz="94660"/>
  </p:normalViewPr>
  <p:slideViewPr>
    <p:cSldViewPr>
      <p:cViewPr varScale="1">
        <p:scale>
          <a:sx n="87" d="100"/>
          <a:sy n="87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F19C-4CE7-4160-9FC6-536B1EC29ED1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8352C-F79F-4E7D-85FC-2B75E8675D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F19C-4CE7-4160-9FC6-536B1EC29ED1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8352C-F79F-4E7D-85FC-2B75E8675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F19C-4CE7-4160-9FC6-536B1EC29ED1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8352C-F79F-4E7D-85FC-2B75E8675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F19C-4CE7-4160-9FC6-536B1EC29ED1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8352C-F79F-4E7D-85FC-2B75E8675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F19C-4CE7-4160-9FC6-536B1EC29ED1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DB8352C-F79F-4E7D-85FC-2B75E8675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F19C-4CE7-4160-9FC6-536B1EC29ED1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8352C-F79F-4E7D-85FC-2B75E8675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F19C-4CE7-4160-9FC6-536B1EC29ED1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8352C-F79F-4E7D-85FC-2B75E8675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F19C-4CE7-4160-9FC6-536B1EC29ED1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8352C-F79F-4E7D-85FC-2B75E8675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F19C-4CE7-4160-9FC6-536B1EC29ED1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8352C-F79F-4E7D-85FC-2B75E8675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F19C-4CE7-4160-9FC6-536B1EC29ED1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8352C-F79F-4E7D-85FC-2B75E8675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F19C-4CE7-4160-9FC6-536B1EC29ED1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8352C-F79F-4E7D-85FC-2B75E8675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BB5F19C-4CE7-4160-9FC6-536B1EC29ED1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DB8352C-F79F-4E7D-85FC-2B75E8675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penclass.ru/2010/content/140342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>Государственное автономное профессиональное образовательное учреждение Чувашской Республики  «</a:t>
            </a:r>
            <a:r>
              <a:rPr lang="ru-RU" sz="1800" dirty="0" err="1" smtClean="0"/>
              <a:t>Алатырский</a:t>
            </a:r>
            <a:r>
              <a:rPr lang="ru-RU" sz="1800" dirty="0" smtClean="0"/>
              <a:t> технологический колледж» Министерства образования и молодежной политики Чувашской Республики.</a:t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9036496" cy="5517232"/>
          </a:xfrm>
        </p:spPr>
        <p:txBody>
          <a:bodyPr>
            <a:normAutofit fontScale="25000" lnSpcReduction="20000"/>
          </a:bodyPr>
          <a:lstStyle/>
          <a:p>
            <a:pPr algn="ctr">
              <a:lnSpc>
                <a:spcPct val="120000"/>
              </a:lnSpc>
              <a:buNone/>
            </a:pPr>
            <a:r>
              <a:rPr lang="ru-RU" sz="8000" b="1" dirty="0" smtClean="0">
                <a:solidFill>
                  <a:srgbClr val="0070C0"/>
                </a:solidFill>
              </a:rPr>
              <a:t>Проект </a:t>
            </a:r>
            <a:r>
              <a:rPr lang="ru-RU" sz="8000" b="1" dirty="0" smtClean="0">
                <a:solidFill>
                  <a:srgbClr val="0070C0"/>
                </a:solidFill>
              </a:rPr>
              <a:t/>
            </a:r>
            <a:br>
              <a:rPr lang="ru-RU" sz="8000" b="1" dirty="0" smtClean="0">
                <a:solidFill>
                  <a:srgbClr val="0070C0"/>
                </a:solidFill>
              </a:rPr>
            </a:br>
            <a:r>
              <a:rPr lang="ru-RU" sz="6400" b="1" dirty="0" smtClean="0">
                <a:solidFill>
                  <a:srgbClr val="FFFF00"/>
                </a:solidFill>
              </a:rPr>
              <a:t>«</a:t>
            </a:r>
            <a:r>
              <a:rPr lang="ru-RU" sz="6400" b="1" dirty="0">
                <a:solidFill>
                  <a:srgbClr val="FFFF00"/>
                </a:solidFill>
              </a:rPr>
              <a:t>Технология сравнительного анализа компьютерного и литературного перевода С. Маршака стихотворения «</a:t>
            </a:r>
            <a:r>
              <a:rPr lang="en-US" sz="6400" b="1" dirty="0">
                <a:solidFill>
                  <a:srgbClr val="FFFF00"/>
                </a:solidFill>
              </a:rPr>
              <a:t>The Divine Image</a:t>
            </a:r>
            <a:r>
              <a:rPr lang="ru-RU" sz="6400" b="1" dirty="0">
                <a:solidFill>
                  <a:srgbClr val="FFFF00"/>
                </a:solidFill>
              </a:rPr>
              <a:t>» </a:t>
            </a:r>
            <a:r>
              <a:rPr lang="ru-RU" sz="6400" b="1" dirty="0" smtClean="0">
                <a:solidFill>
                  <a:srgbClr val="FFFF00"/>
                </a:solidFill>
              </a:rPr>
              <a:t>Уильяма </a:t>
            </a:r>
            <a:r>
              <a:rPr lang="ru-RU" sz="6400" b="1" dirty="0" err="1" smtClean="0">
                <a:solidFill>
                  <a:srgbClr val="FFFF00"/>
                </a:solidFill>
              </a:rPr>
              <a:t>Блэйка</a:t>
            </a:r>
            <a:r>
              <a:rPr lang="ru-RU" sz="6400" b="1" dirty="0" smtClean="0">
                <a:solidFill>
                  <a:srgbClr val="FFFF00"/>
                </a:solidFill>
              </a:rPr>
              <a:t> </a:t>
            </a:r>
            <a:br>
              <a:rPr lang="ru-RU" sz="6400" b="1" dirty="0" smtClean="0">
                <a:solidFill>
                  <a:srgbClr val="FFFF00"/>
                </a:solidFill>
              </a:rPr>
            </a:br>
            <a:r>
              <a:rPr lang="ru-RU" sz="6400" b="1" dirty="0" smtClean="0">
                <a:solidFill>
                  <a:srgbClr val="FFFF00"/>
                </a:solidFill>
              </a:rPr>
              <a:t> с английского языка на русский»</a:t>
            </a:r>
            <a:br>
              <a:rPr lang="ru-RU" sz="6400" b="1" dirty="0" smtClean="0">
                <a:solidFill>
                  <a:srgbClr val="FFFF00"/>
                </a:solidFill>
              </a:rPr>
            </a:br>
            <a:r>
              <a:rPr lang="ru-RU" sz="1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96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  <a:buNone/>
            </a:pPr>
            <a:r>
              <a:rPr lang="en-US" sz="6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Выполнили:</a:t>
            </a:r>
            <a:br>
              <a:rPr lang="ru-RU" sz="6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студенты 1 курса, 117 группы</a:t>
            </a:r>
            <a:br>
              <a:rPr lang="ru-RU" sz="6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Кизяев</a:t>
            </a:r>
            <a:r>
              <a:rPr lang="ru-RU" sz="6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Александр,</a:t>
            </a:r>
            <a:br>
              <a:rPr lang="ru-RU" sz="6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Павлов Андрей.</a:t>
            </a:r>
          </a:p>
          <a:p>
            <a:pPr algn="ctr">
              <a:buNone/>
            </a:pPr>
            <a:r>
              <a:rPr lang="ru-RU" sz="6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400" b="1" dirty="0" smtClean="0">
                <a:solidFill>
                  <a:srgbClr val="FFFF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Специальность: </a:t>
            </a:r>
            <a:br>
              <a:rPr lang="ru-RU" sz="6400" b="1" dirty="0" smtClean="0">
                <a:solidFill>
                  <a:srgbClr val="FFFF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400" b="1" dirty="0" smtClean="0">
                <a:solidFill>
                  <a:srgbClr val="FFFF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23.02.04 Техническая эксплуатация </a:t>
            </a:r>
            <a:br>
              <a:rPr lang="ru-RU" sz="6400" b="1" dirty="0" smtClean="0">
                <a:solidFill>
                  <a:srgbClr val="FFFF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400" b="1" dirty="0" smtClean="0">
                <a:solidFill>
                  <a:srgbClr val="FFFF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подъёмно-транспортных, </a:t>
            </a:r>
            <a:br>
              <a:rPr lang="ru-RU" sz="6400" b="1" dirty="0" smtClean="0">
                <a:solidFill>
                  <a:srgbClr val="FFFF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400" b="1" dirty="0" smtClean="0">
                <a:solidFill>
                  <a:srgbClr val="FFFF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дорожных машин </a:t>
            </a:r>
            <a:br>
              <a:rPr lang="ru-RU" sz="6400" b="1" dirty="0" smtClean="0">
                <a:solidFill>
                  <a:srgbClr val="FFFF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400" b="1" dirty="0" smtClean="0">
                <a:solidFill>
                  <a:srgbClr val="FFFF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 оборудования</a:t>
            </a:r>
            <a:br>
              <a:rPr lang="ru-RU" sz="6400" b="1" dirty="0" smtClean="0">
                <a:solidFill>
                  <a:srgbClr val="FFFF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6400" b="1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ru-RU" sz="6400" b="1" dirty="0" smtClean="0">
                <a:solidFill>
                  <a:srgbClr val="FFFF00"/>
                </a:solidFill>
              </a:rPr>
              <a:t>Руководитель работы: </a:t>
            </a:r>
            <a:br>
              <a:rPr lang="ru-RU" sz="6400" b="1" dirty="0" smtClean="0">
                <a:solidFill>
                  <a:srgbClr val="FFFF00"/>
                </a:solidFill>
              </a:rPr>
            </a:br>
            <a:r>
              <a:rPr lang="ru-RU" sz="6400" b="1" dirty="0" smtClean="0">
                <a:solidFill>
                  <a:srgbClr val="FFFF00"/>
                </a:solidFill>
              </a:rPr>
              <a:t>преподаватель английского языка</a:t>
            </a:r>
            <a:br>
              <a:rPr lang="ru-RU" sz="6400" b="1" dirty="0" smtClean="0">
                <a:solidFill>
                  <a:srgbClr val="FFFF00"/>
                </a:solidFill>
              </a:rPr>
            </a:br>
            <a:r>
              <a:rPr lang="ru-RU" sz="6400" b="1" dirty="0" err="1" smtClean="0">
                <a:solidFill>
                  <a:srgbClr val="FFFF00"/>
                </a:solidFill>
              </a:rPr>
              <a:t>Михалькова</a:t>
            </a:r>
            <a:r>
              <a:rPr lang="ru-RU" sz="6400" b="1" dirty="0" smtClean="0">
                <a:solidFill>
                  <a:srgbClr val="FFFF00"/>
                </a:solidFill>
              </a:rPr>
              <a:t> Татьяна Леонидовна                          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Алатырь, 2022</a:t>
            </a:r>
          </a:p>
          <a:p>
            <a:pPr algn="ctr"/>
            <a:endParaRPr lang="ru-RU" sz="4000" dirty="0"/>
          </a:p>
        </p:txBody>
      </p:sp>
      <p:pic>
        <p:nvPicPr>
          <p:cNvPr id="35842" name="Picture 2" descr="https://myslide.ru/documents_3/0fa051fa7d9d2054d096d18a5cde0840/img1.jpg"/>
          <p:cNvPicPr>
            <a:picLocks noChangeAspect="1" noChangeArrowheads="1"/>
          </p:cNvPicPr>
          <p:nvPr/>
        </p:nvPicPr>
        <p:blipFill>
          <a:blip r:embed="rId2" cstate="print"/>
          <a:srcRect l="50550" t="11340" b="19361"/>
          <a:stretch>
            <a:fillRect/>
          </a:stretch>
        </p:blipFill>
        <p:spPr bwMode="auto">
          <a:xfrm>
            <a:off x="467544" y="2636912"/>
            <a:ext cx="2376264" cy="2952328"/>
          </a:xfrm>
          <a:prstGeom prst="rect">
            <a:avLst/>
          </a:prstGeom>
          <a:noFill/>
        </p:spPr>
      </p:pic>
      <p:pic>
        <p:nvPicPr>
          <p:cNvPr id="35844" name="Picture 4" descr="https://i.mycdn.me/i?r=AzEPZsRbOZEKgBhR0XGMT1RklMYzKwvpI_jlX5bcy9_CuKaKTM5SRkZCeTgDn6uOyic"/>
          <p:cNvPicPr>
            <a:picLocks noChangeAspect="1" noChangeArrowheads="1"/>
          </p:cNvPicPr>
          <p:nvPr/>
        </p:nvPicPr>
        <p:blipFill>
          <a:blip r:embed="rId3" cstate="print"/>
          <a:srcRect l="1574" t="7749" r="56689" b="16001"/>
          <a:stretch>
            <a:fillRect/>
          </a:stretch>
        </p:blipFill>
        <p:spPr bwMode="auto">
          <a:xfrm>
            <a:off x="6695728" y="2564904"/>
            <a:ext cx="2448272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Технология сравнительного анализа компьютерного и литературного перевода С. Маршака </a:t>
            </a:r>
            <a:br>
              <a:rPr lang="ru-RU" sz="2200" dirty="0" smtClean="0"/>
            </a:br>
            <a:r>
              <a:rPr lang="ru-RU" sz="2200" dirty="0" smtClean="0"/>
              <a:t>стихотворения </a:t>
            </a:r>
            <a:r>
              <a:rPr lang="ru-RU" sz="2000" dirty="0" smtClean="0"/>
              <a:t>«</a:t>
            </a:r>
            <a:r>
              <a:rPr lang="en-US" sz="2000" dirty="0" smtClean="0"/>
              <a:t>The Divine Image</a:t>
            </a:r>
            <a:r>
              <a:rPr lang="ru-RU" sz="2000" dirty="0" smtClean="0"/>
              <a:t>» Уильяма </a:t>
            </a:r>
            <a:r>
              <a:rPr lang="ru-RU" sz="2000" dirty="0" err="1" smtClean="0"/>
              <a:t>Блэйка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dirty="0" smtClean="0"/>
              <a:t>с английского языка на русский. </a:t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Английский текст стихотворения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Компьютерный перевод         (</a:t>
                      </a:r>
                      <a:r>
                        <a:rPr kumimoji="0"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Yand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- переводчик 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Перевод С. Маршака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Сравнительный анализ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“The Divine Image»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“Божественный образ»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«Святой образ»</a:t>
                      </a:r>
                      <a:b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endParaRPr kumimoji="0"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Поэт выбрал близкое по значению, но абсолютно другое прилагательное. Компьютер определил точный перевод.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307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Технология сравнительного анализа компьютерного и литературного перевода С. Маршака </a:t>
            </a:r>
            <a:br>
              <a:rPr lang="ru-RU" sz="2200" dirty="0" smtClean="0"/>
            </a:br>
            <a:r>
              <a:rPr lang="ru-RU" sz="2200" dirty="0" smtClean="0"/>
              <a:t>стихотворения </a:t>
            </a:r>
            <a:r>
              <a:rPr lang="ru-RU" sz="2000" dirty="0" smtClean="0"/>
              <a:t>«</a:t>
            </a:r>
            <a:r>
              <a:rPr lang="en-US" sz="2000" dirty="0" smtClean="0"/>
              <a:t>The Divine Image</a:t>
            </a:r>
            <a:r>
              <a:rPr lang="ru-RU" sz="2000" dirty="0" smtClean="0"/>
              <a:t>» Уильяма </a:t>
            </a:r>
            <a:r>
              <a:rPr lang="ru-RU" sz="2000" dirty="0" err="1" smtClean="0"/>
              <a:t>Блэйка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dirty="0" smtClean="0"/>
              <a:t>с английского языка на русский. </a:t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Английский текст стихотворения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Компьютерный перевод         (</a:t>
                      </a:r>
                      <a:r>
                        <a:rPr kumimoji="0"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Yand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- переводчик 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Перевод С. Маршака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Сравнительный анализ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Mercy, Pity, Peace, and Love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 Милосердие, Жалость, Мир и Любовь</a:t>
                      </a:r>
                      <a:b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Добро, Терпимость, Мир, Любовь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Поэт не употребил предлог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(за). Смысл от этого не изменился.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Технология сравнительного анализа компьютерного и литературного перевода С. Маршака </a:t>
            </a:r>
            <a:br>
              <a:rPr lang="ru-RU" sz="2200" dirty="0" smtClean="0"/>
            </a:br>
            <a:r>
              <a:rPr lang="ru-RU" sz="2200" dirty="0" smtClean="0"/>
              <a:t>стихотворения </a:t>
            </a:r>
            <a:r>
              <a:rPr lang="ru-RU" sz="2000" dirty="0" smtClean="0"/>
              <a:t>«</a:t>
            </a:r>
            <a:r>
              <a:rPr lang="en-US" sz="2000" dirty="0" smtClean="0"/>
              <a:t>The Divine Image</a:t>
            </a:r>
            <a:r>
              <a:rPr lang="ru-RU" sz="2000" dirty="0" smtClean="0"/>
              <a:t>» Уильяма </a:t>
            </a:r>
            <a:r>
              <a:rPr lang="ru-RU" sz="2000" dirty="0" err="1" smtClean="0"/>
              <a:t>Блэйка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dirty="0" smtClean="0"/>
              <a:t>с английского языка на русский. </a:t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Английский текст стихотворения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Компьютерный перевод         (</a:t>
                      </a:r>
                      <a:r>
                        <a:rPr kumimoji="0"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Yand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- переводчик 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Перевод С. Маршака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Сравнительный анализ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 pray in their distress;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Все молятся в своем горе;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несчастье мы зовем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Поэт убрал слово все, убрал глагол молятся - заменил глаголом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зовём для благозвучности.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Технология сравнительного анализа компьютерного и литературного перевода С. Маршака </a:t>
            </a:r>
            <a:br>
              <a:rPr lang="ru-RU" sz="2200" dirty="0" smtClean="0"/>
            </a:br>
            <a:r>
              <a:rPr lang="ru-RU" sz="2200" dirty="0" smtClean="0"/>
              <a:t>стихотворения </a:t>
            </a:r>
            <a:r>
              <a:rPr lang="ru-RU" sz="2000" dirty="0" smtClean="0"/>
              <a:t>«</a:t>
            </a:r>
            <a:r>
              <a:rPr lang="en-US" sz="2000" dirty="0" smtClean="0"/>
              <a:t>The Divine Image</a:t>
            </a:r>
            <a:r>
              <a:rPr lang="ru-RU" sz="2000" dirty="0" smtClean="0"/>
              <a:t>» Уильяма </a:t>
            </a:r>
            <a:r>
              <a:rPr lang="ru-RU" sz="2000" dirty="0" err="1" smtClean="0"/>
              <a:t>Блэйка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dirty="0" smtClean="0"/>
              <a:t>с английского языка на русский. </a:t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Английский текст стихотворения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Компьютерный перевод         (</a:t>
                      </a:r>
                      <a:r>
                        <a:rPr kumimoji="0"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Yand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- переводчик 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Перевод С. Маршака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Сравнительный анализ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 to these virtues of delight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к этим добродетелям восторга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сим достоинствам святым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Поэт употребил старорусское слово сим, широко употребляемое в то время.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Технология сравнительного анализа компьютерного и литературного перевода С. Маршака </a:t>
            </a:r>
            <a:br>
              <a:rPr lang="ru-RU" sz="2200" dirty="0" smtClean="0"/>
            </a:br>
            <a:r>
              <a:rPr lang="ru-RU" sz="2200" dirty="0" smtClean="0"/>
              <a:t>стихотворения </a:t>
            </a:r>
            <a:r>
              <a:rPr lang="ru-RU" sz="2000" dirty="0" smtClean="0"/>
              <a:t>«</a:t>
            </a:r>
            <a:r>
              <a:rPr lang="en-US" sz="2000" dirty="0" smtClean="0"/>
              <a:t>The Divine Image</a:t>
            </a:r>
            <a:r>
              <a:rPr lang="ru-RU" sz="2000" dirty="0" smtClean="0"/>
              <a:t>» Уильяма </a:t>
            </a:r>
            <a:r>
              <a:rPr lang="ru-RU" sz="2000" dirty="0" err="1" smtClean="0"/>
              <a:t>Блэйка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dirty="0" smtClean="0"/>
              <a:t>с английского языка на русский. </a:t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Английский текст стихотворения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Компьютерный перевод         (</a:t>
                      </a:r>
                      <a:r>
                        <a:rPr kumimoji="0"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Yand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- переводчик 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Перевод С. Маршака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Сравнительный анализ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Return their thankfulness.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Вернётся их благодарность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Возносим наш псалом.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Слово псалом (молитва) придумано поэтом, но от этого поменялся полностью смысл.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Технология сравнительного анализа компьютерного и литературного перевода С. Маршака </a:t>
            </a:r>
            <a:br>
              <a:rPr lang="ru-RU" sz="2200" dirty="0" smtClean="0"/>
            </a:br>
            <a:r>
              <a:rPr lang="ru-RU" sz="2200" dirty="0" smtClean="0"/>
              <a:t>стихотворения </a:t>
            </a:r>
            <a:r>
              <a:rPr lang="ru-RU" sz="2000" dirty="0" smtClean="0"/>
              <a:t>«</a:t>
            </a:r>
            <a:r>
              <a:rPr lang="en-US" sz="2000" dirty="0" smtClean="0"/>
              <a:t>The Divine Image</a:t>
            </a:r>
            <a:r>
              <a:rPr lang="ru-RU" sz="2000" dirty="0" smtClean="0"/>
              <a:t>» Уильяма </a:t>
            </a:r>
            <a:r>
              <a:rPr lang="ru-RU" sz="2000" dirty="0" err="1" smtClean="0"/>
              <a:t>Блэйка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dirty="0" smtClean="0"/>
              <a:t>с английского языка на русский. </a:t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Английский текст стихотворения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Компьютерный перевод         (</a:t>
                      </a:r>
                      <a:r>
                        <a:rPr kumimoji="0"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Yand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- переводчик 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Перевод С. Маршака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Сравнительный анализ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 Mercy, Pity, Peace, and Love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 Милосердие, Жалость, Мир и Любовь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Добро, Терпимость, Мир, Любовь -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Было - за молитвы вернётся благодарность. Стало - к святыням возносим молитвы.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Технология сравнительного анализа компьютерного и литературного перевода С. Маршака </a:t>
            </a:r>
            <a:br>
              <a:rPr lang="ru-RU" sz="2200" dirty="0" smtClean="0"/>
            </a:br>
            <a:r>
              <a:rPr lang="ru-RU" sz="2200" dirty="0" smtClean="0"/>
              <a:t>стихотворения </a:t>
            </a:r>
            <a:r>
              <a:rPr lang="ru-RU" sz="2000" dirty="0" smtClean="0"/>
              <a:t>«</a:t>
            </a:r>
            <a:r>
              <a:rPr lang="en-US" sz="2000" dirty="0" smtClean="0"/>
              <a:t>The Divine Image</a:t>
            </a:r>
            <a:r>
              <a:rPr lang="ru-RU" sz="2000" dirty="0" smtClean="0"/>
              <a:t>» Уильяма </a:t>
            </a:r>
            <a:r>
              <a:rPr lang="ru-RU" sz="2000" dirty="0" err="1" smtClean="0"/>
              <a:t>Блэйка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dirty="0" smtClean="0"/>
              <a:t>с английского языка на русский. </a:t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Английский текст стихотворения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Компьютерный перевод         (</a:t>
                      </a:r>
                      <a:r>
                        <a:rPr kumimoji="0"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Yand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- переводчик 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Перевод С. Маршака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Сравнительный анализ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 God, our Father dear,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Это Бог, наш дорогой Отец,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Все это Бог Благой;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Почти одинаковый смысл, поэт чуть-чуть изменил для рифмы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Технология сравнительного анализа компьютерного и литературного перевода С. Маршака </a:t>
            </a:r>
            <a:br>
              <a:rPr lang="ru-RU" sz="2200" dirty="0" smtClean="0"/>
            </a:br>
            <a:r>
              <a:rPr lang="ru-RU" sz="2200" dirty="0" smtClean="0"/>
              <a:t>стихотворения </a:t>
            </a:r>
            <a:r>
              <a:rPr lang="ru-RU" sz="2000" dirty="0" smtClean="0"/>
              <a:t>«</a:t>
            </a:r>
            <a:r>
              <a:rPr lang="en-US" sz="2000" dirty="0" smtClean="0"/>
              <a:t>The Divine Image</a:t>
            </a:r>
            <a:r>
              <a:rPr lang="ru-RU" sz="2000" dirty="0" smtClean="0"/>
              <a:t>» Уильяма </a:t>
            </a:r>
            <a:r>
              <a:rPr lang="ru-RU" sz="2000" dirty="0" err="1" smtClean="0"/>
              <a:t>Блэйка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dirty="0" smtClean="0"/>
              <a:t>с английского языка на русский. </a:t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Английский текст стихотворения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Компьютерный перевод         (</a:t>
                      </a:r>
                      <a:r>
                        <a:rPr kumimoji="0"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Yand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- переводчик 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Перевод С. Маршака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Сравнительный анализ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 Mercy, Pity, Peace, and Love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Милосердие, Жалость, Мир и Любовь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Добро, Терпимость, Мир, Любовь -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Поэт заменил милосердие на добро, жалость на терпимость (Примерно одинаковый смысл)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Технология сравнительного анализа компьютерного и литературного перевода С. Маршака </a:t>
            </a:r>
            <a:br>
              <a:rPr lang="ru-RU" sz="2200" dirty="0" smtClean="0"/>
            </a:br>
            <a:r>
              <a:rPr lang="ru-RU" sz="2200" dirty="0" smtClean="0"/>
              <a:t>стихотворения </a:t>
            </a:r>
            <a:r>
              <a:rPr lang="ru-RU" sz="2000" dirty="0" smtClean="0"/>
              <a:t>«</a:t>
            </a:r>
            <a:r>
              <a:rPr lang="en-US" sz="2000" dirty="0" smtClean="0"/>
              <a:t>The Divine Image</a:t>
            </a:r>
            <a:r>
              <a:rPr lang="ru-RU" sz="2000" dirty="0" smtClean="0"/>
              <a:t>» Уильяма </a:t>
            </a:r>
            <a:r>
              <a:rPr lang="ru-RU" sz="2000" dirty="0" err="1" smtClean="0"/>
              <a:t>Блэйка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dirty="0" smtClean="0"/>
              <a:t>с английского языка на русский. </a:t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Английский текст стихотворения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Компьютерный перевод         (</a:t>
                      </a:r>
                      <a:r>
                        <a:rPr kumimoji="0"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Yand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- переводчик 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Перевод С. Маршака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Сравнительный анализ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 man, His child and care.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Это мужчина, Его ребенок и забота.</a:t>
                      </a:r>
                      <a:endParaRPr kumimoji="0"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Все это мы с тобой!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Поэт объединил перечисления автора в общую мысль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Технология сравнительного анализа компьютерного и литературного перевода С. Маршака </a:t>
            </a:r>
            <a:br>
              <a:rPr lang="ru-RU" sz="2200" dirty="0" smtClean="0"/>
            </a:br>
            <a:r>
              <a:rPr lang="ru-RU" sz="2200" dirty="0" smtClean="0"/>
              <a:t>стихотворения </a:t>
            </a:r>
            <a:r>
              <a:rPr lang="ru-RU" sz="2000" dirty="0" smtClean="0"/>
              <a:t>«</a:t>
            </a:r>
            <a:r>
              <a:rPr lang="en-US" sz="2000" dirty="0" smtClean="0"/>
              <a:t>The Divine Image</a:t>
            </a:r>
            <a:r>
              <a:rPr lang="ru-RU" sz="2000" dirty="0" smtClean="0"/>
              <a:t>» Уильяма </a:t>
            </a:r>
            <a:r>
              <a:rPr lang="ru-RU" sz="2000" dirty="0" err="1" smtClean="0"/>
              <a:t>Блэйка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dirty="0" smtClean="0"/>
              <a:t>с английского языка на русский. </a:t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Английский текст стихотворения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Компьютерный перевод         (</a:t>
                      </a:r>
                      <a:r>
                        <a:rPr kumimoji="0"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Yand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- переводчик 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Перевод С. Маршака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Сравнительный анализ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 Mercy has a human heart,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Ибо Милосердие имеет человеческое сердце,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Ведь наше сердце у Добра,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Смысл тот же, только поэт сделал строку короче, для рифмы.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0178" name="Picture 2" descr="https://rgnp.ru/wp-content/uploads/e/b/2/eb24efe23f27934984515c7a5fba6af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50182" name="Picture 6" descr="https://present5.com/presentation/49049322_453434226/image-38.jpg"/>
          <p:cNvPicPr>
            <a:picLocks noChangeAspect="1" noChangeArrowheads="1"/>
          </p:cNvPicPr>
          <p:nvPr/>
        </p:nvPicPr>
        <p:blipFill>
          <a:blip r:embed="rId3" cstate="print"/>
          <a:srcRect t="21000" r="45401"/>
          <a:stretch>
            <a:fillRect/>
          </a:stretch>
        </p:blipFill>
        <p:spPr bwMode="auto">
          <a:xfrm>
            <a:off x="467544" y="2348880"/>
            <a:ext cx="4680520" cy="4509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Технология сравнительного анализа компьютерного и литературного перевода С. Маршака </a:t>
            </a:r>
            <a:br>
              <a:rPr lang="ru-RU" sz="2200" dirty="0" smtClean="0"/>
            </a:br>
            <a:r>
              <a:rPr lang="ru-RU" sz="2200" dirty="0" smtClean="0"/>
              <a:t>стихотворения </a:t>
            </a:r>
            <a:r>
              <a:rPr lang="ru-RU" sz="2000" dirty="0" smtClean="0"/>
              <a:t>«</a:t>
            </a:r>
            <a:r>
              <a:rPr lang="en-US" sz="2000" dirty="0" smtClean="0"/>
              <a:t>The Divine Image</a:t>
            </a:r>
            <a:r>
              <a:rPr lang="ru-RU" sz="2000" dirty="0" smtClean="0"/>
              <a:t>» Уильяма </a:t>
            </a:r>
            <a:r>
              <a:rPr lang="ru-RU" sz="2000" dirty="0" err="1" smtClean="0"/>
              <a:t>Блэйка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dirty="0" smtClean="0"/>
              <a:t>с английского языка на русский. </a:t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Английский текст стихотворения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Компьютерный перевод         (</a:t>
                      </a:r>
                      <a:r>
                        <a:rPr kumimoji="0"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Yand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- переводчик 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Перевод С. Маршака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Сравнительный анализ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Pity a human face,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Пожалейте человеческое лицо,</a:t>
                      </a:r>
                      <a:endParaRPr kumimoji="0"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Терпимость льет наш свет.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Компьютер вместо существительного (жалость), поставил глагол (пожалейте). А поэт выбрал перевод терпимость, вместо жалость.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Технология сравнительного анализа компьютерного и литературного перевода С. Маршака </a:t>
            </a:r>
            <a:br>
              <a:rPr lang="ru-RU" sz="2200" dirty="0" smtClean="0"/>
            </a:br>
            <a:r>
              <a:rPr lang="ru-RU" sz="2200" dirty="0" smtClean="0"/>
              <a:t>стихотворения </a:t>
            </a:r>
            <a:r>
              <a:rPr lang="ru-RU" sz="2000" dirty="0" smtClean="0"/>
              <a:t>«</a:t>
            </a:r>
            <a:r>
              <a:rPr lang="en-US" sz="2000" dirty="0" smtClean="0"/>
              <a:t>The Divine Image</a:t>
            </a:r>
            <a:r>
              <a:rPr lang="ru-RU" sz="2000" dirty="0" smtClean="0"/>
              <a:t>» Уильяма </a:t>
            </a:r>
            <a:r>
              <a:rPr lang="ru-RU" sz="2000" dirty="0" err="1" smtClean="0"/>
              <a:t>Блэйка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dirty="0" smtClean="0"/>
              <a:t>с английского языка на русский. </a:t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Английский текст стихотворения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Компьютерный перевод         (</a:t>
                      </a:r>
                      <a:r>
                        <a:rPr kumimoji="0"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Yand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- переводчик 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Перевод С. Маршака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Сравнительный анализ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 Love, the human form divine,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 Peace, the human dress.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Любовь, божественная человеческая форма, И Мир, человеческая одежда.</a:t>
                      </a:r>
                      <a:endParaRPr kumimoji="0"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Святой наш образ у Любви -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Поэт точно донёс смысл, хоть и многое перефразировал.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Технология сравнительного анализа компьютерного и литературного перевода С. Маршака </a:t>
            </a:r>
            <a:br>
              <a:rPr lang="ru-RU" sz="2200" dirty="0" smtClean="0"/>
            </a:br>
            <a:r>
              <a:rPr lang="ru-RU" sz="2200" dirty="0" smtClean="0"/>
              <a:t>стихотворения </a:t>
            </a:r>
            <a:r>
              <a:rPr lang="ru-RU" sz="2000" dirty="0" smtClean="0"/>
              <a:t>«</a:t>
            </a:r>
            <a:r>
              <a:rPr lang="en-US" sz="2000" dirty="0" smtClean="0"/>
              <a:t>The Divine Image</a:t>
            </a:r>
            <a:r>
              <a:rPr lang="ru-RU" sz="2000" dirty="0" smtClean="0"/>
              <a:t>» Уильяма </a:t>
            </a:r>
            <a:r>
              <a:rPr lang="ru-RU" sz="2000" dirty="0" err="1" smtClean="0"/>
              <a:t>Блэйка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dirty="0" smtClean="0"/>
              <a:t>с английского языка на русский. </a:t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Английский текст стихотворения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Компьютерный перевод         (</a:t>
                      </a:r>
                      <a:r>
                        <a:rPr kumimoji="0"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Yand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- переводчик 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Перевод С. Маршака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Сравнительный анализ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Then every man, of every clime,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That prays in his distress,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Тогда каждый мужчина, в любом климате, Который молится в своем горе,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Мир, как мы, одет.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 многозначности слов, компьютерный переводчик не всегда выбирает верное значение (мужчина, человек) 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Технология сравнительного анализа компьютерного и литературного перевода С. Маршака </a:t>
            </a:r>
            <a:br>
              <a:rPr lang="ru-RU" sz="2200" dirty="0" smtClean="0"/>
            </a:br>
            <a:r>
              <a:rPr lang="ru-RU" sz="2200" dirty="0" smtClean="0"/>
              <a:t>стихотворения </a:t>
            </a:r>
            <a:r>
              <a:rPr lang="ru-RU" sz="2000" dirty="0" smtClean="0"/>
              <a:t>«</a:t>
            </a:r>
            <a:r>
              <a:rPr lang="en-US" sz="2000" dirty="0" smtClean="0"/>
              <a:t>The Divine Image</a:t>
            </a:r>
            <a:r>
              <a:rPr lang="ru-RU" sz="2000" dirty="0" smtClean="0"/>
              <a:t>» Уильяма </a:t>
            </a:r>
            <a:r>
              <a:rPr lang="ru-RU" sz="2000" dirty="0" err="1" smtClean="0"/>
              <a:t>Блэйка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dirty="0" smtClean="0"/>
              <a:t>с английского языка на русский. </a:t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Английский текст стихотворения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Компьютерный перевод         (</a:t>
                      </a:r>
                      <a:r>
                        <a:rPr kumimoji="0"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Yand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- переводчик 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Перевод С. Маршака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Сравнительный анализ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Prays to the human form divine,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Love, Mercy, Pity, Peace.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Молится божественной человеческой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форме,Любви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Милосердию, Жалости, Миру.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Мы - люди, жители земли,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несчастье все зовем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Добро, Терпимость, Мир, Любовь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 образе людском!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Поэт для усиления смысла выбрал вообще множественное число (люди). И сократил размер строк, перефразировав всё литературным языком того времени.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Технология сравнительного анализа компьютерного и литературного перевода С. Маршака </a:t>
            </a:r>
            <a:br>
              <a:rPr lang="ru-RU" sz="2200" dirty="0" smtClean="0"/>
            </a:br>
            <a:r>
              <a:rPr lang="ru-RU" sz="2200" dirty="0" smtClean="0"/>
              <a:t>стихотворения </a:t>
            </a:r>
            <a:r>
              <a:rPr lang="ru-RU" sz="2000" dirty="0" smtClean="0"/>
              <a:t>«</a:t>
            </a:r>
            <a:r>
              <a:rPr lang="en-US" sz="2000" dirty="0" smtClean="0"/>
              <a:t>The Divine Image</a:t>
            </a:r>
            <a:r>
              <a:rPr lang="ru-RU" sz="2000" dirty="0" smtClean="0"/>
              <a:t>» Уильяма </a:t>
            </a:r>
            <a:r>
              <a:rPr lang="ru-RU" sz="2000" dirty="0" err="1" smtClean="0"/>
              <a:t>Блэйка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dirty="0" smtClean="0"/>
              <a:t>с английского языка на русский. </a:t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264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12527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Английский текст стихотворения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Компьютерный перевод         (</a:t>
                      </a:r>
                      <a:r>
                        <a:rPr kumimoji="0"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Yand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- переводчик 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Перевод С. Маршака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Сравнительный анализ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 all must love the human form,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все должны любить человеческую форму,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 если б образ наш святой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Любой в любом берег!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Любой в любом берег!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Это литературный сравнительный оборот поэта.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Технология сравнительного анализа компьютерного и литературного перевода С. Маршака </a:t>
            </a:r>
            <a:br>
              <a:rPr lang="ru-RU" sz="2200" dirty="0" smtClean="0"/>
            </a:br>
            <a:r>
              <a:rPr lang="ru-RU" sz="2200" dirty="0" smtClean="0"/>
              <a:t>стихотворения </a:t>
            </a:r>
            <a:r>
              <a:rPr lang="ru-RU" sz="2000" dirty="0" smtClean="0"/>
              <a:t>«</a:t>
            </a:r>
            <a:r>
              <a:rPr lang="en-US" sz="2000" dirty="0" smtClean="0"/>
              <a:t>The Divine Image</a:t>
            </a:r>
            <a:r>
              <a:rPr lang="ru-RU" sz="2000" dirty="0" smtClean="0"/>
              <a:t>» Уильяма </a:t>
            </a:r>
            <a:r>
              <a:rPr lang="ru-RU" sz="2000" dirty="0" err="1" smtClean="0"/>
              <a:t>Блэйка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dirty="0" smtClean="0"/>
              <a:t>с английского языка на русский. </a:t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Английский текст стихотворения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Компьютерный перевод         (</a:t>
                      </a:r>
                      <a:r>
                        <a:rPr kumimoji="0"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Yand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- переводчик 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Перевод С. Маршака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Сравнительный анализ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heathen, Turk, or Jew;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языческом, турецком или еврейском;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Перевод С.Маршака отсутствует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Поэт убрал перечисление национальностей, заменив обобщением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Любой в любом берег!</a:t>
                      </a:r>
                    </a:p>
                    <a:p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Технология сравнительного анализа компьютерного и литературного перевода С. Маршака </a:t>
            </a:r>
            <a:br>
              <a:rPr lang="ru-RU" sz="2200" dirty="0" smtClean="0"/>
            </a:br>
            <a:r>
              <a:rPr lang="ru-RU" sz="2200" dirty="0" smtClean="0"/>
              <a:t>стихотворения </a:t>
            </a:r>
            <a:r>
              <a:rPr lang="ru-RU" sz="2000" dirty="0" smtClean="0"/>
              <a:t>«</a:t>
            </a:r>
            <a:r>
              <a:rPr lang="en-US" sz="2000" dirty="0" smtClean="0"/>
              <a:t>The Divine Image</a:t>
            </a:r>
            <a:r>
              <a:rPr lang="ru-RU" sz="2000" dirty="0" smtClean="0"/>
              <a:t>» Уильяма </a:t>
            </a:r>
            <a:r>
              <a:rPr lang="ru-RU" sz="2000" dirty="0" err="1" smtClean="0"/>
              <a:t>Блэйка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dirty="0" smtClean="0"/>
              <a:t>с английского языка на русский. </a:t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Английский текст стихотворения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Компьютерный перевод         (</a:t>
                      </a:r>
                      <a:r>
                        <a:rPr kumimoji="0"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Yand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- переводчик 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Перевод С. Маршака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Сравнительный анализ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Where Mercy, Love, and Pity dwell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Где обитают Милосердие, Любовь и Жалость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Там, собственно, и Бог!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Поэт полностью сохранил смысл строки, хотя заменил глагол «обитает» на наречие «собственно».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Технология сравнительного анализа компьютерного и литературного перевода С. Маршака </a:t>
            </a:r>
            <a:br>
              <a:rPr lang="ru-RU" sz="2200" dirty="0" smtClean="0"/>
            </a:br>
            <a:r>
              <a:rPr lang="ru-RU" sz="2200" dirty="0" smtClean="0"/>
              <a:t>стихотворения </a:t>
            </a:r>
            <a:r>
              <a:rPr lang="ru-RU" sz="2000" dirty="0" smtClean="0"/>
              <a:t>«</a:t>
            </a:r>
            <a:r>
              <a:rPr lang="en-US" sz="2000" dirty="0" smtClean="0"/>
              <a:t>The Divine Image</a:t>
            </a:r>
            <a:r>
              <a:rPr lang="ru-RU" sz="2000" dirty="0" smtClean="0"/>
              <a:t>» Уильяма </a:t>
            </a:r>
            <a:r>
              <a:rPr lang="ru-RU" sz="2000" dirty="0" err="1" smtClean="0"/>
              <a:t>Блэйка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dirty="0" smtClean="0"/>
              <a:t>с английского языка на русский. </a:t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Английский текст стихотворения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Компьютерный перевод         (</a:t>
                      </a:r>
                      <a:r>
                        <a:rPr kumimoji="0"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Yand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- переводчик 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Перевод С. Маршака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Сравнительный анализ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There God is dwelling too.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Там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тоже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обитает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Бог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Там, собственно, и Бог!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Поэт полностью сохранил смысл строки, хотя заменил глагол «обитает» на наречие «собственно».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Вывод: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309320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b="1" dirty="0"/>
              <a:t>Сравнив два перевода компьютерный и </a:t>
            </a:r>
            <a:r>
              <a:rPr lang="ru-RU" sz="2000" b="1" dirty="0" smtClean="0"/>
              <a:t>литературный С. Маршака, мы </a:t>
            </a:r>
            <a:r>
              <a:rPr lang="ru-RU" sz="2000" b="1" dirty="0"/>
              <a:t>пришли к выводу</a:t>
            </a:r>
            <a:r>
              <a:rPr lang="ru-RU" sz="2000" b="1" dirty="0" smtClean="0"/>
              <a:t>, что компьютерный перевод часто бывает дословным или из множества значений слова компьютер может выбрать не самый удачный перевод на слух русского человека. </a:t>
            </a:r>
            <a:br>
              <a:rPr lang="ru-RU" sz="2000" b="1" dirty="0" smtClean="0"/>
            </a:br>
            <a:r>
              <a:rPr lang="ru-RU" sz="2000" b="1" dirty="0" smtClean="0"/>
              <a:t> Как правило, по внешнему виду английского слова, нельзя определить какой частью речи оно является. Одинаково звучащее слово может быть и существительным и глаголом, и прилагательным. Если переводить английское предложение с его твёрдым порядком слов без перегруппировки, то получается так называемый дословный перевод. Он может быть правильным, если все английские слова в предложении имеют эквиваленты в русском языке и структура предложения имеет полное соответствие в русском языке. </a:t>
            </a:r>
            <a:br>
              <a:rPr lang="ru-RU" sz="2000" b="1" dirty="0" smtClean="0"/>
            </a:br>
            <a:endParaRPr lang="ru-RU" sz="2000" b="1" dirty="0" smtClean="0"/>
          </a:p>
          <a:p>
            <a:pPr algn="ctr">
              <a:buNone/>
            </a:pPr>
            <a:r>
              <a:rPr lang="ru-RU" sz="2000" b="1" dirty="0" smtClean="0"/>
              <a:t>Но дословный перевод возможен не всегда, и от дословного перевода следует отличать недопустимый в практике перевода буквальный перевод, т.е. простой механический перевод слов иностранного текста без учёта культурных особенностей другого языка, национального колорита. </a:t>
            </a:r>
            <a:br>
              <a:rPr lang="ru-RU" sz="2000" b="1" dirty="0" smtClean="0"/>
            </a:br>
            <a:endParaRPr lang="ru-RU" sz="2000" b="1" dirty="0" smtClean="0"/>
          </a:p>
          <a:p>
            <a:pPr>
              <a:buNone/>
            </a:pP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92727240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</a:rPr>
              <a:t>Вывод: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 smtClean="0"/>
              <a:t>Программы-переводчики  </a:t>
            </a:r>
            <a:r>
              <a:rPr lang="ru-RU" dirty="0"/>
              <a:t>с английского, немецкого, французского и других языков на </a:t>
            </a:r>
            <a:r>
              <a:rPr lang="ru-RU" dirty="0" smtClean="0"/>
              <a:t>русский </a:t>
            </a:r>
            <a:r>
              <a:rPr lang="ru-RU" dirty="0"/>
              <a:t>и обратно (</a:t>
            </a:r>
            <a:r>
              <a:rPr lang="en-US" dirty="0"/>
              <a:t>PROMT</a:t>
            </a:r>
            <a:r>
              <a:rPr lang="ru-RU" dirty="0"/>
              <a:t>, </a:t>
            </a:r>
            <a:r>
              <a:rPr lang="en-US" dirty="0" err="1"/>
              <a:t>Socrat</a:t>
            </a:r>
            <a:r>
              <a:rPr lang="ru-RU" dirty="0"/>
              <a:t>, </a:t>
            </a:r>
            <a:r>
              <a:rPr lang="en-US" dirty="0"/>
              <a:t>Pragma</a:t>
            </a:r>
            <a:r>
              <a:rPr lang="ru-RU" dirty="0"/>
              <a:t>, </a:t>
            </a:r>
            <a:r>
              <a:rPr lang="ru-RU" dirty="0" err="1"/>
              <a:t>Google</a:t>
            </a:r>
            <a:r>
              <a:rPr lang="ru-RU" dirty="0"/>
              <a:t> - переводчик, </a:t>
            </a:r>
            <a:r>
              <a:rPr lang="ru-RU" dirty="0" err="1"/>
              <a:t>Yand</a:t>
            </a:r>
            <a:r>
              <a:rPr lang="en-US" dirty="0"/>
              <a:t>ex</a:t>
            </a:r>
            <a:r>
              <a:rPr lang="ru-RU" dirty="0"/>
              <a:t> - переводчик</a:t>
            </a:r>
            <a:r>
              <a:rPr lang="ru-RU" dirty="0" smtClean="0"/>
              <a:t>)-нужны!</a:t>
            </a:r>
            <a:br>
              <a:rPr lang="ru-RU" dirty="0" smtClean="0"/>
            </a:br>
            <a:endParaRPr lang="ru-RU" dirty="0" smtClean="0"/>
          </a:p>
          <a:p>
            <a:pPr marL="137160" indent="0">
              <a:buNone/>
            </a:pPr>
            <a:endParaRPr lang="ru-RU" dirty="0"/>
          </a:p>
        </p:txBody>
      </p:sp>
      <p:pic>
        <p:nvPicPr>
          <p:cNvPr id="9218" name="Picture 2" descr="https://cs10.pikabu.ru/post_img/2020/02/28/10/og_og_15829087722750110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861048"/>
            <a:ext cx="3672408" cy="2564904"/>
          </a:xfrm>
          <a:prstGeom prst="rect">
            <a:avLst/>
          </a:prstGeom>
          <a:noFill/>
        </p:spPr>
      </p:pic>
      <p:pic>
        <p:nvPicPr>
          <p:cNvPr id="9220" name="Picture 4" descr="https://schonin.ucoz.ru/Google/Translator_Google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573016"/>
            <a:ext cx="2581275" cy="533400"/>
          </a:xfrm>
          <a:prstGeom prst="rect">
            <a:avLst/>
          </a:prstGeom>
          <a:noFill/>
        </p:spPr>
      </p:pic>
      <p:pic>
        <p:nvPicPr>
          <p:cNvPr id="9222" name="Picture 6" descr="https://bobowest.ru/wp-content/uploads/8/2/a/82ab1fa434919f02ce33b999d4155b7b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4437112"/>
            <a:ext cx="4461842" cy="21328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53466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9154" name="Picture 2" descr="https://ds05.infourok.ru/uploads/ex/121f/000e42ee-196c78b9/img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080120"/>
          </a:xfrm>
        </p:spPr>
        <p:txBody>
          <a:bodyPr/>
          <a:lstStyle/>
          <a:p>
            <a:r>
              <a:rPr lang="ru-RU" dirty="0" smtClean="0">
                <a:effectLst/>
              </a:rPr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32688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Электронные словари</a:t>
            </a:r>
            <a:r>
              <a:rPr lang="ru-RU" dirty="0" smtClean="0"/>
              <a:t> (</a:t>
            </a:r>
            <a:r>
              <a:rPr lang="en-US" dirty="0" err="1" smtClean="0"/>
              <a:t>Lingvo</a:t>
            </a:r>
            <a:r>
              <a:rPr lang="ru-RU" dirty="0" smtClean="0"/>
              <a:t>, </a:t>
            </a:r>
            <a:r>
              <a:rPr lang="en-US" dirty="0" err="1" smtClean="0"/>
              <a:t>Polyglossum</a:t>
            </a:r>
            <a:r>
              <a:rPr lang="ru-RU" dirty="0" smtClean="0"/>
              <a:t>, </a:t>
            </a:r>
            <a:r>
              <a:rPr lang="en-US" dirty="0" smtClean="0"/>
              <a:t>Babylon</a:t>
            </a:r>
            <a:r>
              <a:rPr lang="ru-RU" dirty="0" smtClean="0"/>
              <a:t>, </a:t>
            </a:r>
            <a:r>
              <a:rPr lang="en-US" dirty="0" err="1" smtClean="0"/>
              <a:t>TransLite</a:t>
            </a:r>
            <a:r>
              <a:rPr lang="ru-RU" dirty="0" smtClean="0"/>
              <a:t>, </a:t>
            </a:r>
            <a:r>
              <a:rPr lang="en-US" dirty="0" err="1" smtClean="0"/>
              <a:t>Translateit</a:t>
            </a:r>
            <a:r>
              <a:rPr lang="ru-RU" dirty="0" smtClean="0"/>
              <a:t>, </a:t>
            </a:r>
            <a:r>
              <a:rPr lang="en-US" dirty="0" err="1" smtClean="0"/>
              <a:t>QDictionary</a:t>
            </a:r>
            <a:r>
              <a:rPr lang="ru-RU" dirty="0" smtClean="0"/>
              <a:t> и другие) не претендуют на искусственный интеллект программ – переводчиков. Зато и не делают ошибок. </a:t>
            </a:r>
          </a:p>
          <a:p>
            <a:endParaRPr lang="ru-RU" dirty="0"/>
          </a:p>
        </p:txBody>
      </p:sp>
      <p:pic>
        <p:nvPicPr>
          <p:cNvPr id="8194" name="Picture 2" descr="https://cf.ppt-online.org/files1/slide/k/kF4EAZBlfC62G5K7agvNwtS0Qn3x8W1bezsdimjYMR/slide-2.jpg"/>
          <p:cNvPicPr>
            <a:picLocks noChangeAspect="1" noChangeArrowheads="1"/>
          </p:cNvPicPr>
          <p:nvPr/>
        </p:nvPicPr>
        <p:blipFill>
          <a:blip r:embed="rId2" cstate="print"/>
          <a:srcRect t="22942" b="3131"/>
          <a:stretch>
            <a:fillRect/>
          </a:stretch>
        </p:blipFill>
        <p:spPr bwMode="auto">
          <a:xfrm>
            <a:off x="755576" y="2681536"/>
            <a:ext cx="7632848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</a:rPr>
              <a:t>Заключение: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800" dirty="0" smtClean="0"/>
              <a:t>     </a:t>
            </a:r>
            <a:r>
              <a:rPr lang="ru-RU" sz="4400" dirty="0" smtClean="0"/>
              <a:t>Данная научно-исследовательская работа «Технология сравнительного анализа компьютерного и литературного переводов стихотворений с английского языка на русский», показывает,</a:t>
            </a:r>
            <a:r>
              <a:rPr lang="ru-RU" sz="4400" b="1" dirty="0" smtClean="0"/>
              <a:t> </a:t>
            </a:r>
            <a:r>
              <a:rPr lang="ru-RU" sz="4400" dirty="0" smtClean="0"/>
              <a:t>что компьютерный перевод-это неплохая вещь, для понимания общего смысла стихотворения.</a:t>
            </a:r>
            <a:br>
              <a:rPr lang="ru-RU" sz="4400" dirty="0" smtClean="0"/>
            </a:br>
            <a:r>
              <a:rPr lang="ru-RU" sz="4400" dirty="0" smtClean="0">
                <a:solidFill>
                  <a:srgbClr val="002060"/>
                </a:solidFill>
              </a:rPr>
              <a:t>Но литературный перевод, конечно выглядит интереснее с точки зрения национальных особенностей и колорита родного языка. </a:t>
            </a:r>
            <a:br>
              <a:rPr lang="ru-RU" sz="4400" dirty="0" smtClean="0">
                <a:solidFill>
                  <a:srgbClr val="002060"/>
                </a:solidFill>
              </a:rPr>
            </a:br>
            <a:endParaRPr lang="ru-RU" sz="38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800" dirty="0" smtClean="0"/>
              <a:t> </a:t>
            </a:r>
          </a:p>
          <a:p>
            <a:endParaRPr lang="ru-RU" dirty="0"/>
          </a:p>
        </p:txBody>
      </p:sp>
      <p:pic>
        <p:nvPicPr>
          <p:cNvPr id="4" name="Picture 3" descr="D:\Documents and Settings\Документы\Рабочий стол\О9\аним\о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5517232"/>
            <a:ext cx="1872208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Autofit/>
          </a:bodyPr>
          <a:lstStyle/>
          <a:p>
            <a:r>
              <a:rPr lang="ru-RU" sz="2800" dirty="0" smtClean="0">
                <a:effectLst/>
              </a:rPr>
              <a:t>Анкетирование среди студентов и преподавателей.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0064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 </a:t>
            </a:r>
            <a:r>
              <a:rPr lang="ru-RU" sz="3200" b="1" dirty="0" smtClean="0"/>
              <a:t>Анкетирование среди студентов 1 курса нашего колледжа.  Было опрошено 60 студентов и 15 преподавателей.</a:t>
            </a:r>
          </a:p>
          <a:p>
            <a:pPr algn="ctr"/>
            <a:endParaRPr lang="ru-RU" sz="3200" b="1" dirty="0"/>
          </a:p>
        </p:txBody>
      </p:sp>
      <p:pic>
        <p:nvPicPr>
          <p:cNvPr id="8194" name="Picture 2" descr="https://sun9-85.userapi.com/impf/oWERsCvjubKlrqqUghngt7Iu60DulvgcFrg6WA/cVKhnze1-b8.jpg?size=859x1080&amp;quality=96&amp;sign=61f3a797483a2364fca7f65b95377425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492896"/>
            <a:ext cx="2880320" cy="4193704"/>
          </a:xfrm>
          <a:prstGeom prst="rect">
            <a:avLst/>
          </a:prstGeom>
          <a:noFill/>
        </p:spPr>
      </p:pic>
      <p:pic>
        <p:nvPicPr>
          <p:cNvPr id="8196" name="Picture 4" descr="https://sun9-62.userapi.com/impf/ouTsPgRx2Lk81iIgA7TKZUd3yIEv-2SnZuVBpw/3u72UkzAY48.jpg?size=810x1080&amp;quality=95&amp;sign=f6e96ceb643f0cf4747bba58b129ddfa&amp;type=album"/>
          <p:cNvPicPr>
            <a:picLocks noChangeAspect="1" noChangeArrowheads="1"/>
          </p:cNvPicPr>
          <p:nvPr/>
        </p:nvPicPr>
        <p:blipFill>
          <a:blip r:embed="rId3" cstate="print"/>
          <a:srcRect t="25267" b="33557"/>
          <a:stretch>
            <a:fillRect/>
          </a:stretch>
        </p:blipFill>
        <p:spPr bwMode="auto">
          <a:xfrm>
            <a:off x="3779912" y="2348880"/>
            <a:ext cx="5364088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1. «Приходилось ли Вам переводить стихи с  английского языка на русский?»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8461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Наш опрос дал такие результаты:  Среди студентов - 55% - часто; 25% - редко; 20% - никогда. Среди преподавателей – 20 % часто, 30 % - редко, 50% - никогда.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2. «Нравятся ли Вам  переводы С. Маршака?»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60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dirty="0" smtClean="0"/>
              <a:t>Анкетируемые ответили так:</a:t>
            </a:r>
          </a:p>
          <a:p>
            <a:pPr>
              <a:buNone/>
            </a:pPr>
            <a:r>
              <a:rPr lang="ru-RU" dirty="0" smtClean="0"/>
              <a:t>Студенты: нет  – 10%, немного – 25 %, очень – 65 %. Преподаватели – соответственно: 5%; 20%, 75%.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3. «Литературные переводы, обогащают русский язык?»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Ответы на третий вопрос анкеты распределились таким образом. Положительно оценили  70% студентов, 30 % из них высказали отрицательное мнение, отметили что хотели бы знать точный перевод. В то же время среди преподавателей  дали положительную оценку  90% опрашиваемых, а 10% ответили на этот вопрос отрицательно.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Вывод по анкетированию.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5776" y="980728"/>
            <a:ext cx="6131024" cy="587727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sz="3000" dirty="0" smtClean="0"/>
              <a:t>    Из анкеты видно, что по первому вопросу, студентам чаще приходилось переводить стихотворения с  английского языка на русский. На второй вопрос, нравятся ли Вам  переводы С. Маршака?  Преподавателям, его переводы нравятся больше, чем студентам. Третий вопрос «Литературные переводы, обогащают Русский язык?».</a:t>
            </a:r>
            <a:br>
              <a:rPr lang="ru-RU" sz="3000" dirty="0" smtClean="0"/>
            </a:br>
            <a:r>
              <a:rPr lang="ru-RU" sz="3000" dirty="0" smtClean="0"/>
              <a:t>По этому вопросу большее количество преподавателей, чем студентов считает, что обогащают, а студенты отметили, что хотели бы знать точный перевод стихотворений.</a:t>
            </a:r>
            <a:br>
              <a:rPr lang="ru-RU" sz="3000" dirty="0" smtClean="0"/>
            </a:br>
            <a:endParaRPr lang="ru-RU" sz="3000" dirty="0" smtClean="0"/>
          </a:p>
          <a:p>
            <a:endParaRPr lang="ru-RU" dirty="0"/>
          </a:p>
        </p:txBody>
      </p:sp>
      <p:pic>
        <p:nvPicPr>
          <p:cNvPr id="4" name="Picture 7" descr="C:\Documents and Settings\Admin\Рабочий стол\teacher_clipart_12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flipH="1">
            <a:off x="755576" y="1556792"/>
            <a:ext cx="2160240" cy="4500594"/>
          </a:xfrm>
          <a:prstGeom prst="rect">
            <a:avLst/>
          </a:prstGeom>
          <a:noFill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675456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СВЯТОЙ ОБРАЗ</a:t>
            </a:r>
            <a:br>
              <a:rPr lang="ru-RU" sz="3100" dirty="0" smtClean="0"/>
            </a:br>
            <a:r>
              <a:rPr lang="ru-RU" sz="3100" i="1" dirty="0" smtClean="0"/>
              <a:t> Перевод </a:t>
            </a:r>
            <a:r>
              <a:rPr lang="en-US" sz="3100" i="1" dirty="0" smtClean="0"/>
              <a:t>C</a:t>
            </a:r>
            <a:r>
              <a:rPr lang="ru-RU" sz="3100" i="1" dirty="0" smtClean="0"/>
              <a:t>. Маршака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836712"/>
            <a:ext cx="4038600" cy="5289451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Добро, Терпимость, Мир, Любовь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В несчастье мы зовем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И сим достоинствам святым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Возносим наш псалом.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Добро, Терпимость, Мир, Любовь -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Все это Бог Благой;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Добро, Терпимость, Мир, Любовь -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Все это мы с тобой!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Ведь наше сердце у Добра,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Терпимость льет наш свет.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Святой наш образ у Любви -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И Мир, как мы, одет.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Мы - люди, жители земли,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В несчастье все зовем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Добро, Терпимость, Мир, Любовь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Во образе людском!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О если б образ наш святой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Любой в любом берег!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Где Мир, Терпимость и Любовь -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Там, собственно, и Бог!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 </a:t>
            </a:r>
          </a:p>
          <a:p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36712"/>
            <a:ext cx="4038600" cy="5289451"/>
          </a:xfrm>
        </p:spPr>
        <p:txBody>
          <a:bodyPr/>
          <a:lstStyle/>
          <a:p>
            <a:pPr>
              <a:buNone/>
            </a:pPr>
            <a:r>
              <a:rPr lang="ru-RU" sz="2800" i="1" dirty="0" smtClean="0"/>
              <a:t>     </a:t>
            </a:r>
            <a:r>
              <a:rPr lang="en-US" sz="2800" i="1" dirty="0" smtClean="0"/>
              <a:t>C</a:t>
            </a:r>
            <a:r>
              <a:rPr lang="ru-RU" sz="2800" i="1" dirty="0" err="1" smtClean="0"/>
              <a:t>амуил</a:t>
            </a:r>
            <a:r>
              <a:rPr lang="ru-RU" sz="2800" i="1" dirty="0" smtClean="0"/>
              <a:t> Яковлевич Маршак</a:t>
            </a:r>
            <a:br>
              <a:rPr lang="ru-RU" sz="2800" i="1" dirty="0" smtClean="0"/>
            </a:br>
            <a:r>
              <a:rPr lang="ru-RU" sz="2800" i="1" dirty="0" smtClean="0"/>
              <a:t>(</a:t>
            </a:r>
            <a:r>
              <a:rPr lang="ru-RU" dirty="0" smtClean="0"/>
              <a:t>1887-1964).</a:t>
            </a:r>
            <a:br>
              <a:rPr lang="ru-RU" dirty="0" smtClean="0"/>
            </a:br>
            <a:r>
              <a:rPr lang="ru-RU" dirty="0" smtClean="0"/>
              <a:t>Поэт , драматург, переводчик, критик</a:t>
            </a:r>
            <a:endParaRPr lang="ru-RU" dirty="0"/>
          </a:p>
        </p:txBody>
      </p:sp>
      <p:pic>
        <p:nvPicPr>
          <p:cNvPr id="6" name="Picture 4" descr="https://i.mycdn.me/i?r=AzEPZsRbOZEKgBhR0XGMT1RklMYzKwvpI_jlX5bcy9_CuKaKTM5SRkZCeTgDn6uOyic"/>
          <p:cNvPicPr>
            <a:picLocks noChangeAspect="1" noChangeArrowheads="1"/>
          </p:cNvPicPr>
          <p:nvPr/>
        </p:nvPicPr>
        <p:blipFill>
          <a:blip r:embed="rId2" cstate="print"/>
          <a:srcRect l="1574" t="7749" r="56689" b="16001"/>
          <a:stretch>
            <a:fillRect/>
          </a:stretch>
        </p:blipFill>
        <p:spPr bwMode="auto">
          <a:xfrm>
            <a:off x="5724128" y="3140968"/>
            <a:ext cx="2448272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По образу и подобию  </a:t>
            </a:r>
            <a:br>
              <a:rPr lang="ru-RU" sz="2800" dirty="0" smtClean="0"/>
            </a:br>
            <a:r>
              <a:rPr lang="ru-RU" sz="2800" dirty="0" smtClean="0"/>
              <a:t>Перевод В. Л. </a:t>
            </a:r>
            <a:r>
              <a:rPr lang="ru-RU" sz="2800" dirty="0" err="1" smtClean="0"/>
              <a:t>Топорова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836712"/>
            <a:ext cx="4038600" cy="528945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</a:rPr>
              <a:t>        Добро, Смиренье, Мир, Любовь -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Вот перечень щедрот,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Которых каждый человек,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Моля и плача, ждет.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/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Добро, Смиренье, Мир, Любовь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Познал в себе Творец,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Добро, Смиренье, Мир, Любовь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Вложил в детей Отец.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/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И наше сердце у Добра,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И наш - Смиренья взгляд,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И в нашем образе - Любовь,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Мир - наш нательный плат.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/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Любой из нас, в любой стране,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Зовет, </a:t>
            </a:r>
            <a:r>
              <a:rPr lang="ru-RU" sz="1600" b="1" dirty="0" err="1" smtClean="0">
                <a:solidFill>
                  <a:srgbClr val="002060"/>
                </a:solidFill>
              </a:rPr>
              <a:t>явясь</a:t>
            </a:r>
            <a:r>
              <a:rPr lang="ru-RU" sz="1600" b="1" dirty="0" smtClean="0">
                <a:solidFill>
                  <a:srgbClr val="002060"/>
                </a:solidFill>
              </a:rPr>
              <a:t> на свет,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Добро, Смиренье, Мир, Любовь -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Иной молитвы нет.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/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И нехристь - тоже человек,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И в том любви залог: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Где Мир, Смиренье и Любовь, -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Там, ведомо, сам Бог.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3968" y="1052736"/>
            <a:ext cx="4860032" cy="5805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Виктор Леонидович </a:t>
            </a:r>
            <a:r>
              <a:rPr lang="ru-RU" sz="2000" b="1" dirty="0" smtClean="0"/>
              <a:t>Топоров</a:t>
            </a:r>
          </a:p>
          <a:p>
            <a:pPr>
              <a:buNone/>
            </a:pPr>
            <a:r>
              <a:rPr lang="ru-RU" sz="2000" b="1" dirty="0" smtClean="0"/>
              <a:t> </a:t>
            </a:r>
            <a:r>
              <a:rPr lang="ru-RU" sz="2000" dirty="0" smtClean="0"/>
              <a:t>(1946-2013)  — переводчик, публицист,</a:t>
            </a:r>
          </a:p>
          <a:p>
            <a:pPr>
              <a:buNone/>
            </a:pPr>
            <a:r>
              <a:rPr lang="ru-RU" sz="2000" dirty="0" smtClean="0"/>
              <a:t>литературный критик и ответственный секретарь премии «Национальный бестселлер».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050" name="Picture 2" descr="Viktor Topor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3048000"/>
            <a:ext cx="25527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3200" dirty="0">
                <a:effectLst/>
              </a:rPr>
              <a:t>Список </a:t>
            </a:r>
            <a:r>
              <a:rPr lang="ru-RU" sz="3200" dirty="0" smtClean="0">
                <a:effectLst/>
              </a:rPr>
              <a:t>литературы и электронных ресурсов:</a:t>
            </a:r>
            <a:r>
              <a:rPr lang="ru-RU" sz="3200" dirty="0">
                <a:effectLst/>
              </a:rPr>
              <a:t/>
            </a:r>
            <a:br>
              <a:rPr lang="ru-RU" sz="3200" dirty="0">
                <a:effectLst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5229200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3800" b="1" dirty="0" smtClean="0"/>
              <a:t>        </a:t>
            </a:r>
            <a:r>
              <a:rPr lang="ru-RU" sz="4900" b="1" dirty="0" smtClean="0"/>
              <a:t>1.Беспалько, В.П. Образование и обучение с участием компьютеров (педагогика третьего тысячелетия) / В.П. Беспалько.– М.: Изд-во </a:t>
            </a:r>
            <a:r>
              <a:rPr lang="ru-RU" sz="4900" b="1" dirty="0" err="1" smtClean="0"/>
              <a:t>Моск</a:t>
            </a:r>
            <a:r>
              <a:rPr lang="ru-RU" sz="4900" b="1" dirty="0" smtClean="0"/>
              <a:t>. психол.-соц. Инта; Воронеж: Изд-во НПО «МОДЭК», 2002.- 346 с.</a:t>
            </a:r>
          </a:p>
          <a:p>
            <a:pPr>
              <a:buNone/>
            </a:pPr>
            <a:r>
              <a:rPr lang="ru-RU" sz="4900" b="1" dirty="0" smtClean="0"/>
              <a:t>        2.Даутова, О.Б., Крылова, О.Н. / Современные педагогические технологии в профильном обучении. </a:t>
            </a:r>
            <a:r>
              <a:rPr lang="ru-RU" sz="4900" b="1" dirty="0" err="1" smtClean="0"/>
              <a:t>Учеб.-метод</a:t>
            </a:r>
            <a:r>
              <a:rPr lang="ru-RU" sz="4900" b="1" dirty="0" smtClean="0"/>
              <a:t>. пособие для учителей / О.Б. </a:t>
            </a:r>
            <a:r>
              <a:rPr lang="ru-RU" sz="4900" b="1" dirty="0" err="1" smtClean="0"/>
              <a:t>Даутова</a:t>
            </a:r>
            <a:r>
              <a:rPr lang="ru-RU" sz="4900" b="1" dirty="0" smtClean="0"/>
              <a:t>, О.Н. Крылова, под редакцией </a:t>
            </a:r>
            <a:r>
              <a:rPr lang="ru-RU" sz="4900" b="1" dirty="0" err="1" smtClean="0"/>
              <a:t>А.П.Тряпициной</a:t>
            </a:r>
            <a:r>
              <a:rPr lang="ru-RU" sz="4900" b="1" dirty="0" smtClean="0"/>
              <a:t>. – СПб.: КАРО, 2006.- 176 с.</a:t>
            </a:r>
          </a:p>
          <a:p>
            <a:pPr>
              <a:buNone/>
            </a:pPr>
            <a:r>
              <a:rPr lang="ru-RU" sz="4900" b="1" dirty="0" smtClean="0"/>
              <a:t>        3.Краснов, С.И., Каменский, Р.Г. Ученическое проектирование и деятельное содержание образования – стратегическое направление развития образования: практическое руководство / С.И. Краснов, Р.Г. Каменский – М.: Просвещение, 2008.- 96 с.  </a:t>
            </a:r>
          </a:p>
          <a:p>
            <a:pPr>
              <a:buNone/>
            </a:pPr>
            <a:r>
              <a:rPr lang="ru-RU" sz="4900" b="1" dirty="0" smtClean="0"/>
              <a:t>        4.Левин, А.Ш. Самоучитель работы на компьютере / А.Ш. Левин.–СПб.: Питер, 2008 - 672 с.   </a:t>
            </a:r>
          </a:p>
          <a:p>
            <a:pPr>
              <a:buNone/>
            </a:pPr>
            <a:r>
              <a:rPr lang="ru-RU" sz="4900" b="1" dirty="0" smtClean="0"/>
              <a:t>        5.Никитченко, М.А. Интернет-ресурсы на уроках иностранного языка / М.А. </a:t>
            </a:r>
            <a:r>
              <a:rPr lang="ru-RU" sz="4900" b="1" dirty="0" err="1" smtClean="0"/>
              <a:t>Никитченко</a:t>
            </a:r>
            <a:r>
              <a:rPr lang="ru-RU" sz="4900" b="1" dirty="0" smtClean="0"/>
              <a:t>. – Среднее профессиональное образование. 2011. №3. - 80 с.</a:t>
            </a:r>
          </a:p>
          <a:p>
            <a:pPr>
              <a:buNone/>
            </a:pPr>
            <a:r>
              <a:rPr lang="ru-RU" sz="4900" b="1" dirty="0" smtClean="0"/>
              <a:t>        6.Каждый пятый – в сети // Пресс – центр Года учителя | Электронный ресурс |. </a:t>
            </a:r>
            <a:r>
              <a:rPr lang="en-US" sz="4900" b="1" dirty="0" smtClean="0"/>
              <a:t>URL</a:t>
            </a:r>
            <a:r>
              <a:rPr lang="ru-RU" sz="4900" b="1" dirty="0" smtClean="0"/>
              <a:t>: </a:t>
            </a:r>
            <a:r>
              <a:rPr lang="en-US" sz="4900" b="1" u="sng" dirty="0" smtClean="0">
                <a:hlinkClick r:id="rId2"/>
              </a:rPr>
              <a:t>http</a:t>
            </a:r>
            <a:r>
              <a:rPr lang="ru-RU" sz="4900" b="1" u="sng" dirty="0" smtClean="0">
                <a:hlinkClick r:id="rId2"/>
              </a:rPr>
              <a:t>://</a:t>
            </a:r>
            <a:r>
              <a:rPr lang="en-US" sz="4900" b="1" u="sng" dirty="0" smtClean="0">
                <a:hlinkClick r:id="rId2"/>
              </a:rPr>
              <a:t>www</a:t>
            </a:r>
            <a:r>
              <a:rPr lang="ru-RU" sz="4900" b="1" u="sng" dirty="0" smtClean="0">
                <a:hlinkClick r:id="rId2"/>
              </a:rPr>
              <a:t>.</a:t>
            </a:r>
            <a:r>
              <a:rPr lang="en-US" sz="4900" b="1" u="sng" dirty="0" err="1" smtClean="0">
                <a:hlinkClick r:id="rId2"/>
              </a:rPr>
              <a:t>openclass</a:t>
            </a:r>
            <a:r>
              <a:rPr lang="ru-RU" sz="4900" b="1" u="sng" dirty="0" smtClean="0">
                <a:hlinkClick r:id="rId2"/>
              </a:rPr>
              <a:t>.</a:t>
            </a:r>
            <a:r>
              <a:rPr lang="en-US" sz="4900" b="1" u="sng" dirty="0" err="1" smtClean="0">
                <a:hlinkClick r:id="rId2"/>
              </a:rPr>
              <a:t>ru</a:t>
            </a:r>
            <a:r>
              <a:rPr lang="ru-RU" sz="4900" b="1" u="sng" dirty="0" smtClean="0">
                <a:hlinkClick r:id="rId2"/>
              </a:rPr>
              <a:t>/2010/</a:t>
            </a:r>
            <a:r>
              <a:rPr lang="en-US" sz="4900" b="1" u="sng" dirty="0" smtClean="0">
                <a:hlinkClick r:id="rId2"/>
              </a:rPr>
              <a:t>content</a:t>
            </a:r>
            <a:r>
              <a:rPr lang="ru-RU" sz="4900" b="1" u="sng" dirty="0" smtClean="0">
                <a:hlinkClick r:id="rId2"/>
              </a:rPr>
              <a:t>/140342</a:t>
            </a:r>
            <a:endParaRPr lang="ru-RU" sz="4900" b="1" dirty="0" smtClean="0"/>
          </a:p>
          <a:p>
            <a:pPr>
              <a:buNone/>
            </a:pPr>
            <a:r>
              <a:rPr lang="ru-RU" sz="4900" b="1" dirty="0" smtClean="0"/>
              <a:t> </a:t>
            </a:r>
          </a:p>
          <a:p>
            <a:pPr>
              <a:buNone/>
            </a:pPr>
            <a:r>
              <a:rPr lang="ru-RU" sz="4900" b="1" dirty="0" smtClean="0"/>
              <a:t> </a:t>
            </a:r>
          </a:p>
          <a:p>
            <a:pPr>
              <a:buNone/>
            </a:pPr>
            <a:r>
              <a:rPr lang="ru-RU" sz="4900" b="1" dirty="0" smtClean="0"/>
              <a:t> </a:t>
            </a:r>
          </a:p>
          <a:p>
            <a:pPr>
              <a:buNone/>
            </a:pPr>
            <a:r>
              <a:rPr lang="ru-RU" sz="4900" b="1" dirty="0" smtClean="0"/>
              <a:t> </a:t>
            </a:r>
          </a:p>
          <a:p>
            <a:pPr marL="137160" lvl="0" indent="0">
              <a:buNone/>
            </a:pPr>
            <a:endParaRPr lang="ru-RU" sz="3800" b="1" dirty="0"/>
          </a:p>
          <a:p>
            <a:pPr marL="137160" indent="0">
              <a:buNone/>
            </a:pPr>
            <a:r>
              <a:rPr lang="ru-RU" sz="3800" b="1" dirty="0"/>
              <a:t> </a:t>
            </a:r>
          </a:p>
          <a:p>
            <a:pPr marL="137160" indent="0">
              <a:buNone/>
            </a:pPr>
            <a:r>
              <a:rPr lang="ru-RU" sz="3800" b="1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1787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Объект исследования: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72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dirty="0" smtClean="0"/>
              <a:t>В качестве объекта исследования определено стихотворение на английском языке «</a:t>
            </a:r>
            <a:r>
              <a:rPr lang="en-US" dirty="0" smtClean="0"/>
              <a:t>The Divine Image</a:t>
            </a:r>
            <a:r>
              <a:rPr lang="ru-RU" dirty="0" smtClean="0"/>
              <a:t>» Уильяма </a:t>
            </a:r>
            <a:r>
              <a:rPr lang="ru-RU" dirty="0" err="1" smtClean="0"/>
              <a:t>Блэйка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b="1" dirty="0" smtClean="0"/>
              <a:t> 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34818" name="Picture 2" descr="https://i.ytimg.com/vi/T4jmxBVXQdY/maxresdefault.jpg"/>
          <p:cNvPicPr>
            <a:picLocks noChangeAspect="1" noChangeArrowheads="1"/>
          </p:cNvPicPr>
          <p:nvPr/>
        </p:nvPicPr>
        <p:blipFill>
          <a:blip r:embed="rId2" cstate="print"/>
          <a:srcRect l="9450" t="2751" r="10226" b="3801"/>
          <a:stretch>
            <a:fillRect/>
          </a:stretch>
        </p:blipFill>
        <p:spPr bwMode="auto">
          <a:xfrm>
            <a:off x="755576" y="2060848"/>
            <a:ext cx="8101408" cy="4797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/>
          <a:lstStyle/>
          <a:p>
            <a:r>
              <a:rPr lang="ru-RU" dirty="0" smtClean="0"/>
              <a:t>Предмет исследования: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72"/>
          </a:xfrm>
        </p:spPr>
        <p:txBody>
          <a:bodyPr/>
          <a:lstStyle/>
          <a:p>
            <a:pPr marL="137160" indent="0">
              <a:buNone/>
            </a:pPr>
            <a:r>
              <a:rPr lang="ru-RU" dirty="0" smtClean="0"/>
              <a:t>Предметом исследования выступает лексика компьютерного и литературного перевода С. Маршака.</a:t>
            </a:r>
          </a:p>
        </p:txBody>
      </p:sp>
      <p:pic>
        <p:nvPicPr>
          <p:cNvPr id="33797" name="Picture 5" descr="https://ruslania.com/pictures/books_photos/7/73765/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844824"/>
            <a:ext cx="3106316" cy="5013176"/>
          </a:xfrm>
          <a:prstGeom prst="rect">
            <a:avLst/>
          </a:prstGeom>
          <a:noFill/>
        </p:spPr>
      </p:pic>
      <p:pic>
        <p:nvPicPr>
          <p:cNvPr id="33801" name="Picture 9" descr="https://i8.lbrd.ru/fileentry/get/origin/87/2c/57e33302a1587fc30b37aa416539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8840"/>
            <a:ext cx="5364088" cy="51252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Целью исследования является освоить технологию сравнительного анализа компьютерного и литературного перевода  С. Маршака.</a:t>
            </a:r>
            <a:br>
              <a:rPr lang="ru-RU" dirty="0" smtClean="0"/>
            </a:br>
            <a:r>
              <a:rPr lang="ru-RU" dirty="0" smtClean="0"/>
              <a:t>В ходе выполнения научно-исследовательской работы мы должны были выбрать наиболее понравившееся стихотворение англоязычных писателей и проанализировать компьютерный и литературный переводы, сделать вывод, представить наш доклад и презентацию.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3" descr="C:\Users\комп\Desktop\755833178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04664"/>
            <a:ext cx="1543050" cy="141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b="1" dirty="0"/>
              <a:t>1) Пополнить свой лексический запас новыми словами и выражениями.</a:t>
            </a:r>
            <a:br>
              <a:rPr lang="ru-RU" b="1" dirty="0"/>
            </a:br>
            <a:r>
              <a:rPr lang="ru-RU" b="1" dirty="0"/>
              <a:t>2) Научиться работать с текстовыми редакторами, программами-переводчиками, работать в интернете.</a:t>
            </a:r>
            <a:br>
              <a:rPr lang="ru-RU" b="1" dirty="0"/>
            </a:br>
            <a:r>
              <a:rPr lang="ru-RU" b="1" dirty="0"/>
              <a:t>3) Повысить общее языковое развитие.</a:t>
            </a:r>
            <a:br>
              <a:rPr lang="ru-RU" b="1" dirty="0"/>
            </a:br>
            <a:r>
              <a:rPr lang="ru-RU" b="1" dirty="0"/>
              <a:t>4) Применять полученные знания и умения в различных жизненных ситуациях.</a:t>
            </a:r>
          </a:p>
          <a:p>
            <a:endParaRPr lang="ru-RU" b="1" dirty="0"/>
          </a:p>
        </p:txBody>
      </p:sp>
      <p:pic>
        <p:nvPicPr>
          <p:cNvPr id="4" name="Picture 3" descr="D:\Documents and Settings\Документы\Рабочий стол\О9\аним\о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4725144"/>
            <a:ext cx="2123728" cy="1624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92"/>
          </a:xfrm>
        </p:spPr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ru-RU" dirty="0"/>
              <a:t>Обучение иностранным языкам является той областью, где компьютерная технология обучения и сеть Интернет могут принципиально изменить и методы работы, и, что самое главное, ее результаты. Так, как этот год в России объявлен «Годом Науки и Технологии», то тема нашей научно- исследовательской работы «Технология сравнительного анализа компьютерного и литературного перевода С. Маршака стихотворения «</a:t>
            </a:r>
            <a:r>
              <a:rPr lang="en-US" dirty="0"/>
              <a:t>The Divine Image</a:t>
            </a:r>
            <a:r>
              <a:rPr lang="ru-RU" dirty="0"/>
              <a:t>» Уильяма </a:t>
            </a:r>
            <a:r>
              <a:rPr lang="ru-RU" dirty="0" err="1"/>
              <a:t>Блэйка</a:t>
            </a:r>
            <a:r>
              <a:rPr lang="ru-RU" dirty="0"/>
              <a:t> с английского языка на русский»,  является актуальной. </a:t>
            </a:r>
          </a:p>
          <a:p>
            <a:pPr marL="137160" indent="0">
              <a:buNone/>
            </a:pPr>
            <a:r>
              <a:rPr lang="ru-RU" dirty="0"/>
              <a:t>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3" descr="D:\Documents and Settings\Документы\Рабочий стол\О9\аним\о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304" y="5229200"/>
            <a:ext cx="1835696" cy="1336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036496" cy="1570186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Последовательность  работы над литературным переводом стихотворения с английского языка на русский.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3808" y="1600200"/>
            <a:ext cx="6300192" cy="4709160"/>
          </a:xfrm>
        </p:spPr>
        <p:txBody>
          <a:bodyPr>
            <a:normAutofit fontScale="77500" lnSpcReduction="20000"/>
          </a:bodyPr>
          <a:lstStyle/>
          <a:p>
            <a:pPr marL="651510" indent="-514350">
              <a:buNone/>
            </a:pPr>
            <a:endParaRPr lang="ru-RU" b="1" dirty="0"/>
          </a:p>
          <a:p>
            <a:r>
              <a:rPr lang="ru-RU" dirty="0" smtClean="0"/>
              <a:t>1. Прочитывается всё стихотворение.</a:t>
            </a:r>
          </a:p>
          <a:p>
            <a:r>
              <a:rPr lang="ru-RU" dirty="0" smtClean="0"/>
              <a:t>2. Текст размечается, выделяются непонятные слова и словосочетания. Их значения желательно раскрыть до перевода с учетом контекста. Выделяются жаргонные выражения, а также сокращения, подлежащие выяснению.</a:t>
            </a:r>
          </a:p>
          <a:p>
            <a:r>
              <a:rPr lang="ru-RU" dirty="0" smtClean="0"/>
              <a:t>3. После этого делается полный перевод стихотворения в письменном виде.</a:t>
            </a:r>
          </a:p>
          <a:p>
            <a:r>
              <a:rPr lang="ru-RU" dirty="0" smtClean="0"/>
              <a:t>4. Текст перевода стихотворения просматривается, по возможности через 2 – 3 дня после окончания работы, и освобождается от несвойственных русскому языку оборотов. </a:t>
            </a:r>
          </a:p>
          <a:p>
            <a:pPr marL="651510" indent="-514350">
              <a:buAutoNum type="arabicPeriod"/>
            </a:pPr>
            <a:endParaRPr lang="ru-RU" dirty="0"/>
          </a:p>
        </p:txBody>
      </p:sp>
      <p:pic>
        <p:nvPicPr>
          <p:cNvPr id="4" name="Picture 7" descr="C:\Documents and Settings\Admin\Рабочий стол\teacher_clipart_12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flipH="1">
            <a:off x="539552" y="1484784"/>
            <a:ext cx="2160240" cy="4500594"/>
          </a:xfrm>
          <a:prstGeom prst="rect">
            <a:avLst/>
          </a:prstGeom>
          <a:noFill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709755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1217</TotalTime>
  <Words>2017</Words>
  <Application>Microsoft Office PowerPoint</Application>
  <PresentationFormat>Экран (4:3)</PresentationFormat>
  <Paragraphs>302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Апекс</vt:lpstr>
      <vt:lpstr>Государственное автономное профессиональное образовательное учреждение Чувашской Республики  «Алатырский технологический колледж» Министерства образования и молодежной политики Чувашской Республики. </vt:lpstr>
      <vt:lpstr>Презентация PowerPoint</vt:lpstr>
      <vt:lpstr>Презентация PowerPoint</vt:lpstr>
      <vt:lpstr>Объект исследования:</vt:lpstr>
      <vt:lpstr>Предмет исследования:</vt:lpstr>
      <vt:lpstr>Цели:</vt:lpstr>
      <vt:lpstr>Задачи:</vt:lpstr>
      <vt:lpstr>Актуальность работы:</vt:lpstr>
      <vt:lpstr>Последовательность  работы над литературным переводом стихотворения с английского языка на русский. </vt:lpstr>
      <vt:lpstr>Технология сравнительного анализа компьютерного и литературного перевода С. Маршака  стихотворения «The Divine Image» Уильяма Блэйка с английского языка на русский.   </vt:lpstr>
      <vt:lpstr>Технология сравнительного анализа компьютерного и литературного перевода С. Маршака  стихотворения «The Divine Image» Уильяма Блэйка с английского языка на русский.   </vt:lpstr>
      <vt:lpstr>Технология сравнительного анализа компьютерного и литературного перевода С. Маршака  стихотворения «The Divine Image» Уильяма Блэйка с английского языка на русский.   </vt:lpstr>
      <vt:lpstr>Технология сравнительного анализа компьютерного и литературного перевода С. Маршака  стихотворения «The Divine Image» Уильяма Блэйка с английского языка на русский.   </vt:lpstr>
      <vt:lpstr>Технология сравнительного анализа компьютерного и литературного перевода С. Маршака  стихотворения «The Divine Image» Уильяма Блэйка с английского языка на русский.   </vt:lpstr>
      <vt:lpstr>Технология сравнительного анализа компьютерного и литературного перевода С. Маршака  стихотворения «The Divine Image» Уильяма Блэйка с английского языка на русский.   </vt:lpstr>
      <vt:lpstr>Технология сравнительного анализа компьютерного и литературного перевода С. Маршака  стихотворения «The Divine Image» Уильяма Блэйка с английского языка на русский.   </vt:lpstr>
      <vt:lpstr>Технология сравнительного анализа компьютерного и литературного перевода С. Маршака  стихотворения «The Divine Image» Уильяма Блэйка с английского языка на русский.   </vt:lpstr>
      <vt:lpstr>Технология сравнительного анализа компьютерного и литературного перевода С. Маршака  стихотворения «The Divine Image» Уильяма Блэйка с английского языка на русский.   </vt:lpstr>
      <vt:lpstr>Технология сравнительного анализа компьютерного и литературного перевода С. Маршака  стихотворения «The Divine Image» Уильяма Блэйка с английского языка на русский.   </vt:lpstr>
      <vt:lpstr>Технология сравнительного анализа компьютерного и литературного перевода С. Маршака  стихотворения «The Divine Image» Уильяма Блэйка с английского языка на русский.   </vt:lpstr>
      <vt:lpstr>Технология сравнительного анализа компьютерного и литературного перевода С. Маршака  стихотворения «The Divine Image» Уильяма Блэйка с английского языка на русский.   </vt:lpstr>
      <vt:lpstr>Технология сравнительного анализа компьютерного и литературного перевода С. Маршака  стихотворения «The Divine Image» Уильяма Блэйка с английского языка на русский.   </vt:lpstr>
      <vt:lpstr>Технология сравнительного анализа компьютерного и литературного перевода С. Маршака  стихотворения «The Divine Image» Уильяма Блэйка с английского языка на русский.   </vt:lpstr>
      <vt:lpstr>Технология сравнительного анализа компьютерного и литературного перевода С. Маршака  стихотворения «The Divine Image» Уильяма Блэйка с английского языка на русский.   </vt:lpstr>
      <vt:lpstr>Технология сравнительного анализа компьютерного и литературного перевода С. Маршака  стихотворения «The Divine Image» Уильяма Блэйка с английского языка на русский.   </vt:lpstr>
      <vt:lpstr>Технология сравнительного анализа компьютерного и литературного перевода С. Маршака  стихотворения «The Divine Image» Уильяма Блэйка с английского языка на русский.   </vt:lpstr>
      <vt:lpstr>Технология сравнительного анализа компьютерного и литературного перевода С. Маршака  стихотворения «The Divine Image» Уильяма Блэйка с английского языка на русский.   </vt:lpstr>
      <vt:lpstr>Вывод:</vt:lpstr>
      <vt:lpstr>Вывод:</vt:lpstr>
      <vt:lpstr>Вывод:</vt:lpstr>
      <vt:lpstr>Заключение:</vt:lpstr>
      <vt:lpstr>Анкетирование среди студентов и преподавателей.</vt:lpstr>
      <vt:lpstr>1. «Приходилось ли Вам переводить стихи с  английского языка на русский?» </vt:lpstr>
      <vt:lpstr>2. «Нравятся ли Вам  переводы С. Маршака?»</vt:lpstr>
      <vt:lpstr>3. «Литературные переводы, обогащают русский язык?»</vt:lpstr>
      <vt:lpstr>Вывод по анкетированию. </vt:lpstr>
      <vt:lpstr>  СВЯТОЙ ОБРАЗ  Перевод C. Маршака </vt:lpstr>
      <vt:lpstr>По образу и подобию   Перевод В. Л. Топорова </vt:lpstr>
      <vt:lpstr>Список литературы и электронных ресурсов: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Бюджетное профессиональное образовательное учреждение Чувашской Республики "Алатырский технологический колледж"  Министерства образования и молодежной политики Чувашской Республики REPORT Проектная работа Сравнительный анализ компьютерного и литературного переводов песни  “castle in the snow” исполнителя “kadebostany”</dc:title>
  <dc:creator>Снек</dc:creator>
  <cp:lastModifiedBy>atk_34</cp:lastModifiedBy>
  <cp:revision>148</cp:revision>
  <cp:lastPrinted>2022-04-20T06:09:39Z</cp:lastPrinted>
  <dcterms:created xsi:type="dcterms:W3CDTF">2015-11-07T12:23:42Z</dcterms:created>
  <dcterms:modified xsi:type="dcterms:W3CDTF">2022-04-20T06:12:26Z</dcterms:modified>
</cp:coreProperties>
</file>