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6" r:id="rId3"/>
    <p:sldId id="261" r:id="rId4"/>
    <p:sldId id="257" r:id="rId5"/>
    <p:sldId id="271" r:id="rId6"/>
    <p:sldId id="258" r:id="rId7"/>
    <p:sldId id="267" r:id="rId8"/>
    <p:sldId id="259" r:id="rId9"/>
    <p:sldId id="274" r:id="rId10"/>
    <p:sldId id="268" r:id="rId11"/>
    <p:sldId id="263" r:id="rId12"/>
    <p:sldId id="269" r:id="rId13"/>
    <p:sldId id="270" r:id="rId14"/>
    <p:sldId id="272" r:id="rId15"/>
    <p:sldId id="27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Процентное соотношение семей в Китай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Традиционная семья</c:v>
                </c:pt>
                <c:pt idx="1">
                  <c:v>Нклеарная семья</c:v>
                </c:pt>
                <c:pt idx="2">
                  <c:v>Другие формы организации семьи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0.17</c:v>
                </c:pt>
                <c:pt idx="1">
                  <c:v>0.7</c:v>
                </c:pt>
                <c:pt idx="2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newsflash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2741150"/>
            <a:ext cx="8712968" cy="170487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«</a:t>
            </a:r>
            <a:r>
              <a:rPr lang="ru-RU" sz="4800" dirty="0">
                <a:effectLst/>
              </a:rPr>
              <a:t>Трансформация семьи </a:t>
            </a:r>
            <a:r>
              <a:rPr lang="ru-RU" sz="4800" dirty="0" smtClean="0">
                <a:effectLst/>
              </a:rPr>
              <a:t/>
            </a:r>
            <a:br>
              <a:rPr lang="ru-RU" sz="4800" dirty="0" smtClean="0">
                <a:effectLst/>
              </a:rPr>
            </a:br>
            <a:r>
              <a:rPr lang="ru-RU" sz="4800" dirty="0" smtClean="0">
                <a:effectLst/>
              </a:rPr>
              <a:t>в </a:t>
            </a:r>
            <a:r>
              <a:rPr lang="ru-RU" sz="4800" dirty="0">
                <a:effectLst/>
              </a:rPr>
              <a:t>Китае в </a:t>
            </a:r>
            <a:r>
              <a:rPr lang="en-US" sz="4800" dirty="0">
                <a:effectLst/>
              </a:rPr>
              <a:t>XX</a:t>
            </a:r>
            <a:r>
              <a:rPr lang="ru-RU" sz="4800" dirty="0">
                <a:effectLst/>
              </a:rPr>
              <a:t>-</a:t>
            </a:r>
            <a:r>
              <a:rPr lang="en-US" sz="4800" dirty="0">
                <a:effectLst/>
              </a:rPr>
              <a:t>XXI </a:t>
            </a:r>
            <a:r>
              <a:rPr lang="ru-RU" sz="4800" dirty="0">
                <a:effectLst/>
              </a:rPr>
              <a:t>вв</a:t>
            </a:r>
            <a:r>
              <a:rPr lang="ru-RU" sz="4800" dirty="0" smtClean="0">
                <a:effectLst/>
              </a:rPr>
              <a:t>.</a:t>
            </a:r>
            <a:r>
              <a:rPr lang="ru-RU" sz="4800" dirty="0" smtClean="0"/>
              <a:t>»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309839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Секция: «Восточная культурология»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260" y="1340768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</a:t>
            </a:r>
            <a:r>
              <a:rPr lang="ru-RU" sz="2400" dirty="0" smtClean="0"/>
              <a:t> </a:t>
            </a:r>
            <a:r>
              <a:rPr lang="ru-RU" sz="2400" dirty="0"/>
              <a:t>Региональная научно-практическая конференция</a:t>
            </a:r>
            <a:br>
              <a:rPr lang="ru-RU" sz="2400" dirty="0"/>
            </a:br>
            <a:r>
              <a:rPr lang="ru-RU" sz="2400" dirty="0"/>
              <a:t>«Звезда Востока» среди учащихся школ и студентов </a:t>
            </a:r>
            <a:r>
              <a:rPr lang="ru-RU" sz="2400" dirty="0" err="1"/>
              <a:t>ССУЗов</a:t>
            </a:r>
            <a:r>
              <a:rPr lang="ru-RU" sz="24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" y="5485761"/>
            <a:ext cx="7012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преподаватель </a:t>
            </a:r>
            <a:r>
              <a:rPr lang="ru-RU" sz="2400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</a:t>
            </a:r>
          </a:p>
          <a:p>
            <a:pPr algn="ctr"/>
            <a:r>
              <a:rPr lang="ru-RU" sz="2400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общественных дисциплин</a:t>
            </a:r>
            <a:br>
              <a:rPr lang="ru-RU" sz="24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Бошектуева </a:t>
            </a:r>
            <a:r>
              <a:rPr lang="ru-RU" sz="24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 </a:t>
            </a:r>
            <a:r>
              <a:rPr lang="ru-RU" sz="2400" i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</a:t>
            </a:r>
            <a:endParaRPr lang="ru-RU" sz="2400" i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36834" y="4440769"/>
            <a:ext cx="5688632" cy="8002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ru-RU" sz="2400" b="1" i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200" b="1" i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2 курса</a:t>
            </a:r>
            <a:br>
              <a:rPr lang="ru-RU" sz="2200" b="1" i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Фёдорова Наталья </a:t>
            </a:r>
            <a:r>
              <a:rPr lang="ru-RU" sz="2200" b="1" i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ru-RU" sz="2200" b="1" i="1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88640"/>
            <a:ext cx="8460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Министерство образования и науки Республики Бурятия</a:t>
            </a:r>
          </a:p>
          <a:p>
            <a:pPr algn="ctr"/>
            <a:r>
              <a:rPr lang="ru-RU" sz="2000" dirty="0" smtClean="0"/>
              <a:t>Государственное бюджетное профессиональное образовательное учреждение «Авиационный техникум»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6234588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0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000" b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Улан-Удэ, 2017 г</a:t>
            </a:r>
            <a:endParaRPr lang="ru-RU" sz="2000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92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old.nasha.lv/newsimages/image-17-fe/c3738cb333ec693bd2eddc0e09e1b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6021288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sz="3200" b="1" i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Стоит </a:t>
            </a:r>
            <a:r>
              <a:rPr lang="ru-RU" sz="3200" b="1" i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отметить, что в целом в китайском обществе совместное проживание и гражданские браки не одобряются. Большинство китайского населения по-прежнему очень ценит </a:t>
            </a:r>
            <a:r>
              <a:rPr lang="ru-RU" sz="3200" b="1" i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супружеские отношения</a:t>
            </a:r>
            <a:r>
              <a:rPr lang="ru-RU" sz="3200" b="1" i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. </a:t>
            </a:r>
            <a:r>
              <a:rPr lang="ru-RU" sz="3200" b="1" i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3200" b="1" i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sz="3200" b="1" i="1" dirty="0" smtClean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Поэтому </a:t>
            </a:r>
            <a:r>
              <a:rPr lang="ru-RU" sz="3200" b="1" i="1" dirty="0">
                <a:ln w="10541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для большинства молодых китайцев брачного возраста гражданский брак - это подготовительный этап перед официальным браком и способ окончательно убедиться в своем выборе. </a:t>
            </a:r>
          </a:p>
        </p:txBody>
      </p:sp>
    </p:spTree>
    <p:extLst>
      <p:ext uri="{BB962C8B-B14F-4D97-AF65-F5344CB8AC3E}">
        <p14:creationId xmlns:p14="http://schemas.microsoft.com/office/powerpoint/2010/main" val="1036621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"/>
            <a:ext cx="8291264" cy="2276873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3200" b="1" dirty="0">
                <a:effectLst/>
              </a:rPr>
              <a:t>На современную китайскую семью наложила свой отпечаток даже не столько культура и история страны, сколько ее демография.</a:t>
            </a:r>
            <a:r>
              <a:rPr lang="ru-RU" sz="2800" dirty="0">
                <a:effectLst/>
              </a:rPr>
              <a:t> </a:t>
            </a:r>
            <a:endParaRPr lang="ru-RU" sz="2800" dirty="0"/>
          </a:p>
        </p:txBody>
      </p:sp>
      <p:pic>
        <p:nvPicPr>
          <p:cNvPr id="1026" name="Picture 2" descr="https://im0-tub-ru.yandex.net/i?id=0c6d1c7d2e6c3b680f722f0e872f9e7b-l&amp;n=1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440866"/>
            <a:ext cx="4308764" cy="334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rifia.com/uploads/bbb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528" y="3159401"/>
            <a:ext cx="4272491" cy="338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903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22768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tx2">
                    <a:lumMod val="50000"/>
                  </a:schemeClr>
                </a:solidFill>
                <a:effectLst/>
              </a:rPr>
              <a:t>В развитии китайского института семьи за последние десятилетия наметились следующие тенденции: 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708920"/>
            <a:ext cx="8352928" cy="3489251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У</a:t>
            </a:r>
            <a:r>
              <a:rPr lang="ru-RU" sz="3200" b="1" i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меньшение </a:t>
            </a: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среднего размера семьи;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Вестернизация</a:t>
            </a:r>
            <a:r>
              <a:rPr lang="ru-RU" sz="3200" b="1" i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И</a:t>
            </a:r>
            <a:r>
              <a:rPr lang="ru-RU" sz="3200" b="1" i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зменение </a:t>
            </a: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внутрисемейных отношений и положения детей в семье;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Т</a:t>
            </a:r>
            <a:r>
              <a:rPr lang="ru-RU" sz="3200" b="1" i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рансформация </a:t>
            </a: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семейной морали;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 err="1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Н</a:t>
            </a:r>
            <a:r>
              <a:rPr lang="ru-RU" sz="3200" b="1" i="1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уклеаризация</a:t>
            </a:r>
            <a:r>
              <a:rPr lang="ru-RU" sz="3200" b="1" i="1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3200" b="1" i="1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+mn-lt"/>
              </a:rPr>
              <a:t>и др.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5087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laovaev.net/wp-content/uploads/2015/12/510980c8968e0.image-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2" y="0"/>
            <a:ext cx="91244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6525344"/>
          </a:xfrm>
        </p:spPr>
        <p:txBody>
          <a:bodyPr/>
          <a:lstStyle/>
          <a:p>
            <a:r>
              <a:rPr lang="ru-RU" sz="4400" b="1" dirty="0">
                <a:ln w="18000">
                  <a:solidFill>
                    <a:schemeClr val="bg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Трансформация семьи в Китае несколько ближе по своим характеристикам к восточноазиатской. Семья, не утратив роли одного из важнейших институтов общества, претерпела существенные изменения. </a:t>
            </a:r>
          </a:p>
        </p:txBody>
      </p:sp>
    </p:spTree>
    <p:extLst>
      <p:ext uri="{BB962C8B-B14F-4D97-AF65-F5344CB8AC3E}">
        <p14:creationId xmlns:p14="http://schemas.microsoft.com/office/powerpoint/2010/main" val="3142058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576" y="908720"/>
            <a:ext cx="8892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</a:t>
            </a:r>
            <a:r>
              <a:rPr lang="ru-RU" sz="2400" b="1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результате осуществления политики реформ и открытости, быстрого перехода к новой структуре экономики, проведения демографической политики, распространения Интернета среди населения, влияния ценностей западной культуры ситуация в сфере брачно-семейных отношений изменилась.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881362" y="0"/>
            <a:ext cx="4085131" cy="90872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4400" b="1" i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sz="4400" b="1" i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230" y="3429000"/>
            <a:ext cx="88691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4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Появление и распространение в Китае новых форм брачных отношений показывает, что у молодежи снижается ценность традиционных брачных уз, наблюдается желание снизить свою личную ответственность, развивается стремление к собственной свободе, профессиональному развитию, большое внимание уделяется собственным интересам, вопросам экономической выгоды. </a:t>
            </a:r>
          </a:p>
        </p:txBody>
      </p:sp>
    </p:spTree>
    <p:extLst>
      <p:ext uri="{BB962C8B-B14F-4D97-AF65-F5344CB8AC3E}">
        <p14:creationId xmlns:p14="http://schemas.microsoft.com/office/powerpoint/2010/main" val="190397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789" y="3210720"/>
            <a:ext cx="88924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400" b="1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Китайская семья все больше отдаляется от традиционной модели, развиваясь в соответствии с общемировыми тенденциями. Они являются не столько результатом влияния западного образа жизни на китайское общество (такая точка зрения распространена в китайских исследованиях), сколько объективным следствием модернизации и связанными с ней социально-экономическими процессами.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881362" y="0"/>
            <a:ext cx="4085131" cy="90872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4400" b="1" i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sz="4400" b="1" i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9097" y="1133872"/>
            <a:ext cx="8869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4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Диада «дети — родители» отошла на второй план, отношения в семье стали строиться вокруг структуры «муж -  жена». Семья стала личным делом каждого, где при выборе спутника одним из важнейших критериев стали чувства</a:t>
            </a:r>
            <a:r>
              <a:rPr lang="ru-RU" sz="2400" b="1" dirty="0" smtClean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400" b="1" dirty="0">
              <a:ln w="127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6512" y="908720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endParaRPr lang="ru-RU" sz="2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397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787208" cy="894719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Литература и интернет-источники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Autofit/>
          </a:bodyPr>
          <a:lstStyle/>
          <a:p>
            <a:pPr lvl="0"/>
            <a:r>
              <a:rPr lang="ru-RU" sz="2000" dirty="0"/>
              <a:t>http://family-abc.ru/etnografiya-semi/item/66-kitajskaya-semya</a:t>
            </a:r>
          </a:p>
          <a:p>
            <a:pPr lvl="0"/>
            <a:r>
              <a:rPr lang="ru-RU" sz="2000" dirty="0"/>
              <a:t>http://www.demoscope.ru/weekly/2009/0373/analit06.php</a:t>
            </a:r>
          </a:p>
          <a:p>
            <a:pPr lvl="0"/>
            <a:r>
              <a:rPr lang="ru-RU" sz="2000" dirty="0"/>
              <a:t>http://www.china.org.cn/english/2002/Sep/44656.htm.</a:t>
            </a:r>
          </a:p>
          <a:p>
            <a:pPr lvl="0"/>
            <a:r>
              <a:rPr lang="ru-RU" sz="2000" dirty="0"/>
              <a:t>http://cyberleninka.ru/article/n/traditsii-semeynogo-vospitaniya-v-kitae</a:t>
            </a:r>
          </a:p>
          <a:p>
            <a:pPr lvl="0"/>
            <a:r>
              <a:rPr lang="ru-RU" sz="2000" dirty="0"/>
              <a:t>http://cyberleninka.ru/article/n/transformatsiya-semeynyh-tsennostey-v-sovremennom-kitae.pdf</a:t>
            </a:r>
          </a:p>
          <a:p>
            <a:pPr lvl="0"/>
            <a:r>
              <a:rPr lang="ru-RU" sz="2000" dirty="0"/>
              <a:t>http://arbir.ru/articles/a_3400.htm</a:t>
            </a:r>
          </a:p>
          <a:p>
            <a:pPr lvl="0"/>
            <a:r>
              <a:rPr lang="ru-RU" sz="2000" dirty="0" err="1"/>
              <a:t>Адамчик</a:t>
            </a:r>
            <a:r>
              <a:rPr lang="ru-RU" sz="2000" dirty="0"/>
              <a:t> В.В., Бадан А.Н и др. История Китая. – М. 2007. - 736 с.</a:t>
            </a:r>
          </a:p>
          <a:p>
            <a:pPr lvl="0"/>
            <a:r>
              <a:rPr lang="ru-RU" sz="2000" dirty="0"/>
              <a:t>Ван </a:t>
            </a:r>
            <a:r>
              <a:rPr lang="ru-RU" sz="2000" dirty="0" err="1"/>
              <a:t>Янь</a:t>
            </a:r>
            <a:r>
              <a:rPr lang="ru-RU" sz="2000" dirty="0"/>
              <a:t> </a:t>
            </a:r>
            <a:r>
              <a:rPr lang="ru-RU" sz="2000" dirty="0" err="1"/>
              <a:t>Янь</a:t>
            </a:r>
            <a:r>
              <a:rPr lang="ru-RU" sz="2000" dirty="0"/>
              <a:t>. Традиции семейного воспитания в Китае. – 2007.</a:t>
            </a:r>
          </a:p>
          <a:p>
            <a:pPr lvl="0"/>
            <a:r>
              <a:rPr lang="ru-RU" sz="2000" dirty="0"/>
              <a:t>Малявин В. В. Китайская цивилизация. М., 2000. С. 144.</a:t>
            </a:r>
          </a:p>
          <a:p>
            <a:pPr lvl="0"/>
            <a:r>
              <a:rPr lang="ru-RU" sz="2000" dirty="0"/>
              <a:t>Попов, А. Г. Трансформация традиционной городской семьи в Китае. </a:t>
            </a:r>
          </a:p>
          <a:p>
            <a:pPr lvl="0"/>
            <a:r>
              <a:rPr lang="ru-RU" sz="2000" dirty="0"/>
              <a:t>– М. 2005.</a:t>
            </a:r>
          </a:p>
          <a:p>
            <a:pPr lvl="0"/>
            <a:r>
              <a:rPr lang="ru-RU" sz="2000" dirty="0" err="1"/>
              <a:t>Чжу</a:t>
            </a:r>
            <a:r>
              <a:rPr lang="ru-RU" sz="2000" dirty="0"/>
              <a:t> </a:t>
            </a:r>
            <a:r>
              <a:rPr lang="ru-RU" sz="2000" dirty="0" err="1"/>
              <a:t>Хунбо</a:t>
            </a:r>
            <a:r>
              <a:rPr lang="ru-RU" sz="2000" dirty="0"/>
              <a:t> Что за жизнь у семей, где нет детей по собственным убеждениям? – 2011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1098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1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ositime.ru/wp-content/uploads/2014/06/Kit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827" y="1052736"/>
            <a:ext cx="4261223" cy="426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88640"/>
            <a:ext cx="567588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Китай – загадочная восточная страна с древнейшей историей, традициями и обычаями своего самого большого в мире народа</a:t>
            </a:r>
            <a:r>
              <a:rPr lang="ru-RU" sz="3000" i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Сегодня в мире каждый четвертый житель – китаец. </a:t>
            </a:r>
            <a:r>
              <a:rPr lang="ru-RU" sz="3000" i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истории этой страны в последнее время все больше возрастает, причем к истории как древней, так и более современного периода. В данном исследовании  мы хотим рассмотреть трансформацию китайской семьи</a:t>
            </a:r>
            <a:r>
              <a:rPr lang="ru-RU" sz="3000" i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000" i="1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686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77" y="260648"/>
            <a:ext cx="905399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i="1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Цель</a:t>
            </a:r>
            <a:r>
              <a:rPr lang="ru-RU" sz="230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ctr"/>
            <a:r>
              <a:rPr lang="ru-RU" sz="240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2400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трансформацию  такого социального  института, как семья  в китайском обществе  на протяжении ХХ - начала  XXI веков.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55" y="1628800"/>
            <a:ext cx="9036496" cy="21621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/>
            <a:r>
              <a:rPr lang="ru-RU" sz="2200" b="1" i="1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Задачи:</a:t>
            </a:r>
            <a:endParaRPr lang="ru-RU" sz="2200" b="1" i="1" dirty="0">
              <a:ln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342900" indent="-342900" algn="just">
              <a:buFontTx/>
              <a:buChar char="-"/>
            </a:pPr>
            <a:r>
              <a:rPr lang="ru-RU" sz="2250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2250" dirty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китайской семьи как социального </a:t>
            </a:r>
            <a:r>
              <a:rPr lang="ru-RU" sz="2250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института;</a:t>
            </a:r>
          </a:p>
          <a:p>
            <a:pPr marL="342900" indent="-342900" algn="just">
              <a:buFontTx/>
              <a:buChar char="-"/>
            </a:pPr>
            <a:r>
              <a:rPr lang="ru-RU" sz="2250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</a:t>
            </a:r>
            <a:r>
              <a:rPr lang="ru-RU" sz="2250" dirty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семью традиционного типа и современную семью в </a:t>
            </a:r>
            <a:r>
              <a:rPr lang="ru-RU" sz="2250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Китае.</a:t>
            </a:r>
          </a:p>
          <a:p>
            <a:pPr marL="342900" indent="-342900" algn="just">
              <a:buFontTx/>
              <a:buChar char="-"/>
            </a:pPr>
            <a:r>
              <a:rPr lang="ru-RU" sz="2250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2250" dirty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оказавшие влияние на развитие и изменение китайской семьи</a:t>
            </a:r>
            <a:r>
              <a:rPr lang="ru-RU" sz="2250" dirty="0" smtClean="0">
                <a:ln/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50" dirty="0">
              <a:ln/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" y="3789040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Актуальность:</a:t>
            </a:r>
            <a:r>
              <a:rPr lang="ru-RU" sz="2700" dirty="0" smtClean="0">
                <a:ln w="0"/>
                <a:solidFill>
                  <a:schemeClr val="accent6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/>
            </a:r>
            <a:br>
              <a:rPr lang="ru-RU" sz="2700" dirty="0" smtClean="0">
                <a:ln w="0"/>
                <a:solidFill>
                  <a:schemeClr val="accent6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</a:br>
            <a:r>
              <a:rPr lang="ru-RU" sz="2700" dirty="0" smtClean="0">
                <a:ln w="0"/>
                <a:solidFill>
                  <a:schemeClr val="accent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700" dirty="0">
                <a:ln w="0"/>
                <a:solidFill>
                  <a:schemeClr val="accent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семьи, межродственных отношений, проблема отцов и детей  всегда является актуальной, у всех народов и во все времена. Сегодня ценность семьи, воспитание детей, поддержка семьи государством обсуждается как на высшем уровне – правительственных программ, а  также волнует и общество.</a:t>
            </a:r>
          </a:p>
          <a:p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0190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136904" cy="6264696"/>
          </a:xfrm>
        </p:spPr>
        <p:txBody>
          <a:bodyPr>
            <a:normAutofit/>
          </a:bodyPr>
          <a:lstStyle/>
          <a:p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В философском наследии Конфуция семья и государство выступают как основные и взаимосвязанные опоры общества. Мощь государства, его стабильность и благоденствие напрямую зависят от того, что происходит внутри каждой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семьи.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im0-tub-ru.yandex.net/i?id=6003ee61bb713fedbb6e5520c7e7e692-l&amp;n=1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2367" y="3822681"/>
            <a:ext cx="4602661" cy="2414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6003ee61bb713fedbb6e5520c7e7e692-l&amp;n=1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568291"/>
            <a:ext cx="3906982" cy="292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0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30308"/>
            <a:ext cx="5688632" cy="48390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	Регулирование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(посредством обычного права и законодательства) структуры семейной организации, внутрисемейных отношений практически на всем протяжении существования государства в Китае является важным фактором выживания и поступательного развития китайской цивилизации.</a:t>
            </a:r>
          </a:p>
        </p:txBody>
      </p:sp>
      <p:pic>
        <p:nvPicPr>
          <p:cNvPr id="3074" name="Picture 2" descr="https://im0-tub-ru.yandex.net/i?id=6003ee61bb713fedbb6e5520c7e7e692-l&amp;n=1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132856"/>
            <a:ext cx="2768949" cy="394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8313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3200" b="1" dirty="0">
                <a:ln w="10541" cmpd="sng">
                  <a:solidFill>
                    <a:srgbClr val="6076B4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6076B4">
                        <a:tint val="40000"/>
                        <a:satMod val="250000"/>
                      </a:srgbClr>
                    </a:gs>
                    <a:gs pos="9000">
                      <a:srgbClr val="6076B4">
                        <a:tint val="52000"/>
                        <a:satMod val="300000"/>
                      </a:srgbClr>
                    </a:gs>
                    <a:gs pos="50000">
                      <a:srgbClr val="6076B4">
                        <a:shade val="20000"/>
                        <a:satMod val="300000"/>
                      </a:srgbClr>
                    </a:gs>
                    <a:gs pos="79000">
                      <a:srgbClr val="6076B4">
                        <a:tint val="52000"/>
                        <a:satMod val="300000"/>
                      </a:srgbClr>
                    </a:gs>
                    <a:gs pos="100000">
                      <a:srgbClr val="6076B4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	 Китай традиционно уделяет особое внимание функционированию и укреплению института семьи, рассматривая его как основу стабильности и процветания. </a:t>
            </a:r>
          </a:p>
        </p:txBody>
      </p:sp>
    </p:spTree>
    <p:extLst>
      <p:ext uri="{BB962C8B-B14F-4D97-AF65-F5344CB8AC3E}">
        <p14:creationId xmlns:p14="http://schemas.microsoft.com/office/powerpoint/2010/main" val="30731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/>
              <a:t>Внутренние процессы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Осуществление </a:t>
            </a:r>
            <a:r>
              <a:rPr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политики </a:t>
            </a: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реформ </a:t>
            </a:r>
            <a:r>
              <a:rPr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открытости с конца 1978 г. </a:t>
            </a:r>
            <a:endParaRPr lang="ru-RU" sz="32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 smtClean="0">
                <a:ln w="1270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Закрепление свободы заключения брака в Гражданском кодексе Китайской </a:t>
            </a:r>
            <a:r>
              <a:rPr lang="ru-RU" sz="3200" b="1" i="1" dirty="0">
                <a:ln w="1270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республики 1911–1949 гг. </a:t>
            </a:r>
            <a:endParaRPr lang="ru-RU" sz="3200" b="1" i="1" dirty="0" smtClean="0">
              <a:ln w="12700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3200" b="1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акон </a:t>
            </a:r>
            <a:r>
              <a:rPr lang="ru-RU" sz="3200" b="1" i="1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 браке 1950 </a:t>
            </a:r>
            <a:r>
              <a:rPr lang="ru-RU" sz="3200" b="1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 (Китайская Народная Республика), </a:t>
            </a:r>
            <a:r>
              <a:rPr lang="ru-RU" sz="3200" b="1" i="1" dirty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который заложил демократические основы института брака и семьи в </a:t>
            </a:r>
            <a:r>
              <a:rPr lang="ru-RU" sz="3200" b="1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КНР.</a:t>
            </a:r>
            <a:endParaRPr lang="ru-RU" sz="3200" b="1" i="1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56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16632"/>
            <a:ext cx="4464496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Традиционная семья характеризуется: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477072" y="188640"/>
            <a:ext cx="4329807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Посттрадиционная семья характеризуется: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95536" y="1250634"/>
            <a:ext cx="4041648" cy="391363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Патриархальностью,</a:t>
            </a: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Патрилинейностью,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Gabriola" panose="04040605051002020D02" pitchFamily="82" charset="0"/>
            </a:endParaRP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Патрилокальностью.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21152" y="1278788"/>
            <a:ext cx="4041648" cy="3913187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Р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авенством супругов,</a:t>
            </a: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Билатеральностью,</a:t>
            </a: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Неолокальностью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.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4098" name="Picture 2" descr="https://hsl.guru/wp-content/uploads/2015/10/family_tradition_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74326"/>
            <a:ext cx="5004048" cy="33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87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928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>
                <a:effectLst/>
              </a:rPr>
              <a:t>Широко распространенная прежде расширенная семья, в состав которой входили как минимум две супружеские </a:t>
            </a:r>
            <a:r>
              <a:rPr lang="ru-RU" sz="2800" b="1" dirty="0" smtClean="0">
                <a:effectLst/>
              </a:rPr>
              <a:t>пары </a:t>
            </a:r>
            <a:r>
              <a:rPr lang="ru-RU" sz="2800" b="1" dirty="0">
                <a:effectLst/>
              </a:rPr>
              <a:t>уступила свое место нуклеарной семье, включающей супругов и их </a:t>
            </a:r>
            <a:r>
              <a:rPr lang="ru-RU" sz="2800" b="1" dirty="0" smtClean="0">
                <a:effectLst/>
              </a:rPr>
              <a:t>детей, не состоящих в браке.</a:t>
            </a:r>
            <a:endParaRPr lang="ru-RU" sz="28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201595"/>
              </p:ext>
            </p:extLst>
          </p:nvPr>
        </p:nvGraphicFramePr>
        <p:xfrm>
          <a:off x="539552" y="236429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8728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38" y="1052736"/>
            <a:ext cx="8892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800" b="1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DINK («</a:t>
            </a:r>
            <a:r>
              <a:rPr lang="ru-RU" sz="2800" b="1" dirty="0" err="1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динкыцзу</a:t>
            </a:r>
            <a:r>
              <a:rPr lang="ru-RU" sz="2800" b="1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») — это новая форма семьи, в которой пара, способная экономически и физически иметь детей, осознанно отказывается от этого.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800" b="1" i="1" dirty="0">
                <a:ln w="12700">
                  <a:solidFill>
                    <a:srgbClr val="C00000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формы брака и сожительства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403" y="2924944"/>
            <a:ext cx="88691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8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Пробное замужество («</a:t>
            </a:r>
            <a:r>
              <a:rPr lang="ru-RU" sz="2800" b="1" dirty="0" err="1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шихунь</a:t>
            </a:r>
            <a:r>
              <a:rPr lang="ru-RU" sz="28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») и совместное проживание («</a:t>
            </a:r>
            <a:r>
              <a:rPr lang="ru-RU" sz="2800" b="1" dirty="0" err="1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тунцзю</a:t>
            </a:r>
            <a:r>
              <a:rPr lang="ru-RU" sz="28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») — форма отношений, при которой молодые пары могут проверить свою совместимость.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493" y="4869160"/>
            <a:ext cx="8928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Супруги на выходные («</a:t>
            </a:r>
            <a:r>
              <a:rPr lang="ru-RU" sz="28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Цзоухуньцзу</a:t>
            </a:r>
            <a:r>
              <a:rPr lang="ru-RU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»)- пара, которая живет отдельно в течение рабочей недели, а выходные и праздники проводит вместе.</a:t>
            </a:r>
          </a:p>
        </p:txBody>
      </p:sp>
    </p:spTree>
    <p:extLst>
      <p:ext uri="{BB962C8B-B14F-4D97-AF65-F5344CB8AC3E}">
        <p14:creationId xmlns:p14="http://schemas.microsoft.com/office/powerpoint/2010/main" val="56663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172</TotalTime>
  <Words>504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Century Gothic</vt:lpstr>
      <vt:lpstr>Courier New</vt:lpstr>
      <vt:lpstr>Gabriola</vt:lpstr>
      <vt:lpstr>Palatino Linotype</vt:lpstr>
      <vt:lpstr>Times New Roman</vt:lpstr>
      <vt:lpstr>Исполнительная</vt:lpstr>
      <vt:lpstr>«Трансформация семьи  в Китае в XX-XXI вв.»</vt:lpstr>
      <vt:lpstr>Презентация PowerPoint</vt:lpstr>
      <vt:lpstr>Презентация PowerPoint</vt:lpstr>
      <vt:lpstr>Презентация PowerPoint</vt:lpstr>
      <vt:lpstr>Презентация PowerPoint</vt:lpstr>
      <vt:lpstr>Внутренние процессы</vt:lpstr>
      <vt:lpstr>Презентация PowerPoint</vt:lpstr>
      <vt:lpstr>Широко распространенная прежде расширенная семья, в состав которой входили как минимум две супружеские пары уступила свое место нуклеарной семье, включающей супругов и их детей, не состоящих в браке.</vt:lpstr>
      <vt:lpstr>Новые формы брака и сожительства</vt:lpstr>
      <vt:lpstr>Стоит отметить, что в целом в китайском обществе совместное проживание и гражданские браки не одобряются. Большинство китайского населения по-прежнему очень ценит супружеские отношения.  Поэтому для большинства молодых китайцев брачного возраста гражданский брак - это подготовительный этап перед официальным браком и способ окончательно убедиться в своем выборе. </vt:lpstr>
      <vt:lpstr>На современную китайскую семью наложила свой отпечаток даже не столько культура и история страны, сколько ее демография. </vt:lpstr>
      <vt:lpstr>В развитии китайского института семьи за последние десятилетия наметились следующие тенденции: </vt:lpstr>
      <vt:lpstr>Трансформация семьи в Китае несколько ближе по своим характеристикам к восточноазиатской. Семья, не утратив роли одного из важнейших институтов общества, претерпела существенные изменения. </vt:lpstr>
      <vt:lpstr>Выводы</vt:lpstr>
      <vt:lpstr>Выводы</vt:lpstr>
      <vt:lpstr>Литература и интернет-источники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«Трансформация семьи  в Китае в XX-XXI вв.»</dc:title>
  <dc:creator>Nata</dc:creator>
  <cp:lastModifiedBy>Бошектуева Виктория Владимировна</cp:lastModifiedBy>
  <cp:revision>15</cp:revision>
  <dcterms:created xsi:type="dcterms:W3CDTF">2017-03-14T01:19:07Z</dcterms:created>
  <dcterms:modified xsi:type="dcterms:W3CDTF">2022-04-22T07:44:10Z</dcterms:modified>
</cp:coreProperties>
</file>