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9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5" r:id="rId19"/>
    <p:sldId id="292" r:id="rId20"/>
    <p:sldId id="293" r:id="rId21"/>
    <p:sldId id="294" r:id="rId22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30" y="2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342900" y="963930"/>
            <a:ext cx="3202940" cy="937260"/>
          </a:xfrm>
          <a:custGeom>
            <a:avLst/>
            <a:gdLst/>
            <a:ahLst/>
            <a:cxnLst/>
            <a:rect l="l" t="t" r="r" b="b"/>
            <a:pathLst>
              <a:path w="3202940" h="937260">
                <a:moveTo>
                  <a:pt x="3202940" y="0"/>
                </a:moveTo>
                <a:lnTo>
                  <a:pt x="0" y="0"/>
                </a:lnTo>
                <a:lnTo>
                  <a:pt x="0" y="937260"/>
                </a:lnTo>
                <a:lnTo>
                  <a:pt x="3202940" y="937260"/>
                </a:lnTo>
                <a:lnTo>
                  <a:pt x="3202940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29"/>
            <a:ext cx="9144000" cy="683387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58875" y="821690"/>
            <a:ext cx="6826250" cy="8775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377950" y="840740"/>
            <a:ext cx="6279515" cy="1090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 algn="ctr">
              <a:lnSpc>
                <a:spcPts val="1675"/>
              </a:lnSpc>
              <a:spcBef>
                <a:spcPts val="100"/>
              </a:spcBef>
            </a:pPr>
            <a:r>
              <a:rPr sz="1400" b="1" dirty="0">
                <a:latin typeface="Times New Roman"/>
                <a:cs typeface="Times New Roman"/>
              </a:rPr>
              <a:t>Департамент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образования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науки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Кемеровской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области</a:t>
            </a:r>
            <a:endParaRPr sz="1400" dirty="0">
              <a:latin typeface="Times New Roman"/>
              <a:cs typeface="Times New Roman"/>
            </a:endParaRPr>
          </a:p>
          <a:p>
            <a:pPr marL="48260" algn="ctr">
              <a:lnSpc>
                <a:spcPts val="1675"/>
              </a:lnSpc>
            </a:pPr>
            <a:r>
              <a:rPr sz="1400" dirty="0">
                <a:latin typeface="Times New Roman"/>
                <a:cs typeface="Times New Roman"/>
              </a:rPr>
              <a:t>Государственная</a:t>
            </a:r>
            <a:r>
              <a:rPr sz="1400" spc="-1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организация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образования</a:t>
            </a:r>
            <a:endParaRPr sz="1400" dirty="0">
              <a:latin typeface="Times New Roman"/>
              <a:cs typeface="Times New Roman"/>
            </a:endParaRPr>
          </a:p>
          <a:p>
            <a:pPr marL="388620" marR="289560" indent="1270" algn="ctr">
              <a:lnSpc>
                <a:spcPct val="100000"/>
              </a:lnSpc>
            </a:pPr>
            <a:r>
              <a:rPr sz="1400" b="1" dirty="0">
                <a:latin typeface="Times New Roman"/>
                <a:cs typeface="Times New Roman"/>
              </a:rPr>
              <a:t>«Кузбасский</a:t>
            </a:r>
            <a:r>
              <a:rPr sz="1400" b="1" spc="-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региональный</a:t>
            </a:r>
            <a:r>
              <a:rPr sz="1400" b="1" spc="-2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центр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психолого-</a:t>
            </a:r>
            <a:r>
              <a:rPr sz="1400" b="1" spc="-10" dirty="0">
                <a:latin typeface="Times New Roman"/>
                <a:cs typeface="Times New Roman"/>
              </a:rPr>
              <a:t>педагогической, </a:t>
            </a:r>
            <a:r>
              <a:rPr sz="1400" b="1" dirty="0">
                <a:latin typeface="Times New Roman"/>
                <a:cs typeface="Times New Roman"/>
              </a:rPr>
              <a:t>медицинской</a:t>
            </a:r>
            <a:r>
              <a:rPr sz="1400" b="1" spc="-2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социальной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помощи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«Здоровье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и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развитие </a:t>
            </a:r>
            <a:r>
              <a:rPr sz="1400" b="1" spc="-10" dirty="0">
                <a:latin typeface="Times New Roman"/>
                <a:cs typeface="Times New Roman"/>
              </a:rPr>
              <a:t>личности»</a:t>
            </a:r>
            <a:endParaRPr sz="14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b="1" dirty="0">
                <a:latin typeface="Times New Roman"/>
                <a:cs typeface="Times New Roman"/>
              </a:rPr>
              <a:t>Отделение</a:t>
            </a:r>
            <a:r>
              <a:rPr sz="1400" b="1" spc="33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Новокузнецкого</a:t>
            </a:r>
            <a:r>
              <a:rPr sz="1400" b="1" spc="-1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городского округа</a:t>
            </a:r>
            <a:r>
              <a:rPr sz="1400" b="1" spc="-10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ГОО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dirty="0">
                <a:latin typeface="Times New Roman"/>
                <a:cs typeface="Times New Roman"/>
              </a:rPr>
              <a:t>«Кузбасский</a:t>
            </a:r>
            <a:r>
              <a:rPr sz="1400" b="1" spc="-5" dirty="0">
                <a:latin typeface="Times New Roman"/>
                <a:cs typeface="Times New Roman"/>
              </a:rPr>
              <a:t> </a:t>
            </a:r>
            <a:r>
              <a:rPr sz="1400" b="1" spc="-10" dirty="0">
                <a:latin typeface="Times New Roman"/>
                <a:cs typeface="Times New Roman"/>
              </a:rPr>
              <a:t>РЦППМС»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5962" y="2819400"/>
            <a:ext cx="8000999" cy="813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</a:t>
            </a:r>
            <a:r>
              <a:rPr lang="ru-RU" sz="2600" b="1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</a:t>
            </a:r>
            <a:r>
              <a:rPr lang="ru-RU" sz="2600" b="1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сервера</a:t>
            </a:r>
            <a:r>
              <a:rPr lang="ru-RU" sz="2600" b="1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LearningApps</a:t>
            </a:r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915" algn="ctr">
              <a:lnSpc>
                <a:spcPct val="100000"/>
              </a:lnSpc>
              <a:tabLst>
                <a:tab pos="5525770" algn="l"/>
              </a:tabLst>
            </a:pP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600" b="1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дистанционных</a:t>
            </a:r>
            <a:r>
              <a:rPr lang="ru-RU" sz="26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логопедических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</a:t>
            </a:r>
            <a:endParaRPr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963670" y="6242050"/>
            <a:ext cx="1505585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dirty="0">
                <a:latin typeface="Times New Roman"/>
                <a:cs typeface="Times New Roman"/>
              </a:rPr>
              <a:t>3</a:t>
            </a:r>
            <a:r>
              <a:rPr sz="1600" spc="3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апреля</a:t>
            </a:r>
            <a:r>
              <a:rPr sz="1600" spc="3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2020 </a:t>
            </a:r>
            <a:r>
              <a:rPr sz="1600" spc="-25" dirty="0">
                <a:latin typeface="Times New Roman"/>
                <a:cs typeface="Times New Roman"/>
              </a:rPr>
              <a:t>г.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17707" y="4423409"/>
            <a:ext cx="4626291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b="1" dirty="0" smtClean="0">
                <a:solidFill>
                  <a:srgbClr val="0C0C0C"/>
                </a:solidFill>
                <a:latin typeface="Times New Roman"/>
                <a:cs typeface="Times New Roman"/>
              </a:rPr>
              <a:t>Купко</a:t>
            </a:r>
            <a:r>
              <a:rPr lang="ru-RU" sz="1800" b="1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b="1" dirty="0" smtClean="0">
                <a:solidFill>
                  <a:srgbClr val="0C0C0C"/>
                </a:solidFill>
                <a:latin typeface="Times New Roman"/>
                <a:cs typeface="Times New Roman"/>
              </a:rPr>
              <a:t>Н.</a:t>
            </a:r>
            <a:r>
              <a:rPr lang="ru-RU" sz="1800" b="1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b="1" spc="-25" dirty="0" smtClean="0">
                <a:solidFill>
                  <a:srgbClr val="0C0C0C"/>
                </a:solidFill>
                <a:latin typeface="Times New Roman"/>
                <a:cs typeface="Times New Roman"/>
              </a:rPr>
              <a:t>П.,</a:t>
            </a:r>
            <a:endParaRPr lang="ru-RU" sz="18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учитель - </a:t>
            </a:r>
            <a:r>
              <a:rPr lang="ru-RU" sz="1800" spc="-1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логопед</a:t>
            </a:r>
            <a:endParaRPr lang="ru-RU" sz="18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</a:pP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отделения</a:t>
            </a:r>
            <a:r>
              <a:rPr lang="ru-RU" sz="1800" spc="-30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Новокузнецкого</a:t>
            </a:r>
            <a:r>
              <a:rPr lang="ru-RU" sz="1800" spc="-1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1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городского 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округа</a:t>
            </a:r>
            <a:r>
              <a:rPr lang="ru-RU" sz="1800" spc="44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dirty="0" smtClean="0">
                <a:solidFill>
                  <a:srgbClr val="0C0C0C"/>
                </a:solidFill>
                <a:latin typeface="Times New Roman"/>
                <a:cs typeface="Times New Roman"/>
              </a:rPr>
              <a:t>ГОО «Кузбасский</a:t>
            </a:r>
            <a:r>
              <a:rPr lang="ru-RU" sz="1800" spc="-5" dirty="0" smtClean="0">
                <a:solidFill>
                  <a:srgbClr val="0C0C0C"/>
                </a:solidFill>
                <a:latin typeface="Times New Roman"/>
                <a:cs typeface="Times New Roman"/>
              </a:rPr>
              <a:t> </a:t>
            </a:r>
            <a:r>
              <a:rPr lang="ru-RU" sz="1800" spc="-10" dirty="0" smtClean="0">
                <a:solidFill>
                  <a:srgbClr val="0C0C0C"/>
                </a:solidFill>
                <a:latin typeface="Times New Roman"/>
                <a:cs typeface="Times New Roman"/>
              </a:rPr>
              <a:t>РЦППМС»</a:t>
            </a:r>
            <a:endParaRPr lang="ru-RU"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143000"/>
            <a:ext cx="6120130" cy="504063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1143000"/>
            <a:ext cx="6064018" cy="525780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29"/>
            <a:ext cx="9144000" cy="683387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483" y="1447800"/>
            <a:ext cx="7773034" cy="3890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lang="ru-RU" b="0" dirty="0" smtClean="0"/>
              <a:t>Пример упражнения</a:t>
            </a:r>
            <a:r>
              <a:rPr lang="ru-RU" b="0" spc="345" dirty="0" smtClean="0"/>
              <a:t/>
            </a:r>
            <a:br>
              <a:rPr lang="ru-RU" b="0" spc="345" dirty="0" smtClean="0"/>
            </a:br>
            <a:r>
              <a:rPr lang="ru-RU" b="0" dirty="0" smtClean="0"/>
              <a:t>на</a:t>
            </a:r>
            <a:r>
              <a:rPr lang="ru-RU" b="0" spc="345" dirty="0" smtClean="0"/>
              <a:t> </a:t>
            </a:r>
            <a:r>
              <a:rPr lang="ru-RU" b="0" dirty="0" smtClean="0"/>
              <a:t>основе</a:t>
            </a:r>
            <a:r>
              <a:rPr lang="ru-RU" b="0" spc="350" dirty="0" smtClean="0"/>
              <a:t> </a:t>
            </a:r>
            <a:r>
              <a:rPr lang="ru-RU" b="0" dirty="0" smtClean="0"/>
              <a:t>шаблона</a:t>
            </a:r>
            <a:r>
              <a:rPr lang="ru-RU" b="0" spc="385" dirty="0" smtClean="0"/>
              <a:t> </a:t>
            </a:r>
            <a:r>
              <a:rPr lang="ru-RU" dirty="0" smtClean="0"/>
              <a:t>«Найди</a:t>
            </a:r>
            <a:r>
              <a:rPr lang="ru-RU" spc="340" dirty="0" smtClean="0"/>
              <a:t> </a:t>
            </a:r>
            <a:r>
              <a:rPr lang="ru-RU" dirty="0" smtClean="0"/>
              <a:t>пару»:</a:t>
            </a:r>
            <a:r>
              <a:rPr lang="ru-RU" spc="375" dirty="0" smtClean="0"/>
              <a:t/>
            </a:r>
            <a:br>
              <a:rPr lang="ru-RU" spc="375" dirty="0" smtClean="0"/>
            </a:br>
            <a:r>
              <a:rPr lang="ru-RU" spc="375" dirty="0" smtClean="0"/>
              <a:t/>
            </a:r>
            <a:br>
              <a:rPr lang="ru-RU" spc="375" dirty="0" smtClean="0"/>
            </a:br>
            <a:r>
              <a:rPr lang="ru-RU" b="0" spc="-50" dirty="0" smtClean="0"/>
              <a:t>в </a:t>
            </a:r>
            <a:r>
              <a:rPr lang="ru-RU" b="0" dirty="0" smtClean="0"/>
              <a:t>данном</a:t>
            </a:r>
            <a:r>
              <a:rPr lang="ru-RU" b="0" spc="315" dirty="0" smtClean="0"/>
              <a:t>  </a:t>
            </a:r>
            <a:r>
              <a:rPr lang="ru-RU" b="0" dirty="0" smtClean="0"/>
              <a:t>случае</a:t>
            </a:r>
            <a:r>
              <a:rPr lang="ru-RU" b="0" spc="320" dirty="0" smtClean="0"/>
              <a:t/>
            </a:r>
            <a:br>
              <a:rPr lang="ru-RU" b="0" spc="320" dirty="0" smtClean="0"/>
            </a:br>
            <a:r>
              <a:rPr lang="ru-RU" b="0" dirty="0" smtClean="0"/>
              <a:t>используется</a:t>
            </a:r>
            <a:r>
              <a:rPr lang="ru-RU" b="0" spc="315" dirty="0" smtClean="0"/>
              <a:t> </a:t>
            </a:r>
            <a:r>
              <a:rPr lang="ru-RU" b="0" dirty="0" smtClean="0"/>
              <a:t>для</a:t>
            </a:r>
            <a:r>
              <a:rPr lang="ru-RU" b="0" spc="325" dirty="0" smtClean="0"/>
              <a:t>  </a:t>
            </a:r>
            <a:r>
              <a:rPr lang="ru-RU" b="0" dirty="0" smtClean="0"/>
              <a:t>уточнения</a:t>
            </a:r>
            <a:r>
              <a:rPr lang="ru-RU" b="0" spc="320" dirty="0" smtClean="0"/>
              <a:t/>
            </a:r>
            <a:br>
              <a:rPr lang="ru-RU" b="0" spc="320" dirty="0" smtClean="0"/>
            </a:br>
            <a:r>
              <a:rPr lang="ru-RU" b="0" spc="-50" dirty="0" smtClean="0"/>
              <a:t>и  </a:t>
            </a:r>
            <a:r>
              <a:rPr lang="ru-RU" b="0" dirty="0" smtClean="0"/>
              <a:t>обогащения</a:t>
            </a:r>
            <a:r>
              <a:rPr lang="ru-RU" b="0" spc="30" dirty="0" smtClean="0"/>
              <a:t>  </a:t>
            </a:r>
            <a:r>
              <a:rPr lang="ru-RU" b="0" dirty="0" smtClean="0"/>
              <a:t>словарного</a:t>
            </a:r>
            <a:r>
              <a:rPr lang="ru-RU" b="0" spc="40" dirty="0" smtClean="0"/>
              <a:t>  </a:t>
            </a:r>
            <a:r>
              <a:rPr lang="ru-RU" b="0" dirty="0" smtClean="0"/>
              <a:t>запаса,</a:t>
            </a:r>
            <a:r>
              <a:rPr lang="ru-RU" b="0" spc="30" dirty="0" smtClean="0"/>
              <a:t/>
            </a:r>
            <a:br>
              <a:rPr lang="ru-RU" b="0" spc="30" dirty="0" smtClean="0"/>
            </a:br>
            <a:r>
              <a:rPr lang="ru-RU" b="0" dirty="0" smtClean="0"/>
              <a:t>формирования</a:t>
            </a:r>
            <a:r>
              <a:rPr lang="ru-RU" b="0" spc="40" dirty="0" smtClean="0"/>
              <a:t>  </a:t>
            </a:r>
            <a:r>
              <a:rPr lang="ru-RU" b="0" spc="-50" dirty="0" smtClean="0"/>
              <a:t>у </a:t>
            </a:r>
            <a:r>
              <a:rPr lang="ru-RU" b="0" dirty="0" smtClean="0"/>
              <a:t>ребёнка</a:t>
            </a:r>
            <a:r>
              <a:rPr lang="ru-RU" b="0" spc="-30" dirty="0" smtClean="0"/>
              <a:t/>
            </a:r>
            <a:br>
              <a:rPr lang="ru-RU" b="0" spc="-30" dirty="0" smtClean="0"/>
            </a:br>
            <a:r>
              <a:rPr lang="ru-RU" b="0" dirty="0" smtClean="0"/>
              <a:t>умения</a:t>
            </a:r>
            <a:r>
              <a:rPr lang="ru-RU" b="0" spc="-20" dirty="0" smtClean="0"/>
              <a:t> </a:t>
            </a:r>
            <a:r>
              <a:rPr lang="ru-RU" b="0" dirty="0" smtClean="0"/>
              <a:t>подбирать</a:t>
            </a:r>
            <a:r>
              <a:rPr lang="ru-RU" b="0" spc="-25" dirty="0" smtClean="0"/>
              <a:t> </a:t>
            </a:r>
            <a:r>
              <a:rPr lang="ru-RU" b="0" dirty="0" smtClean="0"/>
              <a:t>слова</a:t>
            </a:r>
            <a:r>
              <a:rPr lang="ru-RU" b="0" spc="-30" dirty="0"/>
              <a:t/>
            </a:r>
            <a:br>
              <a:rPr lang="ru-RU" b="0" spc="-30" dirty="0"/>
            </a:br>
            <a:r>
              <a:rPr lang="ru-RU" b="0" dirty="0" smtClean="0"/>
              <a:t>с</a:t>
            </a:r>
            <a:r>
              <a:rPr lang="ru-RU" b="0" spc="-25" dirty="0" smtClean="0"/>
              <a:t> </a:t>
            </a:r>
            <a:r>
              <a:rPr lang="ru-RU" b="0" spc="-10" dirty="0" smtClean="0"/>
              <a:t>синонимичным значением.</a:t>
            </a:r>
            <a:endParaRPr lang="ru-RU" b="0" spc="-1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7547" y="1066800"/>
            <a:ext cx="6008915" cy="5132119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838200"/>
            <a:ext cx="7940675" cy="574259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endParaRPr lang="ru-RU" sz="2800" b="1" spc="-10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Пример упражнения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25" dirty="0" smtClean="0">
                <a:latin typeface="Times New Roman"/>
                <a:cs typeface="Times New Roman"/>
              </a:rPr>
              <a:t>на</a:t>
            </a:r>
            <a:r>
              <a:rPr lang="ru-RU" sz="2800" dirty="0" smtClean="0">
                <a:latin typeface="Times New Roman"/>
                <a:cs typeface="Times New Roman"/>
              </a:rPr>
              <a:t>  </a:t>
            </a:r>
            <a:r>
              <a:rPr lang="ru-RU" sz="2800" spc="-10" dirty="0" smtClean="0">
                <a:latin typeface="Times New Roman"/>
                <a:cs typeface="Times New Roman"/>
              </a:rPr>
              <a:t>основе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шаблона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latin typeface="Times New Roman"/>
                <a:cs typeface="Times New Roman"/>
              </a:rPr>
              <a:t>«Заполни пропуски»,</a:t>
            </a: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endParaRPr lang="ru-RU" sz="2800" spc="-10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направленного  на</a:t>
            </a: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предупреждение и коррекцию дисграфии</a:t>
            </a: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на почве нарушения фонемного распознавания</a:t>
            </a: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(способствует</a:t>
            </a:r>
            <a:r>
              <a:rPr lang="ru-RU" sz="2800" spc="434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развитию </a:t>
            </a:r>
            <a:r>
              <a:rPr lang="ru-RU" sz="2800" dirty="0" smtClean="0">
                <a:latin typeface="Times New Roman"/>
                <a:cs typeface="Times New Roman"/>
              </a:rPr>
              <a:t>фонематического</a:t>
            </a:r>
            <a:r>
              <a:rPr lang="ru-RU" sz="2800" spc="45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слуха,</a:t>
            </a:r>
            <a:endParaRPr lang="ru-RU" sz="2800" spc="455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формированию</a:t>
            </a:r>
            <a:r>
              <a:rPr lang="ru-RU" sz="2800" spc="45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умения </a:t>
            </a:r>
            <a:r>
              <a:rPr lang="ru-RU" sz="2800" dirty="0" smtClean="0">
                <a:latin typeface="Times New Roman"/>
                <a:cs typeface="Times New Roman"/>
              </a:rPr>
              <a:t>обозначать</a:t>
            </a:r>
            <a:r>
              <a:rPr lang="ru-RU" sz="2800" spc="19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на</a:t>
            </a:r>
            <a:r>
              <a:rPr lang="ru-RU" sz="2800" spc="19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письме</a:t>
            </a:r>
            <a:r>
              <a:rPr lang="ru-RU" sz="2800" spc="20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мягкость</a:t>
            </a:r>
            <a:r>
              <a:rPr lang="ru-RU" sz="2800" spc="20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согласных</a:t>
            </a:r>
            <a:r>
              <a:rPr lang="ru-RU" sz="2800" spc="21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звуков</a:t>
            </a:r>
            <a:endParaRPr lang="ru-RU" sz="2800" spc="204" dirty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r>
              <a:rPr lang="ru-RU" sz="2800" spc="-50" dirty="0" smtClean="0">
                <a:latin typeface="Times New Roman"/>
                <a:cs typeface="Times New Roman"/>
              </a:rPr>
              <a:t>с </a:t>
            </a:r>
            <a:r>
              <a:rPr lang="ru-RU" sz="2800" dirty="0" smtClean="0">
                <a:latin typeface="Times New Roman"/>
                <a:cs typeface="Times New Roman"/>
              </a:rPr>
              <a:t>помощью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гласных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букв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II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ряда).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412240" algn="l"/>
                <a:tab pos="3385185" algn="l"/>
                <a:tab pos="3869690" algn="l"/>
                <a:tab pos="5035550" algn="l"/>
                <a:tab pos="6487795" algn="l"/>
              </a:tabLst>
            </a:pP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774" y="1219200"/>
            <a:ext cx="7635834" cy="4777839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7115" y="1676400"/>
            <a:ext cx="7772400" cy="3524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Пример  упражнения</a:t>
            </a:r>
            <a:endParaRPr lang="ru-RU" sz="2800" spc="385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на</a:t>
            </a:r>
            <a:r>
              <a:rPr lang="ru-RU" sz="2800" spc="39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основе</a:t>
            </a:r>
            <a:r>
              <a:rPr lang="ru-RU" sz="2800" spc="40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шаблона</a:t>
            </a:r>
            <a:r>
              <a:rPr lang="ru-RU" sz="2800" spc="400" dirty="0" smtClean="0"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latin typeface="Times New Roman"/>
                <a:cs typeface="Times New Roman"/>
              </a:rPr>
              <a:t>«Пазл</a:t>
            </a:r>
            <a:r>
              <a:rPr lang="ru-RU" sz="2800" b="1" dirty="0" smtClean="0">
                <a:latin typeface="Times New Roman"/>
                <a:cs typeface="Times New Roman"/>
              </a:rPr>
              <a:t> «Угадайка</a:t>
            </a:r>
            <a:r>
              <a:rPr lang="ru-RU" sz="2800" b="1" dirty="0" smtClean="0">
                <a:latin typeface="Times New Roman"/>
                <a:cs typeface="Times New Roman"/>
              </a:rPr>
              <a:t>»,</a:t>
            </a:r>
            <a:endParaRPr lang="ru-RU" sz="2800" b="1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</a:pPr>
            <a:endParaRPr lang="ru-RU" sz="2800" b="1" dirty="0" smtClean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направленного</a:t>
            </a:r>
            <a:r>
              <a:rPr lang="ru-RU" sz="2800" spc="45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на</a:t>
            </a:r>
            <a:r>
              <a:rPr lang="ru-RU" sz="2800" spc="459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автоматизацию</a:t>
            </a:r>
            <a:endParaRPr lang="ru-RU" sz="2800" spc="459" dirty="0">
              <a:latin typeface="Times New Roman"/>
              <a:cs typeface="Times New Roman"/>
            </a:endParaRPr>
          </a:p>
          <a:p>
            <a:pPr marL="12700" algn="ctr">
              <a:spcBef>
                <a:spcPts val="100"/>
              </a:spcBef>
            </a:pPr>
            <a:r>
              <a:rPr lang="ru-RU" sz="2800" spc="-10" dirty="0" smtClean="0">
                <a:latin typeface="Times New Roman"/>
                <a:cs typeface="Times New Roman"/>
              </a:rPr>
              <a:t>звука </a:t>
            </a:r>
            <a:r>
              <a:rPr lang="ru-RU" sz="2800" spc="-10" dirty="0" smtClean="0">
                <a:latin typeface="Times New Roman"/>
                <a:cs typeface="Times New Roman"/>
              </a:rPr>
              <a:t>[</a:t>
            </a:r>
            <a:r>
              <a:rPr lang="ru-RU" sz="2800" dirty="0" smtClean="0">
                <a:latin typeface="Times New Roman"/>
                <a:cs typeface="Times New Roman"/>
              </a:rPr>
              <a:t>р</a:t>
            </a:r>
            <a:r>
              <a:rPr lang="ru-RU" sz="2800" spc="-10" dirty="0" smtClean="0">
                <a:latin typeface="Times New Roman"/>
                <a:cs typeface="Times New Roman"/>
              </a:rPr>
              <a:t>]</a:t>
            </a:r>
            <a:r>
              <a:rPr lang="ru-RU" sz="2800" spc="18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18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словах</a:t>
            </a:r>
          </a:p>
          <a:p>
            <a:pPr marL="1270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185" dirty="0" smtClean="0">
                <a:latin typeface="Times New Roman"/>
                <a:cs typeface="Times New Roman"/>
              </a:rPr>
              <a:t>  </a:t>
            </a:r>
            <a:r>
              <a:rPr lang="ru-RU" sz="2800" dirty="0" smtClean="0">
                <a:latin typeface="Times New Roman"/>
                <a:cs typeface="Times New Roman"/>
              </a:rPr>
              <a:t>формирование</a:t>
            </a:r>
            <a:r>
              <a:rPr lang="ru-RU" sz="2800" spc="180" dirty="0" smtClean="0">
                <a:latin typeface="Times New Roman"/>
                <a:cs typeface="Times New Roman"/>
              </a:rPr>
              <a:t>  </a:t>
            </a:r>
            <a:r>
              <a:rPr lang="ru-RU" sz="2800" dirty="0" smtClean="0">
                <a:latin typeface="Times New Roman"/>
                <a:cs typeface="Times New Roman"/>
              </a:rPr>
              <a:t>навыка</a:t>
            </a:r>
            <a:r>
              <a:rPr lang="ru-RU" sz="2800" spc="185" dirty="0" smtClean="0">
                <a:latin typeface="Times New Roman"/>
                <a:cs typeface="Times New Roman"/>
              </a:rPr>
              <a:t>  </a:t>
            </a:r>
            <a:r>
              <a:rPr lang="ru-RU" sz="2800" spc="-10" dirty="0" smtClean="0">
                <a:latin typeface="Times New Roman"/>
                <a:cs typeface="Times New Roman"/>
              </a:rPr>
              <a:t>слогового </a:t>
            </a:r>
            <a:r>
              <a:rPr lang="ru-RU" sz="2800" dirty="0" smtClean="0">
                <a:latin typeface="Times New Roman"/>
                <a:cs typeface="Times New Roman"/>
              </a:rPr>
              <a:t>анализа</a:t>
            </a:r>
            <a:r>
              <a:rPr lang="ru-RU" sz="2800" spc="62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–</a:t>
            </a:r>
            <a:r>
              <a:rPr lang="ru-RU" sz="2800" spc="65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предупреждение</a:t>
            </a:r>
            <a:r>
              <a:rPr lang="ru-RU" sz="2800" spc="6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sz="2800" spc="6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коррекцию</a:t>
            </a:r>
            <a:r>
              <a:rPr lang="ru-RU" sz="2800" spc="6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дисграфии</a:t>
            </a:r>
          </a:p>
          <a:p>
            <a:pPr marL="12700" algn="ctr">
              <a:spcBef>
                <a:spcPts val="100"/>
              </a:spcBef>
            </a:pP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на</a:t>
            </a:r>
            <a:r>
              <a:rPr lang="ru-RU" sz="2800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почве</a:t>
            </a:r>
            <a:r>
              <a:rPr lang="ru-RU" sz="2800" spc="-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нарушения</a:t>
            </a:r>
            <a:r>
              <a:rPr lang="ru-RU" sz="2800" spc="-3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языкового</a:t>
            </a:r>
            <a:r>
              <a:rPr lang="ru-RU" sz="2800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анализа</a:t>
            </a:r>
            <a:r>
              <a:rPr lang="ru-RU" sz="2800" spc="-3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sz="2800" spc="-3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синтеза.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400" y="990600"/>
            <a:ext cx="5883909" cy="5194465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990600"/>
            <a:ext cx="6320790" cy="5477494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7304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0" y="1066800"/>
            <a:ext cx="6019800" cy="533400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41680" y="1219200"/>
            <a:ext cx="7943215" cy="48679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Использование</a:t>
            </a:r>
            <a:endParaRPr lang="ru-RU" sz="2800" spc="640" dirty="0" smtClean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игрового</a:t>
            </a:r>
            <a:r>
              <a:rPr lang="ru-RU" sz="2800" spc="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сервера</a:t>
            </a:r>
            <a:r>
              <a:rPr lang="ru-RU" sz="2800" spc="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LearningApps</a:t>
            </a:r>
            <a:endParaRPr lang="ru-RU" sz="2800" spc="50" dirty="0" smtClean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latin typeface="Times New Roman"/>
                <a:cs typeface="Times New Roman"/>
              </a:rPr>
              <a:t>позволяет </a:t>
            </a:r>
            <a:r>
              <a:rPr lang="ru-RU" sz="2800" dirty="0" smtClean="0">
                <a:latin typeface="Times New Roman"/>
                <a:cs typeface="Times New Roman"/>
              </a:rPr>
              <a:t>значительно</a:t>
            </a:r>
            <a:r>
              <a:rPr lang="ru-RU" sz="2800" spc="51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повысить</a:t>
            </a:r>
            <a:r>
              <a:rPr lang="ru-RU" sz="2800" spc="50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мотивационную</a:t>
            </a:r>
            <a:r>
              <a:rPr lang="ru-RU" sz="2800" spc="50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готовность детей с нарушениями речи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 проведению дистанционных занятий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путём моделирования</a:t>
            </a: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>
                <a:solidFill>
                  <a:schemeClr val="tx1"/>
                </a:solidFill>
                <a:latin typeface="Times New Roman"/>
                <a:cs typeface="Times New Roman"/>
              </a:rPr>
              <a:t>к</a:t>
            </a:r>
            <a:r>
              <a:rPr lang="ru-RU" sz="28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оррекционно</a:t>
            </a:r>
            <a:r>
              <a:rPr lang="en-US" sz="28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en-US" sz="2800" spc="-1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развивающей</a:t>
            </a:r>
            <a:r>
              <a:rPr lang="ru-RU" sz="2800" spc="42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среды,</a:t>
            </a:r>
            <a:endParaRPr lang="ru-RU" sz="2800" spc="425" dirty="0" smtClean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latin typeface="Times New Roman"/>
                <a:cs typeface="Times New Roman"/>
              </a:rPr>
              <a:t>вызывает </a:t>
            </a:r>
            <a:r>
              <a:rPr lang="ru-RU" sz="2800" dirty="0" smtClean="0">
                <a:latin typeface="Times New Roman"/>
                <a:cs typeface="Times New Roman"/>
              </a:rPr>
              <a:t>у</a:t>
            </a:r>
            <a:r>
              <a:rPr lang="ru-RU" sz="2800" spc="3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ребёнка</a:t>
            </a:r>
            <a:r>
              <a:rPr lang="ru-RU" sz="2800" spc="320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живой</a:t>
            </a:r>
            <a:r>
              <a:rPr lang="ru-RU" sz="2800" u="sng" spc="325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интерес</a:t>
            </a:r>
            <a:endParaRPr lang="ru-RU" sz="2800" u="sng" spc="325" dirty="0" smtClean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u="sng" dirty="0" smtClean="0">
                <a:latin typeface="Times New Roman"/>
                <a:cs typeface="Times New Roman"/>
              </a:rPr>
              <a:t>сначала</a:t>
            </a:r>
            <a:r>
              <a:rPr lang="ru-RU" sz="2800" u="sng" spc="325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как</a:t>
            </a:r>
            <a:r>
              <a:rPr lang="ru-RU" sz="2800" u="sng" spc="320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к</a:t>
            </a:r>
            <a:r>
              <a:rPr lang="ru-RU" sz="2800" u="sng" spc="320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игровой,</a:t>
            </a:r>
            <a:endParaRPr lang="ru-RU" sz="2800" u="sng" spc="320" dirty="0" smtClean="0">
              <a:latin typeface="Times New Roman"/>
              <a:cs typeface="Times New Roman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u="sng" spc="-50" dirty="0" smtClean="0">
                <a:latin typeface="Times New Roman"/>
                <a:cs typeface="Times New Roman"/>
              </a:rPr>
              <a:t>а  </a:t>
            </a:r>
            <a:r>
              <a:rPr lang="ru-RU" sz="2800" u="sng" dirty="0" smtClean="0">
                <a:latin typeface="Times New Roman"/>
                <a:cs typeface="Times New Roman"/>
              </a:rPr>
              <a:t>затем </a:t>
            </a:r>
            <a:r>
              <a:rPr lang="ru-RU" sz="2800" u="sng" spc="-45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как</a:t>
            </a:r>
            <a:r>
              <a:rPr lang="ru-RU" sz="2800" u="sng" spc="-30" dirty="0" smtClean="0">
                <a:latin typeface="Times New Roman"/>
                <a:cs typeface="Times New Roman"/>
              </a:rPr>
              <a:t>  </a:t>
            </a:r>
            <a:r>
              <a:rPr lang="ru-RU" sz="2800" u="sng" dirty="0" smtClean="0">
                <a:latin typeface="Times New Roman"/>
                <a:cs typeface="Times New Roman"/>
              </a:rPr>
              <a:t>к </a:t>
            </a:r>
            <a:r>
              <a:rPr lang="ru-RU" sz="2800" u="sng" spc="-35" dirty="0" smtClean="0">
                <a:latin typeface="Times New Roman"/>
                <a:cs typeface="Times New Roman"/>
              </a:rPr>
              <a:t> </a:t>
            </a:r>
            <a:r>
              <a:rPr lang="ru-RU" sz="2800" u="sng" dirty="0" smtClean="0">
                <a:latin typeface="Times New Roman"/>
                <a:cs typeface="Times New Roman"/>
              </a:rPr>
              <a:t>учебной</a:t>
            </a:r>
            <a:r>
              <a:rPr lang="ru-RU" sz="2800" u="sng" spc="-30" dirty="0" smtClean="0">
                <a:latin typeface="Times New Roman"/>
                <a:cs typeface="Times New Roman"/>
              </a:rPr>
              <a:t> </a:t>
            </a:r>
            <a:r>
              <a:rPr lang="ru-RU" sz="2800" u="sng" spc="-10" dirty="0" smtClean="0">
                <a:latin typeface="Times New Roman"/>
                <a:cs typeface="Times New Roman"/>
              </a:rPr>
              <a:t>деятельности.</a:t>
            </a:r>
            <a:endParaRPr lang="ru-RU" sz="2800" u="sng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29"/>
            <a:ext cx="9144000" cy="683387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609600" y="1143000"/>
            <a:ext cx="7769225" cy="48295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spcBef>
                <a:spcPts val="100"/>
              </a:spcBef>
            </a:pPr>
            <a:r>
              <a:rPr lang="ru-RU" sz="2800" b="1" u="sng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</a:p>
          <a:p>
            <a:pPr marL="12700" marR="5080" algn="ctr">
              <a:spcBef>
                <a:spcPts val="100"/>
              </a:spcBef>
            </a:pPr>
            <a:endParaRPr lang="ru-RU" sz="2800" b="1" u="sng" spc="-1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</a:t>
            </a:r>
            <a:r>
              <a:rPr lang="ru-RU" sz="2800" spc="-4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</a:t>
            </a:r>
            <a:r>
              <a:rPr lang="ru-RU" sz="2800" spc="-2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sz="2800" spc="-3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упражнения,</a:t>
            </a:r>
            <a:endParaRPr lang="ru-RU" sz="2800" spc="-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создаваемые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spc="50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</a:t>
            </a:r>
            <a:endParaRPr lang="ru-RU" sz="2800" spc="50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spc="50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r>
              <a:rPr lang="ru-RU" sz="2800" spc="50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</a:t>
            </a:r>
            <a:r>
              <a:rPr lang="ru-RU" sz="2800" spc="39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сервера LearningApps, являются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многоплановыми, многоаспектными, позволяют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endParaRPr lang="ru-RU" sz="2800" spc="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ряд</a:t>
            </a:r>
            <a:r>
              <a:rPr lang="ru-RU" sz="2800" spc="4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важнейших</a:t>
            </a:r>
            <a:r>
              <a:rPr lang="ru-RU" sz="2800" spc="4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речевых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навыков,</a:t>
            </a:r>
            <a:endParaRPr lang="ru-RU" sz="2800" spc="2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spc="-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работу, направленную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5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 algn="ctr">
              <a:spcBef>
                <a:spcPts val="100"/>
              </a:spcBef>
            </a:pPr>
            <a:r>
              <a:rPr lang="ru-RU" sz="2800" spc="-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1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коррекцию  разных видов дисграфии.</a:t>
            </a:r>
            <a:r>
              <a:rPr lang="en-US" sz="2800" spc="-10" dirty="0" smtClean="0">
                <a:latin typeface="Times New Roman"/>
                <a:cs typeface="Times New Roman"/>
              </a:rPr>
              <a:t> 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129"/>
            <a:ext cx="9144000" cy="683387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43479" y="2881629"/>
            <a:ext cx="41065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/>
              <a:t>Спасибо за</a:t>
            </a:r>
            <a:r>
              <a:rPr sz="3200" spc="15" dirty="0"/>
              <a:t> </a:t>
            </a:r>
            <a:r>
              <a:rPr sz="3200" spc="-10" dirty="0"/>
              <a:t>внимание!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63" r="5717"/>
          <a:stretch/>
        </p:blipFill>
        <p:spPr>
          <a:xfrm>
            <a:off x="914400" y="1670957"/>
            <a:ext cx="7505205" cy="467995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4400" y="854709"/>
            <a:ext cx="71628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1575435" algn="l"/>
                <a:tab pos="2811145" algn="l"/>
              </a:tabLst>
            </a:pPr>
            <a:r>
              <a:rPr u="sng" spc="-10" dirty="0"/>
              <a:t>Игровой</a:t>
            </a:r>
            <a:r>
              <a:rPr u="sng" dirty="0"/>
              <a:t>	</a:t>
            </a:r>
            <a:r>
              <a:rPr u="sng" spc="-10" dirty="0"/>
              <a:t>сервер</a:t>
            </a:r>
            <a:r>
              <a:rPr u="sng" dirty="0"/>
              <a:t>	Learning</a:t>
            </a:r>
            <a:r>
              <a:rPr u="sng" spc="-60" dirty="0"/>
              <a:t> </a:t>
            </a:r>
            <a:r>
              <a:rPr u="sng" spc="-20" dirty="0"/>
              <a:t>Apps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38150" y="1421129"/>
            <a:ext cx="8120380" cy="47679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44500">
              <a:lnSpc>
                <a:spcPct val="100000"/>
              </a:lnSpc>
              <a:spcBef>
                <a:spcPts val="100"/>
              </a:spcBef>
            </a:pPr>
            <a:r>
              <a:rPr lang="ru-RU" sz="2800" b="1" u="sng" dirty="0" smtClean="0">
                <a:latin typeface="Times New Roman"/>
                <a:cs typeface="Times New Roman"/>
              </a:rPr>
              <a:t>Преимущества</a:t>
            </a:r>
            <a:r>
              <a:rPr lang="ru-RU" sz="2800" b="1" u="sng" spc="-80" dirty="0" smtClean="0">
                <a:latin typeface="Times New Roman"/>
                <a:cs typeface="Times New Roman"/>
              </a:rPr>
              <a:t> </a:t>
            </a:r>
            <a:r>
              <a:rPr lang="ru-RU" sz="2800" b="1" u="sng" dirty="0" smtClean="0">
                <a:latin typeface="Times New Roman"/>
                <a:cs typeface="Times New Roman"/>
              </a:rPr>
              <a:t>использования</a:t>
            </a:r>
            <a:r>
              <a:rPr lang="ru-RU" sz="2800" b="1" u="sng" spc="-70" dirty="0" smtClean="0">
                <a:latin typeface="Times New Roman"/>
                <a:cs typeface="Times New Roman"/>
              </a:rPr>
              <a:t> </a:t>
            </a:r>
            <a:r>
              <a:rPr lang="ru-RU" sz="2800" b="1" u="sng" spc="-10" dirty="0" smtClean="0">
                <a:latin typeface="Times New Roman"/>
                <a:cs typeface="Times New Roman"/>
              </a:rPr>
              <a:t>LearningApps:</a:t>
            </a:r>
            <a:endParaRPr lang="ru-RU" sz="2800" u="sng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ru-RU" sz="2900" dirty="0" smtClean="0">
              <a:latin typeface="Times New Roman"/>
              <a:cs typeface="Times New Roman"/>
            </a:endParaRPr>
          </a:p>
          <a:p>
            <a:pPr marL="12700" marR="6985" algn="just">
              <a:lnSpc>
                <a:spcPct val="100000"/>
              </a:lnSpc>
              <a:tabLst>
                <a:tab pos="381635" algn="l"/>
                <a:tab pos="2073275" algn="l"/>
                <a:tab pos="3737610" algn="l"/>
                <a:tab pos="5665470" algn="l"/>
                <a:tab pos="6495415" algn="l"/>
              </a:tabLst>
            </a:pPr>
            <a:r>
              <a:rPr lang="ru-RU" sz="2800" b="1" spc="-50" dirty="0" smtClean="0">
                <a:latin typeface="Times New Roman"/>
                <a:cs typeface="Times New Roman"/>
              </a:rPr>
              <a:t>-</a:t>
            </a:r>
            <a:r>
              <a:rPr lang="ru-RU" sz="2800" b="1" dirty="0" smtClean="0">
                <a:latin typeface="Times New Roman"/>
                <a:cs typeface="Times New Roman"/>
              </a:rPr>
              <a:t>	</a:t>
            </a:r>
            <a:r>
              <a:rPr lang="ru-RU" sz="2800" spc="-10" dirty="0" smtClean="0">
                <a:latin typeface="Times New Roman"/>
                <a:cs typeface="Times New Roman"/>
              </a:rPr>
              <a:t>содержит</a:t>
            </a:r>
            <a:r>
              <a:rPr lang="ru-RU" sz="2800" dirty="0" smtClean="0">
                <a:latin typeface="Times New Roman"/>
                <a:cs typeface="Times New Roman"/>
              </a:rPr>
              <a:t>	</a:t>
            </a:r>
            <a:r>
              <a:rPr lang="ru-RU" sz="2800" spc="-10" dirty="0" smtClean="0">
                <a:latin typeface="Times New Roman"/>
                <a:cs typeface="Times New Roman"/>
              </a:rPr>
              <a:t>большую</a:t>
            </a:r>
            <a:r>
              <a:rPr lang="ru-RU" sz="2800" dirty="0" smtClean="0">
                <a:latin typeface="Times New Roman"/>
                <a:cs typeface="Times New Roman"/>
              </a:rPr>
              <a:t>	</a:t>
            </a:r>
            <a:r>
              <a:rPr lang="ru-RU" sz="2800" spc="-10" dirty="0" smtClean="0">
                <a:latin typeface="Times New Roman"/>
                <a:cs typeface="Times New Roman"/>
              </a:rPr>
              <a:t>коллекцию</a:t>
            </a:r>
            <a:r>
              <a:rPr lang="ru-RU" sz="2800" dirty="0" smtClean="0">
                <a:latin typeface="Times New Roman"/>
                <a:cs typeface="Times New Roman"/>
              </a:rPr>
              <a:t>	</a:t>
            </a:r>
            <a:r>
              <a:rPr lang="ru-RU" sz="2800" spc="-25" dirty="0" smtClean="0">
                <a:latin typeface="Times New Roman"/>
                <a:cs typeface="Times New Roman"/>
              </a:rPr>
              <a:t>уже</a:t>
            </a:r>
            <a:r>
              <a:rPr lang="ru-RU" sz="2800" dirty="0" smtClean="0">
                <a:latin typeface="Times New Roman"/>
                <a:cs typeface="Times New Roman"/>
              </a:rPr>
              <a:t>	</a:t>
            </a:r>
            <a:r>
              <a:rPr lang="ru-RU" sz="2800" spc="-10" dirty="0" smtClean="0">
                <a:latin typeface="Times New Roman"/>
                <a:cs typeface="Times New Roman"/>
              </a:rPr>
              <a:t>созданных упражнений;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220345" indent="-208279" algn="just">
              <a:lnSpc>
                <a:spcPct val="100000"/>
              </a:lnSpc>
              <a:buChar char="-"/>
              <a:tabLst>
                <a:tab pos="220979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возможен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поиск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упражнений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по</a:t>
            </a:r>
            <a:r>
              <a:rPr lang="ru-RU" sz="2800" spc="-3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категориям;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5080" algn="just">
              <a:lnSpc>
                <a:spcPct val="100000"/>
              </a:lnSpc>
              <a:buChar char="-"/>
              <a:tabLst>
                <a:tab pos="517525" algn="l"/>
                <a:tab pos="518159" algn="l"/>
                <a:tab pos="2123440" algn="l"/>
                <a:tab pos="3903979" algn="l"/>
                <a:tab pos="6536055" algn="l"/>
                <a:tab pos="7949565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 готовые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шаблоны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поддерживают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работу</a:t>
            </a:r>
            <a:r>
              <a:rPr lang="ru-RU" sz="2800" dirty="0" smtClean="0">
                <a:latin typeface="Times New Roman"/>
                <a:cs typeface="Times New Roman"/>
              </a:rPr>
              <a:t> </a:t>
            </a:r>
            <a:r>
              <a:rPr lang="ru-RU" sz="2800" spc="-50" dirty="0" smtClean="0">
                <a:latin typeface="Times New Roman"/>
                <a:cs typeface="Times New Roman"/>
              </a:rPr>
              <a:t>с </a:t>
            </a:r>
            <a:r>
              <a:rPr lang="ru-RU" sz="2800" dirty="0" smtClean="0">
                <a:latin typeface="Times New Roman"/>
                <a:cs typeface="Times New Roman"/>
              </a:rPr>
              <a:t>картинками,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звуком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видео;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marR="8890" algn="just">
              <a:lnSpc>
                <a:spcPct val="100000"/>
              </a:lnSpc>
              <a:buChar char="-"/>
              <a:tabLst>
                <a:tab pos="263525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 моментальная</a:t>
            </a:r>
            <a:r>
              <a:rPr lang="ru-RU" sz="2800" spc="26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проверка</a:t>
            </a:r>
            <a:r>
              <a:rPr lang="ru-RU" sz="2800" spc="26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правильности</a:t>
            </a:r>
            <a:r>
              <a:rPr lang="ru-RU" sz="2800" spc="28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выполнения задания;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220345" indent="-208279" algn="just">
              <a:lnSpc>
                <a:spcPct val="100000"/>
              </a:lnSpc>
              <a:buChar char="-"/>
              <a:tabLst>
                <a:tab pos="220979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способствует</a:t>
            </a:r>
            <a:r>
              <a:rPr lang="ru-RU" sz="2800" spc="-5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созданию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ситуации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успеха</a:t>
            </a:r>
            <a:r>
              <a:rPr lang="en-US" sz="2800" spc="-1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для каждого  ребёнка.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600" y="1764476"/>
            <a:ext cx="7042067" cy="4725670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5348" y="762000"/>
            <a:ext cx="6592570" cy="8130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3130" marR="5080" indent="-900430">
              <a:lnSpc>
                <a:spcPct val="100000"/>
              </a:lnSpc>
              <a:spcBef>
                <a:spcPts val="100"/>
              </a:spcBef>
              <a:tabLst>
                <a:tab pos="2677795" algn="l"/>
              </a:tabLst>
            </a:pPr>
            <a:r>
              <a:rPr lang="ru-RU" dirty="0" smtClean="0"/>
              <a:t>Кнопка</a:t>
            </a:r>
            <a:r>
              <a:rPr lang="ru-RU" spc="-25" dirty="0" smtClean="0"/>
              <a:t> </a:t>
            </a:r>
            <a:r>
              <a:rPr lang="ru-RU" dirty="0" smtClean="0"/>
              <a:t>«Создать</a:t>
            </a:r>
            <a:r>
              <a:rPr lang="ru-RU" spc="-35" dirty="0" smtClean="0"/>
              <a:t> </a:t>
            </a:r>
            <a:r>
              <a:rPr lang="ru-RU" dirty="0" smtClean="0"/>
              <a:t>подобное</a:t>
            </a:r>
            <a:r>
              <a:rPr lang="ru-RU" spc="-25" dirty="0" smtClean="0"/>
              <a:t> </a:t>
            </a:r>
            <a:r>
              <a:rPr lang="ru-RU" spc="-10" dirty="0" smtClean="0"/>
              <a:t>приложение» </a:t>
            </a:r>
            <a:r>
              <a:rPr lang="ru-RU" sz="2400" spc="-10" dirty="0" smtClean="0">
                <a:solidFill>
                  <a:schemeClr val="accent2">
                    <a:lumMod val="75000"/>
                  </a:schemeClr>
                </a:solidFill>
              </a:rPr>
              <a:t>(показана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красной</a:t>
            </a:r>
            <a:r>
              <a:rPr lang="ru-RU" sz="2400" spc="-4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spc="-45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spc="-10" dirty="0" smtClean="0">
                <a:solidFill>
                  <a:schemeClr val="accent2">
                    <a:lumMod val="75000"/>
                  </a:schemeClr>
                </a:solidFill>
              </a:rPr>
              <a:t>стрелкой)</a:t>
            </a:r>
            <a:endParaRPr lang="ru-RU" sz="2400" spc="-1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876300" y="1600200"/>
            <a:ext cx="7391400" cy="3921585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64135" marR="55880" indent="1094740" algn="just">
              <a:lnSpc>
                <a:spcPts val="3350"/>
              </a:lnSpc>
              <a:spcBef>
                <a:spcPts val="219"/>
              </a:spcBef>
            </a:pPr>
            <a:r>
              <a:rPr lang="ru-RU" sz="2800" b="1" dirty="0" smtClean="0">
                <a:latin typeface="Times New Roman"/>
                <a:cs typeface="Times New Roman"/>
              </a:rPr>
              <a:t>Типы</a:t>
            </a:r>
            <a:r>
              <a:rPr lang="ru-RU" sz="2800" b="1" spc="-40" dirty="0" smtClean="0"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шаблонов</a:t>
            </a:r>
            <a:r>
              <a:rPr lang="ru-RU" sz="2800" b="1" spc="-20" dirty="0" smtClean="0">
                <a:latin typeface="Times New Roman"/>
                <a:cs typeface="Times New Roman"/>
              </a:rPr>
              <a:t> </a:t>
            </a:r>
            <a:r>
              <a:rPr lang="ru-RU" sz="2800" b="1" spc="-10" dirty="0" smtClean="0">
                <a:latin typeface="Times New Roman"/>
                <a:cs typeface="Times New Roman"/>
              </a:rPr>
              <a:t>LearningApps, </a:t>
            </a:r>
            <a:r>
              <a:rPr lang="ru-RU" sz="2800" b="1" dirty="0" smtClean="0">
                <a:latin typeface="Times New Roman"/>
                <a:cs typeface="Times New Roman"/>
              </a:rPr>
              <a:t>используемых</a:t>
            </a:r>
            <a:r>
              <a:rPr lang="ru-RU" sz="2800" b="1" spc="-35" dirty="0" smtClean="0"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на</a:t>
            </a:r>
            <a:r>
              <a:rPr lang="ru-RU" sz="2800" b="1" spc="-35" dirty="0" smtClean="0"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latin typeface="Times New Roman"/>
                <a:cs typeface="Times New Roman"/>
              </a:rPr>
              <a:t>дистанционных </a:t>
            </a:r>
            <a:r>
              <a:rPr lang="ru-RU" sz="2800" b="1" spc="-30" dirty="0" smtClean="0">
                <a:latin typeface="Times New Roman"/>
                <a:cs typeface="Times New Roman"/>
              </a:rPr>
              <a:t>логопедических </a:t>
            </a:r>
            <a:r>
              <a:rPr lang="ru-RU" sz="2800" b="1" spc="-10" dirty="0" smtClean="0">
                <a:latin typeface="Times New Roman"/>
                <a:cs typeface="Times New Roman"/>
              </a:rPr>
              <a:t>занятиях: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algn="just">
              <a:lnSpc>
                <a:spcPct val="100000"/>
              </a:lnSpc>
              <a:spcBef>
                <a:spcPts val="30"/>
              </a:spcBef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2025015" algn="just">
              <a:lnSpc>
                <a:spcPct val="100000"/>
              </a:lnSpc>
              <a:tabLst>
                <a:tab pos="2379980" algn="l"/>
              </a:tabLst>
            </a:pPr>
            <a:r>
              <a:rPr lang="ru-RU" sz="2800" spc="-10" dirty="0" smtClean="0">
                <a:latin typeface="Times New Roman"/>
                <a:cs typeface="Times New Roman"/>
              </a:rPr>
              <a:t>1) «Классификация»;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900555" algn="just">
              <a:tabLst>
                <a:tab pos="225552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2) «Пазл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ru-RU" sz="2800" spc="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«Угадай-</a:t>
            </a:r>
            <a:r>
              <a:rPr lang="ru-RU" sz="2800" spc="-20" dirty="0" smtClean="0">
                <a:latin typeface="Times New Roman"/>
                <a:cs typeface="Times New Roman"/>
              </a:rPr>
              <a:t>ка»</a:t>
            </a:r>
            <a:r>
              <a:rPr lang="ru-RU" sz="2800" spc="-10" dirty="0" smtClean="0">
                <a:latin typeface="Times New Roman"/>
                <a:cs typeface="Times New Roman"/>
              </a:rPr>
              <a:t> 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815465" algn="just">
              <a:lnSpc>
                <a:spcPct val="100000"/>
              </a:lnSpc>
              <a:tabLst>
                <a:tab pos="217170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3</a:t>
            </a:r>
            <a:r>
              <a:rPr lang="ru-RU" sz="2800" smtClean="0">
                <a:latin typeface="Times New Roman"/>
                <a:cs typeface="Times New Roman"/>
              </a:rPr>
              <a:t>)  «</a:t>
            </a:r>
            <a:r>
              <a:rPr lang="ru-RU" sz="2800" dirty="0" smtClean="0">
                <a:latin typeface="Times New Roman"/>
                <a:cs typeface="Times New Roman"/>
              </a:rPr>
              <a:t>Заполни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en-US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пропуски»;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2325370" algn="just">
              <a:lnSpc>
                <a:spcPct val="100000"/>
              </a:lnSpc>
              <a:tabLst>
                <a:tab pos="268097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4) «Найди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en-US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пару»;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  <a:tabLst>
                <a:tab pos="36830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5) «Викторина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выбором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правильного</a:t>
            </a:r>
            <a:r>
              <a:rPr lang="ru-RU" sz="2800" spc="-20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ответа».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62419" y="1076325"/>
            <a:ext cx="2461260" cy="712470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210820" marR="5080" indent="-198120">
              <a:lnSpc>
                <a:spcPct val="73400"/>
              </a:lnSpc>
              <a:spcBef>
                <a:spcPts val="930"/>
              </a:spcBef>
            </a:pPr>
            <a:r>
              <a:rPr sz="2600" b="1" dirty="0">
                <a:latin typeface="Times New Roman"/>
                <a:cs typeface="Times New Roman"/>
              </a:rPr>
              <a:t>Типы</a:t>
            </a:r>
            <a:r>
              <a:rPr sz="2600" b="1" spc="-25" dirty="0">
                <a:latin typeface="Times New Roman"/>
                <a:cs typeface="Times New Roman"/>
              </a:rPr>
              <a:t> </a:t>
            </a:r>
            <a:r>
              <a:rPr sz="2600" b="1" spc="-10" dirty="0">
                <a:latin typeface="Times New Roman"/>
                <a:cs typeface="Times New Roman"/>
              </a:rPr>
              <a:t>шаблонов LearningApps</a:t>
            </a:r>
            <a:endParaRPr sz="26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545840" y="963930"/>
            <a:ext cx="5091430" cy="937260"/>
          </a:xfrm>
          <a:custGeom>
            <a:avLst/>
            <a:gdLst/>
            <a:ahLst/>
            <a:cxnLst/>
            <a:rect l="l" t="t" r="r" b="b"/>
            <a:pathLst>
              <a:path w="5091430" h="937260">
                <a:moveTo>
                  <a:pt x="5091430" y="0"/>
                </a:moveTo>
                <a:lnTo>
                  <a:pt x="0" y="0"/>
                </a:lnTo>
                <a:lnTo>
                  <a:pt x="0" y="937260"/>
                </a:lnTo>
                <a:lnTo>
                  <a:pt x="5091430" y="937260"/>
                </a:lnTo>
                <a:lnTo>
                  <a:pt x="5091430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783329" y="1164590"/>
            <a:ext cx="4617085" cy="60706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614170" marR="5080" indent="-1601470">
              <a:lnSpc>
                <a:spcPct val="73500"/>
              </a:lnSpc>
              <a:spcBef>
                <a:spcPts val="800"/>
              </a:spcBef>
            </a:pPr>
            <a:r>
              <a:rPr lang="ru-RU" sz="2200" dirty="0" smtClean="0"/>
              <a:t>С</a:t>
            </a:r>
            <a:r>
              <a:rPr lang="ru-RU" sz="2200" spc="-40" dirty="0" smtClean="0"/>
              <a:t> </a:t>
            </a:r>
            <a:r>
              <a:rPr lang="ru-RU" sz="2200" dirty="0" smtClean="0"/>
              <a:t>какой</a:t>
            </a:r>
            <a:r>
              <a:rPr lang="ru-RU" sz="2200" spc="-25" dirty="0" smtClean="0"/>
              <a:t> </a:t>
            </a:r>
            <a:r>
              <a:rPr lang="ru-RU" sz="2200" dirty="0" smtClean="0"/>
              <a:t>целью</a:t>
            </a:r>
            <a:r>
              <a:rPr lang="ru-RU" sz="2200" spc="-10" dirty="0" smtClean="0"/>
              <a:t> </a:t>
            </a:r>
            <a:r>
              <a:rPr lang="ru-RU" sz="2200" dirty="0" smtClean="0"/>
              <a:t>можно</a:t>
            </a:r>
            <a:r>
              <a:rPr lang="ru-RU" sz="2200" spc="-10" dirty="0" smtClean="0"/>
              <a:t> использовать </a:t>
            </a:r>
            <a:r>
              <a:rPr lang="ru-RU" sz="2200" dirty="0" smtClean="0"/>
              <a:t>на</a:t>
            </a:r>
            <a:r>
              <a:rPr lang="ru-RU" sz="2200" spc="-10" dirty="0" smtClean="0"/>
              <a:t> занятии</a:t>
            </a:r>
            <a:endParaRPr lang="ru-RU" sz="2200" dirty="0"/>
          </a:p>
        </p:txBody>
      </p:sp>
      <p:sp>
        <p:nvSpPr>
          <p:cNvPr id="5" name="object 5"/>
          <p:cNvSpPr/>
          <p:nvPr/>
        </p:nvSpPr>
        <p:spPr>
          <a:xfrm>
            <a:off x="342900" y="1901189"/>
            <a:ext cx="3202940" cy="2334261"/>
          </a:xfrm>
          <a:custGeom>
            <a:avLst/>
            <a:gdLst/>
            <a:ahLst/>
            <a:cxnLst/>
            <a:rect l="l" t="t" r="r" b="b"/>
            <a:pathLst>
              <a:path w="3202940" h="2334260">
                <a:moveTo>
                  <a:pt x="3202940" y="0"/>
                </a:moveTo>
                <a:lnTo>
                  <a:pt x="0" y="0"/>
                </a:lnTo>
                <a:lnTo>
                  <a:pt x="0" y="2334260"/>
                </a:lnTo>
                <a:lnTo>
                  <a:pt x="3202940" y="2334260"/>
                </a:lnTo>
                <a:lnTo>
                  <a:pt x="3202940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533400" y="2692730"/>
            <a:ext cx="2514600" cy="3513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b="1" dirty="0">
                <a:latin typeface="Times New Roman"/>
                <a:cs typeface="Times New Roman"/>
              </a:rPr>
              <a:t>«Пазл</a:t>
            </a:r>
            <a:r>
              <a:rPr sz="2200" b="1" spc="-30" dirty="0">
                <a:latin typeface="Times New Roman"/>
                <a:cs typeface="Times New Roman"/>
              </a:rPr>
              <a:t> </a:t>
            </a:r>
            <a:r>
              <a:rPr lang="ru-RU" sz="2200" b="1" spc="-30" dirty="0" smtClean="0">
                <a:latin typeface="Times New Roman"/>
                <a:cs typeface="Times New Roman"/>
              </a:rPr>
              <a:t> </a:t>
            </a:r>
            <a:r>
              <a:rPr sz="2200" b="1" spc="-10" dirty="0" smtClean="0">
                <a:latin typeface="Times New Roman"/>
                <a:cs typeface="Times New Roman"/>
              </a:rPr>
              <a:t>«</a:t>
            </a:r>
            <a:r>
              <a:rPr sz="2200" b="1" spc="-10" dirty="0">
                <a:latin typeface="Times New Roman"/>
                <a:cs typeface="Times New Roman"/>
              </a:rPr>
              <a:t>Угадайка»</a:t>
            </a:r>
            <a:endParaRPr sz="2200" b="1" dirty="0">
              <a:latin typeface="Times New Roman"/>
              <a:cs typeface="Times New Roman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42900" y="1901189"/>
            <a:ext cx="8294370" cy="4398010"/>
            <a:chOff x="342900" y="1901189"/>
            <a:chExt cx="8294370" cy="4398010"/>
          </a:xfrm>
        </p:grpSpPr>
        <p:sp>
          <p:nvSpPr>
            <p:cNvPr id="8" name="object 8"/>
            <p:cNvSpPr/>
            <p:nvPr/>
          </p:nvSpPr>
          <p:spPr>
            <a:xfrm>
              <a:off x="3545839" y="1901189"/>
              <a:ext cx="5091430" cy="2334260"/>
            </a:xfrm>
            <a:custGeom>
              <a:avLst/>
              <a:gdLst/>
              <a:ahLst/>
              <a:cxnLst/>
              <a:rect l="l" t="t" r="r" b="b"/>
              <a:pathLst>
                <a:path w="5091430" h="2334260">
                  <a:moveTo>
                    <a:pt x="5091430" y="0"/>
                  </a:moveTo>
                  <a:lnTo>
                    <a:pt x="0" y="0"/>
                  </a:lnTo>
                  <a:lnTo>
                    <a:pt x="0" y="2334260"/>
                  </a:lnTo>
                  <a:lnTo>
                    <a:pt x="5091430" y="2334260"/>
                  </a:lnTo>
                  <a:lnTo>
                    <a:pt x="5091430" y="0"/>
                  </a:lnTo>
                  <a:close/>
                </a:path>
              </a:pathLst>
            </a:custGeom>
            <a:solidFill>
              <a:srgbClr val="CC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42900" y="4235450"/>
              <a:ext cx="3202940" cy="2063750"/>
            </a:xfrm>
            <a:custGeom>
              <a:avLst/>
              <a:gdLst/>
              <a:ahLst/>
              <a:cxnLst/>
              <a:rect l="l" t="t" r="r" b="b"/>
              <a:pathLst>
                <a:path w="3202940" h="2063750">
                  <a:moveTo>
                    <a:pt x="3202940" y="0"/>
                  </a:moveTo>
                  <a:lnTo>
                    <a:pt x="0" y="0"/>
                  </a:lnTo>
                  <a:lnTo>
                    <a:pt x="0" y="2063750"/>
                  </a:lnTo>
                  <a:lnTo>
                    <a:pt x="3202940" y="2063750"/>
                  </a:lnTo>
                  <a:lnTo>
                    <a:pt x="3202940" y="0"/>
                  </a:lnTo>
                  <a:close/>
                </a:path>
              </a:pathLst>
            </a:custGeom>
            <a:solidFill>
              <a:srgbClr val="FFFF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33399" y="4694933"/>
            <a:ext cx="2590279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2275"/>
              </a:lnSpc>
              <a:spcBef>
                <a:spcPts val="100"/>
              </a:spcBef>
            </a:pPr>
            <a:r>
              <a:rPr sz="2200" b="1" spc="-10" dirty="0">
                <a:latin typeface="Times New Roman"/>
                <a:cs typeface="Times New Roman"/>
              </a:rPr>
              <a:t>«Классификация»</a:t>
            </a:r>
            <a:endParaRPr sz="2200" b="1" dirty="0">
              <a:latin typeface="Times New Roman"/>
              <a:cs typeface="Times New Roman"/>
            </a:endParaRPr>
          </a:p>
          <a:p>
            <a:pPr algn="ctr">
              <a:lnSpc>
                <a:spcPts val="2275"/>
              </a:lnSpc>
            </a:pPr>
            <a:r>
              <a:rPr sz="2200" b="1" dirty="0">
                <a:latin typeface="Times New Roman"/>
                <a:cs typeface="Times New Roman"/>
              </a:rPr>
              <a:t>«Найди</a:t>
            </a:r>
            <a:r>
              <a:rPr sz="2200" b="1" spc="-45" dirty="0">
                <a:latin typeface="Times New Roman"/>
                <a:cs typeface="Times New Roman"/>
              </a:rPr>
              <a:t> </a:t>
            </a:r>
            <a:r>
              <a:rPr sz="2200" b="1" spc="-10" dirty="0">
                <a:latin typeface="Times New Roman"/>
                <a:cs typeface="Times New Roman"/>
              </a:rPr>
              <a:t>пару»</a:t>
            </a:r>
            <a:endParaRPr sz="2200" b="1" dirty="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45840" y="4235450"/>
            <a:ext cx="5091430" cy="2063750"/>
          </a:xfrm>
          <a:custGeom>
            <a:avLst/>
            <a:gdLst/>
            <a:ahLst/>
            <a:cxnLst/>
            <a:rect l="l" t="t" r="r" b="b"/>
            <a:pathLst>
              <a:path w="5091430" h="2063750">
                <a:moveTo>
                  <a:pt x="5091430" y="0"/>
                </a:moveTo>
                <a:lnTo>
                  <a:pt x="0" y="0"/>
                </a:lnTo>
                <a:lnTo>
                  <a:pt x="0" y="2063750"/>
                </a:lnTo>
                <a:lnTo>
                  <a:pt x="5091430" y="2063750"/>
                </a:lnTo>
                <a:lnTo>
                  <a:pt x="5091430" y="0"/>
                </a:lnTo>
                <a:close/>
              </a:path>
            </a:pathLst>
          </a:custGeom>
          <a:solidFill>
            <a:srgbClr val="FFFF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352800" y="2085340"/>
            <a:ext cx="5284469" cy="38164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1925" indent="-149860">
              <a:lnSpc>
                <a:spcPts val="2080"/>
              </a:lnSpc>
              <a:spcBef>
                <a:spcPts val="100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автоматизация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звуков;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73300"/>
              </a:lnSpc>
              <a:spcBef>
                <a:spcPts val="320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формирование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навыков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звукового </a:t>
            </a:r>
            <a:r>
              <a:rPr lang="ru-RU" sz="2000" spc="-10" dirty="0" smtClean="0">
                <a:latin typeface="Times New Roman"/>
                <a:cs typeface="Times New Roman"/>
              </a:rPr>
              <a:t>анализа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синтеза;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61925" indent="-149860">
              <a:lnSpc>
                <a:spcPts val="1430"/>
              </a:lnSpc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формирование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навыков</a:t>
            </a:r>
            <a:r>
              <a:rPr lang="ru-RU" sz="2000" spc="-1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слогового </a:t>
            </a:r>
            <a:r>
              <a:rPr lang="ru-RU" sz="2000" spc="-10" dirty="0" smtClean="0">
                <a:latin typeface="Times New Roman"/>
                <a:cs typeface="Times New Roman"/>
              </a:rPr>
              <a:t>анализа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>
              <a:lnSpc>
                <a:spcPts val="1760"/>
              </a:lnSpc>
            </a:pP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синтеза;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199390">
              <a:lnSpc>
                <a:spcPct val="73100"/>
              </a:lnSpc>
              <a:spcBef>
                <a:spcPts val="325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предупреждение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коррекция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дисграфии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25" dirty="0" smtClean="0">
                <a:latin typeface="Times New Roman"/>
                <a:cs typeface="Times New Roman"/>
              </a:rPr>
              <a:t>на </a:t>
            </a:r>
            <a:r>
              <a:rPr lang="ru-RU" sz="2000" dirty="0" smtClean="0">
                <a:latin typeface="Times New Roman"/>
                <a:cs typeface="Times New Roman"/>
              </a:rPr>
              <a:t>почве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нарушения</a:t>
            </a:r>
            <a:r>
              <a:rPr lang="ru-RU" sz="2000" spc="-1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языкового</a:t>
            </a:r>
            <a:r>
              <a:rPr lang="ru-RU" sz="2000" spc="-1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анализа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spc="-50" dirty="0" smtClean="0">
                <a:latin typeface="Times New Roman"/>
                <a:cs typeface="Times New Roman"/>
              </a:rPr>
              <a:t>и </a:t>
            </a:r>
            <a:r>
              <a:rPr lang="ru-RU" sz="2000" spc="-10" dirty="0" smtClean="0">
                <a:latin typeface="Times New Roman"/>
                <a:cs typeface="Times New Roman"/>
              </a:rPr>
              <a:t>синтеза</a:t>
            </a:r>
            <a:endParaRPr lang="ru-RU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ru-RU" sz="3200" dirty="0" smtClean="0">
              <a:latin typeface="Times New Roman"/>
              <a:cs typeface="Times New Roman"/>
            </a:endParaRPr>
          </a:p>
          <a:p>
            <a:pPr marL="161925" indent="-149860">
              <a:lnSpc>
                <a:spcPts val="2080"/>
              </a:lnSpc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автоматизация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звуков;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72900"/>
              </a:lnSpc>
              <a:spcBef>
                <a:spcPts val="330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формирование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навыков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звукового </a:t>
            </a:r>
            <a:r>
              <a:rPr lang="ru-RU" sz="2000" spc="-10" dirty="0" smtClean="0">
                <a:latin typeface="Times New Roman"/>
                <a:cs typeface="Times New Roman"/>
              </a:rPr>
              <a:t>анализа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синтеза;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459740">
              <a:lnSpc>
                <a:spcPct val="73300"/>
              </a:lnSpc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обогащение,</a:t>
            </a:r>
            <a:r>
              <a:rPr lang="ru-RU" sz="2000" spc="-2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уточнение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активизация </a:t>
            </a:r>
            <a:r>
              <a:rPr lang="ru-RU" sz="2000" dirty="0" smtClean="0">
                <a:latin typeface="Times New Roman"/>
                <a:cs typeface="Times New Roman"/>
              </a:rPr>
              <a:t>словарного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запаса;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271780">
              <a:lnSpc>
                <a:spcPct val="72900"/>
              </a:lnSpc>
              <a:spcBef>
                <a:spcPts val="10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практическое</a:t>
            </a:r>
            <a:r>
              <a:rPr lang="ru-RU" sz="2000" spc="-3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усвоение</a:t>
            </a:r>
            <a:r>
              <a:rPr lang="ru-RU" sz="2000" spc="-2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грамматических </a:t>
            </a:r>
            <a:r>
              <a:rPr lang="ru-RU" sz="2000" dirty="0" smtClean="0">
                <a:latin typeface="Times New Roman"/>
                <a:cs typeface="Times New Roman"/>
              </a:rPr>
              <a:t>средств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spc="-20" dirty="0" smtClean="0">
                <a:latin typeface="Times New Roman"/>
                <a:cs typeface="Times New Roman"/>
              </a:rPr>
              <a:t>языка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76250" y="800100"/>
              <a:ext cx="2693670" cy="1388110"/>
            </a:xfrm>
            <a:custGeom>
              <a:avLst/>
              <a:gdLst/>
              <a:ahLst/>
              <a:cxnLst/>
              <a:rect l="l" t="t" r="r" b="b"/>
              <a:pathLst>
                <a:path w="2693670" h="1388110">
                  <a:moveTo>
                    <a:pt x="2693670" y="0"/>
                  </a:moveTo>
                  <a:lnTo>
                    <a:pt x="0" y="0"/>
                  </a:lnTo>
                  <a:lnTo>
                    <a:pt x="0" y="1388110"/>
                  </a:lnTo>
                  <a:lnTo>
                    <a:pt x="2693670" y="1388110"/>
                  </a:lnTo>
                  <a:lnTo>
                    <a:pt x="2693670" y="0"/>
                  </a:lnTo>
                  <a:close/>
                </a:path>
              </a:pathLst>
            </a:custGeom>
            <a:solidFill>
              <a:srgbClr val="FFCC9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90550" y="1032509"/>
            <a:ext cx="2463165" cy="663258"/>
          </a:xfrm>
          <a:prstGeom prst="rect">
            <a:avLst/>
          </a:prstGeom>
        </p:spPr>
        <p:txBody>
          <a:bodyPr vert="horz" wrap="square" lIns="0" tIns="118110" rIns="0" bIns="0" rtlCol="0">
            <a:spAutoFit/>
          </a:bodyPr>
          <a:lstStyle/>
          <a:p>
            <a:pPr marL="212090" marR="5080" indent="-199390">
              <a:lnSpc>
                <a:spcPct val="73400"/>
              </a:lnSpc>
              <a:spcBef>
                <a:spcPts val="930"/>
              </a:spcBef>
            </a:pPr>
            <a:r>
              <a:rPr sz="2400" dirty="0"/>
              <a:t>Типы</a:t>
            </a:r>
            <a:r>
              <a:rPr sz="2400" spc="-15" dirty="0"/>
              <a:t> </a:t>
            </a:r>
            <a:r>
              <a:rPr sz="2400" spc="-10" dirty="0"/>
              <a:t>шаблонов LearningApps</a:t>
            </a:r>
            <a:endParaRPr sz="2400" dirty="0"/>
          </a:p>
        </p:txBody>
      </p:sp>
      <p:sp>
        <p:nvSpPr>
          <p:cNvPr id="6" name="object 6"/>
          <p:cNvSpPr/>
          <p:nvPr/>
        </p:nvSpPr>
        <p:spPr>
          <a:xfrm>
            <a:off x="3169920" y="800100"/>
            <a:ext cx="5553710" cy="1388110"/>
          </a:xfrm>
          <a:custGeom>
            <a:avLst/>
            <a:gdLst/>
            <a:ahLst/>
            <a:cxnLst/>
            <a:rect l="l" t="t" r="r" b="b"/>
            <a:pathLst>
              <a:path w="5553709" h="1388110">
                <a:moveTo>
                  <a:pt x="5553709" y="0"/>
                </a:moveTo>
                <a:lnTo>
                  <a:pt x="0" y="0"/>
                </a:lnTo>
                <a:lnTo>
                  <a:pt x="0" y="1388110"/>
                </a:lnTo>
                <a:lnTo>
                  <a:pt x="5553709" y="1388110"/>
                </a:lnTo>
                <a:lnTo>
                  <a:pt x="5553709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458210" y="1269043"/>
            <a:ext cx="497713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С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какой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целью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можно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использовать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</a:t>
            </a:r>
            <a:r>
              <a:rPr sz="1800" b="1" spc="-10" dirty="0">
                <a:latin typeface="Times New Roman"/>
                <a:cs typeface="Times New Roman"/>
              </a:rPr>
              <a:t> занятии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76250" y="2188210"/>
            <a:ext cx="2693670" cy="2143760"/>
          </a:xfrm>
          <a:custGeom>
            <a:avLst/>
            <a:gdLst/>
            <a:ahLst/>
            <a:cxnLst/>
            <a:rect l="l" t="t" r="r" b="b"/>
            <a:pathLst>
              <a:path w="2693670" h="2143760">
                <a:moveTo>
                  <a:pt x="2693670" y="0"/>
                </a:moveTo>
                <a:lnTo>
                  <a:pt x="0" y="0"/>
                </a:lnTo>
                <a:lnTo>
                  <a:pt x="0" y="2143760"/>
                </a:lnTo>
                <a:lnTo>
                  <a:pt x="2693670" y="2143760"/>
                </a:lnTo>
                <a:lnTo>
                  <a:pt x="2693670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53719" y="2589529"/>
            <a:ext cx="2616201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b="1" dirty="0" smtClean="0">
                <a:latin typeface="Times New Roman"/>
                <a:cs typeface="Times New Roman"/>
              </a:rPr>
              <a:t>«Заполни </a:t>
            </a:r>
            <a:r>
              <a:rPr lang="ru-RU" sz="2000" b="1" spc="-25" dirty="0" smtClean="0">
                <a:latin typeface="Times New Roman"/>
                <a:cs typeface="Times New Roman"/>
              </a:rPr>
              <a:t> </a:t>
            </a:r>
            <a:r>
              <a:rPr lang="ru-RU" sz="2000" b="1" spc="-10" dirty="0" smtClean="0">
                <a:latin typeface="Times New Roman"/>
                <a:cs typeface="Times New Roman"/>
              </a:rPr>
              <a:t>пропуски»</a:t>
            </a:r>
            <a:endParaRPr lang="ru-RU" sz="2000" b="1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169920" y="2188210"/>
            <a:ext cx="5553710" cy="2143760"/>
          </a:xfrm>
          <a:custGeom>
            <a:avLst/>
            <a:gdLst/>
            <a:ahLst/>
            <a:cxnLst/>
            <a:rect l="l" t="t" r="r" b="b"/>
            <a:pathLst>
              <a:path w="5553709" h="2143760">
                <a:moveTo>
                  <a:pt x="5553709" y="0"/>
                </a:moveTo>
                <a:lnTo>
                  <a:pt x="0" y="0"/>
                </a:lnTo>
                <a:lnTo>
                  <a:pt x="0" y="2143760"/>
                </a:lnTo>
                <a:lnTo>
                  <a:pt x="5553709" y="2143760"/>
                </a:lnTo>
                <a:lnTo>
                  <a:pt x="5553709" y="0"/>
                </a:lnTo>
                <a:close/>
              </a:path>
            </a:pathLst>
          </a:custGeom>
          <a:solidFill>
            <a:srgbClr val="CC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3330574" y="2465257"/>
            <a:ext cx="5393055" cy="15896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25"/>
              </a:lnSpc>
              <a:spcBef>
                <a:spcPts val="100"/>
              </a:spcBef>
            </a:pPr>
            <a:r>
              <a:rPr lang="ru-RU" sz="2000" dirty="0" smtClean="0">
                <a:latin typeface="Times New Roman"/>
                <a:cs typeface="Times New Roman"/>
              </a:rPr>
              <a:t>- дифференциация  звуков;</a:t>
            </a:r>
          </a:p>
          <a:p>
            <a:pPr marL="12700">
              <a:lnSpc>
                <a:spcPts val="2125"/>
              </a:lnSpc>
              <a:spcBef>
                <a:spcPts val="100"/>
              </a:spcBef>
            </a:pPr>
            <a:r>
              <a:rPr lang="ru-RU" sz="2000" dirty="0" smtClean="0">
                <a:latin typeface="Times New Roman"/>
                <a:cs typeface="Times New Roman"/>
              </a:rPr>
              <a:t>- практическое усвоение грамматических средств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языка;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77100"/>
              </a:lnSpc>
              <a:spcBef>
                <a:spcPts val="275"/>
              </a:spcBef>
              <a:buChar char="-"/>
              <a:tabLst>
                <a:tab pos="18161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предупреждение</a:t>
            </a:r>
            <a:r>
              <a:rPr lang="ru-RU" sz="2000" spc="13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14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коррекция</a:t>
            </a:r>
            <a:r>
              <a:rPr lang="ru-RU" sz="2000" spc="14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дисграфии</a:t>
            </a:r>
            <a:r>
              <a:rPr lang="ru-RU" sz="2000" spc="14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на</a:t>
            </a:r>
            <a:r>
              <a:rPr lang="ru-RU" sz="2000" spc="14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почве </a:t>
            </a:r>
            <a:r>
              <a:rPr lang="ru-RU" sz="2000" dirty="0" smtClean="0">
                <a:latin typeface="Times New Roman"/>
                <a:cs typeface="Times New Roman"/>
              </a:rPr>
              <a:t>нарушения</a:t>
            </a:r>
            <a:r>
              <a:rPr lang="ru-RU" sz="2000" spc="-1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фонемного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распознавания;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61925" indent="-149860">
              <a:lnSpc>
                <a:spcPts val="1850"/>
              </a:lnSpc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коррекция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дизорфографии</a:t>
            </a:r>
            <a:endParaRPr lang="ru-RU" sz="2000" dirty="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476250" y="4331970"/>
            <a:ext cx="2693670" cy="1985010"/>
          </a:xfrm>
          <a:custGeom>
            <a:avLst/>
            <a:gdLst/>
            <a:ahLst/>
            <a:cxnLst/>
            <a:rect l="l" t="t" r="r" b="b"/>
            <a:pathLst>
              <a:path w="2693670" h="1985010">
                <a:moveTo>
                  <a:pt x="2693670" y="0"/>
                </a:moveTo>
                <a:lnTo>
                  <a:pt x="0" y="0"/>
                </a:lnTo>
                <a:lnTo>
                  <a:pt x="0" y="1985009"/>
                </a:lnTo>
                <a:lnTo>
                  <a:pt x="2693670" y="1985009"/>
                </a:lnTo>
                <a:lnTo>
                  <a:pt x="2693670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476250" y="4734559"/>
            <a:ext cx="2854324" cy="544252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40970" marR="5080" indent="-128270">
              <a:lnSpc>
                <a:spcPct val="73300"/>
              </a:lnSpc>
              <a:spcBef>
                <a:spcPts val="740"/>
              </a:spcBef>
            </a:pPr>
            <a:r>
              <a:rPr sz="2000" b="1" dirty="0">
                <a:latin typeface="Times New Roman"/>
                <a:cs typeface="Times New Roman"/>
              </a:rPr>
              <a:t>«Викторина</a:t>
            </a:r>
            <a:r>
              <a:rPr sz="2000" b="1" spc="-20" dirty="0">
                <a:latin typeface="Times New Roman"/>
                <a:cs typeface="Times New Roman"/>
              </a:rPr>
              <a:t> </a:t>
            </a:r>
            <a:r>
              <a:rPr sz="2000" b="1" dirty="0">
                <a:latin typeface="Times New Roman"/>
                <a:cs typeface="Times New Roman"/>
              </a:rPr>
              <a:t>с</a:t>
            </a:r>
            <a:r>
              <a:rPr sz="2000" b="1" spc="-10" dirty="0">
                <a:latin typeface="Times New Roman"/>
                <a:cs typeface="Times New Roman"/>
              </a:rPr>
              <a:t> выбором </a:t>
            </a:r>
            <a:r>
              <a:rPr sz="2000" b="1" dirty="0">
                <a:latin typeface="Times New Roman"/>
                <a:cs typeface="Times New Roman"/>
              </a:rPr>
              <a:t>правильного</a:t>
            </a:r>
            <a:r>
              <a:rPr sz="2000" b="1" spc="-3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ответа»</a:t>
            </a:r>
            <a:endParaRPr sz="2000" b="1" dirty="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169920" y="4331970"/>
            <a:ext cx="5553710" cy="1985010"/>
          </a:xfrm>
          <a:custGeom>
            <a:avLst/>
            <a:gdLst/>
            <a:ahLst/>
            <a:cxnLst/>
            <a:rect l="l" t="t" r="r" b="b"/>
            <a:pathLst>
              <a:path w="5553709" h="1985010">
                <a:moveTo>
                  <a:pt x="5553709" y="0"/>
                </a:moveTo>
                <a:lnTo>
                  <a:pt x="0" y="0"/>
                </a:lnTo>
                <a:lnTo>
                  <a:pt x="0" y="1985009"/>
                </a:lnTo>
                <a:lnTo>
                  <a:pt x="5553709" y="1985009"/>
                </a:lnTo>
                <a:lnTo>
                  <a:pt x="5553709" y="0"/>
                </a:lnTo>
                <a:close/>
              </a:path>
            </a:pathLst>
          </a:custGeom>
          <a:solidFill>
            <a:srgbClr val="FFCC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3247389" y="4780279"/>
            <a:ext cx="5476240" cy="775970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301625">
              <a:lnSpc>
                <a:spcPct val="73300"/>
              </a:lnSpc>
              <a:spcBef>
                <a:spcPts val="740"/>
              </a:spcBef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 практическое</a:t>
            </a:r>
            <a:r>
              <a:rPr lang="ru-RU" sz="2000" spc="-3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усвоение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грамматических </a:t>
            </a:r>
            <a:r>
              <a:rPr lang="ru-RU" sz="2000" dirty="0" smtClean="0">
                <a:latin typeface="Times New Roman"/>
                <a:cs typeface="Times New Roman"/>
              </a:rPr>
              <a:t>средств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языка;</a:t>
            </a:r>
            <a:endParaRPr lang="ru-RU" sz="2000" dirty="0" smtClean="0">
              <a:latin typeface="Times New Roman"/>
              <a:cs typeface="Times New Roman"/>
            </a:endParaRPr>
          </a:p>
          <a:p>
            <a:pPr marL="161925" indent="-149860">
              <a:lnSpc>
                <a:spcPts val="1750"/>
              </a:lnSpc>
              <a:buChar char="-"/>
              <a:tabLst>
                <a:tab pos="162560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предупреждение</a:t>
            </a:r>
            <a:r>
              <a:rPr lang="ru-RU" sz="2000" spc="-25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и</a:t>
            </a:r>
            <a:r>
              <a:rPr lang="ru-RU" sz="2000" spc="-20" dirty="0" smtClean="0"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cs typeface="Times New Roman"/>
              </a:rPr>
              <a:t>коррекция</a:t>
            </a:r>
            <a:r>
              <a:rPr lang="ru-RU" sz="2000" spc="-5" dirty="0" smtClean="0">
                <a:latin typeface="Times New Roman"/>
                <a:cs typeface="Times New Roman"/>
              </a:rPr>
              <a:t> </a:t>
            </a:r>
            <a:r>
              <a:rPr lang="ru-RU" sz="2000" spc="-10" dirty="0" smtClean="0">
                <a:latin typeface="Times New Roman"/>
                <a:cs typeface="Times New Roman"/>
              </a:rPr>
              <a:t>дизорфографии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09600" y="1752600"/>
            <a:ext cx="7924800" cy="38908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63195" algn="ctr">
              <a:lnSpc>
                <a:spcPct val="100000"/>
              </a:lnSpc>
              <a:spcBef>
                <a:spcPts val="100"/>
              </a:spcBef>
            </a:pPr>
            <a:r>
              <a:rPr lang="ru-RU" sz="2800" dirty="0" smtClean="0">
                <a:latin typeface="Times New Roman"/>
                <a:cs typeface="Times New Roman"/>
              </a:rPr>
              <a:t>Пример упражнения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на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основе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spc="-10" dirty="0" smtClean="0">
                <a:latin typeface="Times New Roman"/>
                <a:cs typeface="Times New Roman"/>
              </a:rPr>
              <a:t>шаблона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5080" algn="ctr">
              <a:lnSpc>
                <a:spcPct val="100000"/>
              </a:lnSpc>
            </a:pPr>
            <a:r>
              <a:rPr lang="ru-RU" sz="2800" b="1" spc="-10" dirty="0" smtClean="0">
                <a:latin typeface="Times New Roman"/>
                <a:cs typeface="Times New Roman"/>
              </a:rPr>
              <a:t>«Классификация»:</a:t>
            </a:r>
          </a:p>
          <a:p>
            <a:pPr marL="5080" algn="ctr">
              <a:lnSpc>
                <a:spcPct val="100000"/>
              </a:lnSpc>
            </a:pPr>
            <a:endParaRPr lang="ru-RU" sz="2800" dirty="0" smtClean="0">
              <a:latin typeface="Times New Roman"/>
              <a:cs typeface="Times New Roman"/>
            </a:endParaRPr>
          </a:p>
          <a:p>
            <a:pPr marL="199390" marR="185420" algn="ctr">
              <a:lnSpc>
                <a:spcPct val="999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используется</a:t>
            </a:r>
            <a:r>
              <a:rPr lang="ru-RU" sz="2800" spc="-7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для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автоматизации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звука</a:t>
            </a:r>
            <a:r>
              <a:rPr lang="ru-RU" sz="2800" spc="-50" dirty="0" smtClean="0">
                <a:latin typeface="Times New Roman"/>
                <a:cs typeface="Times New Roman"/>
              </a:rPr>
              <a:t> </a:t>
            </a:r>
            <a:r>
              <a:rPr lang="ru-RU" sz="2800" spc="-20" dirty="0" smtClean="0">
                <a:latin typeface="Times New Roman"/>
                <a:cs typeface="Times New Roman"/>
              </a:rPr>
              <a:t>[л']</a:t>
            </a:r>
          </a:p>
          <a:p>
            <a:pPr marL="199390" marR="185420" algn="ctr">
              <a:lnSpc>
                <a:spcPct val="999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4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формирования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навыка</a:t>
            </a:r>
            <a:endParaRPr lang="ru-RU" sz="2800" spc="-25" dirty="0">
              <a:latin typeface="Times New Roman"/>
              <a:cs typeface="Times New Roman"/>
            </a:endParaRPr>
          </a:p>
          <a:p>
            <a:pPr marL="199390" marR="185420" algn="ctr">
              <a:lnSpc>
                <a:spcPct val="99900"/>
              </a:lnSpc>
            </a:pPr>
            <a:r>
              <a:rPr lang="ru-RU" sz="2800" spc="-10" dirty="0" smtClean="0">
                <a:latin typeface="Times New Roman"/>
                <a:cs typeface="Times New Roman"/>
              </a:rPr>
              <a:t>согласования  </a:t>
            </a:r>
            <a:r>
              <a:rPr lang="ru-RU" sz="2800" dirty="0" smtClean="0">
                <a:latin typeface="Times New Roman"/>
                <a:cs typeface="Times New Roman"/>
              </a:rPr>
              <a:t>притяжательных</a:t>
            </a:r>
            <a:r>
              <a:rPr lang="ru-RU" sz="2800" spc="-90" dirty="0" smtClean="0">
                <a:latin typeface="Times New Roman"/>
                <a:cs typeface="Times New Roman"/>
              </a:rPr>
              <a:t>  </a:t>
            </a:r>
            <a:r>
              <a:rPr lang="ru-RU" sz="2800" spc="-10" dirty="0" smtClean="0">
                <a:latin typeface="Times New Roman"/>
                <a:cs typeface="Times New Roman"/>
              </a:rPr>
              <a:t>прилагательных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12065" marR="5080" indent="1270" algn="ctr">
              <a:lnSpc>
                <a:spcPct val="100000"/>
              </a:lnSpc>
            </a:pPr>
            <a:r>
              <a:rPr lang="ru-RU" sz="2800" dirty="0" smtClean="0">
                <a:latin typeface="Times New Roman"/>
                <a:cs typeface="Times New Roman"/>
              </a:rPr>
              <a:t>с</a:t>
            </a:r>
            <a:r>
              <a:rPr lang="ru-RU" sz="2800" spc="-4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существительными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в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роде</a:t>
            </a:r>
            <a:r>
              <a:rPr lang="ru-RU" sz="2800" spc="-2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и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числе</a:t>
            </a:r>
            <a:r>
              <a:rPr lang="ru-RU" sz="2800" spc="-35" dirty="0" smtClean="0">
                <a:latin typeface="Times New Roman"/>
                <a:cs typeface="Times New Roman"/>
              </a:rPr>
              <a:t> </a:t>
            </a:r>
            <a:r>
              <a:rPr lang="ru-RU" sz="2800" spc="-50" dirty="0" smtClean="0">
                <a:latin typeface="Times New Roman"/>
                <a:cs typeface="Times New Roman"/>
              </a:rPr>
              <a:t>—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предупреждения</a:t>
            </a:r>
            <a:r>
              <a:rPr lang="ru-RU" sz="28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lang="ru-RU" sz="28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коррекции</a:t>
            </a:r>
            <a:endParaRPr lang="ru-RU" sz="2800" b="1" spc="-35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065" marR="5080" indent="1270" algn="ctr">
              <a:lnSpc>
                <a:spcPct val="100000"/>
              </a:lnSpc>
            </a:pPr>
            <a:r>
              <a:rPr lang="ru-RU" sz="2800" b="1" spc="-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аграмматической дисграфии</a:t>
            </a:r>
            <a:r>
              <a:rPr lang="ru-RU" sz="2800" spc="-10" dirty="0" smtClean="0">
                <a:latin typeface="Times New Roman"/>
                <a:cs typeface="Times New Roman"/>
              </a:rPr>
              <a:t>.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450</Words>
  <Application>Microsoft Office PowerPoint</Application>
  <PresentationFormat>Экран (4:3)</PresentationFormat>
  <Paragraphs>95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Calibri</vt:lpstr>
      <vt:lpstr>Office Theme</vt:lpstr>
      <vt:lpstr>Презентация PowerPoint</vt:lpstr>
      <vt:lpstr>Презентация PowerPoint</vt:lpstr>
      <vt:lpstr>Игровой сервер Learning Apps</vt:lpstr>
      <vt:lpstr>Презентация PowerPoint</vt:lpstr>
      <vt:lpstr>Кнопка «Создать подобное приложение» (показана  красной  стрелкой)</vt:lpstr>
      <vt:lpstr>Презентация PowerPoint</vt:lpstr>
      <vt:lpstr>С какой целью можно использовать на занятии</vt:lpstr>
      <vt:lpstr>Типы шаблонов LearningApps</vt:lpstr>
      <vt:lpstr>Презентация PowerPoint</vt:lpstr>
      <vt:lpstr>Презентация PowerPoint</vt:lpstr>
      <vt:lpstr>Презентация PowerPoint</vt:lpstr>
      <vt:lpstr>Пример упражнения на основе шаблона «Найди пару»:  в данном  случае используется для  уточнения и  обогащения  словарного  запаса, формирования  у ребёнка умения подбирать слова с синонимичным значением.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Купко Наталья Петровна</dc:creator>
  <cp:lastModifiedBy>Купко Наталья Петровна</cp:lastModifiedBy>
  <cp:revision>102</cp:revision>
  <dcterms:created xsi:type="dcterms:W3CDTF">2022-03-23T04:44:46Z</dcterms:created>
  <dcterms:modified xsi:type="dcterms:W3CDTF">2022-04-22T05:11:06Z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2020-04-03T00:00:00Z</vt:filetime>
  </property>
</Properties>
</file>