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0"/>
  </p:notesMasterIdLst>
  <p:sldIdLst>
    <p:sldId id="256" r:id="rId2"/>
    <p:sldId id="259" r:id="rId3"/>
    <p:sldId id="264" r:id="rId4"/>
    <p:sldId id="257" r:id="rId5"/>
    <p:sldId id="265" r:id="rId6"/>
    <p:sldId id="261" r:id="rId7"/>
    <p:sldId id="266" r:id="rId8"/>
    <p:sldId id="258" r:id="rId9"/>
    <p:sldId id="267" r:id="rId10"/>
    <p:sldId id="260" r:id="rId11"/>
    <p:sldId id="263" r:id="rId12"/>
    <p:sldId id="270" r:id="rId13"/>
    <p:sldId id="271" r:id="rId14"/>
    <p:sldId id="268" r:id="rId15"/>
    <p:sldId id="273" r:id="rId16"/>
    <p:sldId id="262" r:id="rId17"/>
    <p:sldId id="269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96A88-BF6D-40A9-85B3-DCA68A65E651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0D4C04-77FB-45B2-ADED-AE5797F87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36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D4C04-77FB-45B2-ADED-AE5797F8789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978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79781_24-p-fon-dlya-prezentatsii-eksperimenti-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95" y="0"/>
            <a:ext cx="91669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992888" cy="151216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effectLst/>
              </a:rPr>
              <a:t>Особенности экспериментальной деятельности </a:t>
            </a:r>
            <a:br>
              <a:rPr lang="ru-RU" sz="2800" b="1" dirty="0" smtClean="0">
                <a:effectLst/>
              </a:rPr>
            </a:br>
            <a:r>
              <a:rPr lang="ru-RU" sz="2800" b="1" dirty="0" smtClean="0">
                <a:effectLst/>
              </a:rPr>
              <a:t>для </a:t>
            </a:r>
            <a:r>
              <a:rPr lang="ru-RU" sz="2800" b="1" dirty="0">
                <a:effectLst/>
              </a:rPr>
              <a:t>детей с тяжёлым нарушением речи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endParaRPr lang="ru-RU" sz="28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6021288"/>
            <a:ext cx="7772400" cy="648072"/>
          </a:xfrm>
        </p:spPr>
        <p:txBody>
          <a:bodyPr>
            <a:normAutofit fontScale="25000" lnSpcReduction="20000"/>
          </a:bodyPr>
          <a:lstStyle/>
          <a:p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Корикова Н.Н</a:t>
            </a:r>
            <a:r>
              <a:rPr lang="ru-RU" sz="4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9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76064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+mj-lt"/>
              </a:rPr>
              <a:t> ЦЕНТР ЭКСПЕРИМЕНТИРОВАНИЯ</a:t>
            </a:r>
            <a:endParaRPr lang="ru-RU" sz="28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5616624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algn="just"/>
            <a:r>
              <a:rPr lang="ru-RU" sz="3400" dirty="0" smtClean="0">
                <a:solidFill>
                  <a:srgbClr val="0070C0"/>
                </a:solidFill>
              </a:rPr>
              <a:t> </a:t>
            </a:r>
            <a:r>
              <a:rPr lang="ru-RU" sz="4500" dirty="0">
                <a:solidFill>
                  <a:srgbClr val="002060"/>
                </a:solidFill>
              </a:rPr>
              <a:t>Разнообразные сосуды из различных материалов разного </a:t>
            </a:r>
            <a:r>
              <a:rPr lang="ru-RU" sz="4500" dirty="0" smtClean="0">
                <a:solidFill>
                  <a:srgbClr val="002060"/>
                </a:solidFill>
              </a:rPr>
              <a:t>    объема </a:t>
            </a:r>
            <a:r>
              <a:rPr lang="ru-RU" sz="4500" dirty="0">
                <a:solidFill>
                  <a:srgbClr val="002060"/>
                </a:solidFill>
              </a:rPr>
              <a:t>и формы;</a:t>
            </a:r>
          </a:p>
          <a:p>
            <a:pPr algn="just"/>
            <a:r>
              <a:rPr lang="ru-RU" sz="4500" dirty="0" smtClean="0">
                <a:solidFill>
                  <a:srgbClr val="002060"/>
                </a:solidFill>
              </a:rPr>
              <a:t> </a:t>
            </a:r>
            <a:r>
              <a:rPr lang="ru-RU" sz="4500" dirty="0">
                <a:solidFill>
                  <a:srgbClr val="002060"/>
                </a:solidFill>
              </a:rPr>
              <a:t>Природный материал, собранный совместно с детьми и родителями (камешки, глина, </a:t>
            </a:r>
            <a:r>
              <a:rPr lang="ru-RU" sz="4500" dirty="0" smtClean="0">
                <a:solidFill>
                  <a:srgbClr val="002060"/>
                </a:solidFill>
              </a:rPr>
              <a:t> </a:t>
            </a:r>
            <a:r>
              <a:rPr lang="ru-RU" sz="4500" dirty="0">
                <a:solidFill>
                  <a:srgbClr val="002060"/>
                </a:solidFill>
              </a:rPr>
              <a:t>песок, ракушки, </a:t>
            </a:r>
            <a:r>
              <a:rPr lang="ru-RU" sz="4500" dirty="0" smtClean="0">
                <a:solidFill>
                  <a:srgbClr val="002060"/>
                </a:solidFill>
              </a:rPr>
              <a:t> </a:t>
            </a:r>
            <a:r>
              <a:rPr lang="ru-RU" sz="4500" dirty="0">
                <a:solidFill>
                  <a:srgbClr val="002060"/>
                </a:solidFill>
              </a:rPr>
              <a:t>шишки, </a:t>
            </a:r>
            <a:r>
              <a:rPr lang="ru-RU" sz="4500" dirty="0" smtClean="0">
                <a:solidFill>
                  <a:srgbClr val="002060"/>
                </a:solidFill>
              </a:rPr>
              <a:t>скорлупки от грецких орехов, мох);</a:t>
            </a:r>
            <a:endParaRPr lang="ru-RU" sz="4500" dirty="0">
              <a:solidFill>
                <a:srgbClr val="002060"/>
              </a:solidFill>
            </a:endParaRPr>
          </a:p>
          <a:p>
            <a:pPr algn="just"/>
            <a:r>
              <a:rPr lang="ru-RU" sz="4500" dirty="0" smtClean="0">
                <a:solidFill>
                  <a:srgbClr val="002060"/>
                </a:solidFill>
              </a:rPr>
              <a:t> </a:t>
            </a:r>
            <a:r>
              <a:rPr lang="ru-RU" sz="4500" dirty="0">
                <a:solidFill>
                  <a:srgbClr val="002060"/>
                </a:solidFill>
              </a:rPr>
              <a:t>Бросовый материал (ткани, деревянные, пластмассовые и железные предметы и др.);</a:t>
            </a:r>
          </a:p>
          <a:p>
            <a:pPr algn="just"/>
            <a:r>
              <a:rPr lang="ru-RU" sz="4500" dirty="0" smtClean="0">
                <a:solidFill>
                  <a:srgbClr val="002060"/>
                </a:solidFill>
              </a:rPr>
              <a:t> </a:t>
            </a:r>
            <a:r>
              <a:rPr lang="ru-RU" sz="4500" dirty="0">
                <a:solidFill>
                  <a:srgbClr val="002060"/>
                </a:solidFill>
              </a:rPr>
              <a:t>Разные виды бумаги, пластилин;</a:t>
            </a:r>
          </a:p>
          <a:p>
            <a:pPr algn="just"/>
            <a:r>
              <a:rPr lang="ru-RU" sz="4500" dirty="0" smtClean="0">
                <a:solidFill>
                  <a:srgbClr val="002060"/>
                </a:solidFill>
              </a:rPr>
              <a:t> </a:t>
            </a:r>
            <a:r>
              <a:rPr lang="ru-RU" sz="4500" dirty="0">
                <a:solidFill>
                  <a:srgbClr val="002060"/>
                </a:solidFill>
              </a:rPr>
              <a:t>Красители пищевые и не пищевые;</a:t>
            </a:r>
          </a:p>
          <a:p>
            <a:pPr algn="just"/>
            <a:r>
              <a:rPr lang="ru-RU" sz="4500" dirty="0" smtClean="0">
                <a:solidFill>
                  <a:srgbClr val="002060"/>
                </a:solidFill>
              </a:rPr>
              <a:t> </a:t>
            </a:r>
            <a:r>
              <a:rPr lang="ru-RU" sz="4500" dirty="0">
                <a:solidFill>
                  <a:srgbClr val="002060"/>
                </a:solidFill>
              </a:rPr>
              <a:t>Приборы – помощники (увеличительные стекла, весы, магниты и др.);</a:t>
            </a:r>
          </a:p>
          <a:p>
            <a:pPr algn="just"/>
            <a:r>
              <a:rPr lang="ru-RU" sz="4500" dirty="0" smtClean="0">
                <a:solidFill>
                  <a:srgbClr val="002060"/>
                </a:solidFill>
              </a:rPr>
              <a:t>Медицинские </a:t>
            </a:r>
            <a:r>
              <a:rPr lang="ru-RU" sz="4500" dirty="0">
                <a:solidFill>
                  <a:srgbClr val="002060"/>
                </a:solidFill>
              </a:rPr>
              <a:t>материалы (пипетки, колбы, мерные ложки и стаканчики и т.д.);</a:t>
            </a:r>
          </a:p>
          <a:p>
            <a:pPr algn="just"/>
            <a:r>
              <a:rPr lang="ru-RU" sz="4500" dirty="0" smtClean="0">
                <a:solidFill>
                  <a:srgbClr val="002060"/>
                </a:solidFill>
              </a:rPr>
              <a:t> </a:t>
            </a:r>
            <a:r>
              <a:rPr lang="ru-RU" sz="4500" dirty="0">
                <a:solidFill>
                  <a:srgbClr val="002060"/>
                </a:solidFill>
              </a:rPr>
              <a:t>Прочие материалы (различные крупы, мука, соль, сахар, сито, свечи).</a:t>
            </a:r>
          </a:p>
          <a:p>
            <a:pPr algn="just"/>
            <a:r>
              <a:rPr lang="ru-RU" sz="4500" dirty="0" smtClean="0">
                <a:solidFill>
                  <a:srgbClr val="002060"/>
                </a:solidFill>
              </a:rPr>
              <a:t> </a:t>
            </a:r>
            <a:r>
              <a:rPr lang="ru-RU" sz="4500" dirty="0">
                <a:solidFill>
                  <a:srgbClr val="002060"/>
                </a:solidFill>
              </a:rPr>
              <a:t>Детские фартуки;</a:t>
            </a:r>
          </a:p>
          <a:p>
            <a:pPr algn="just"/>
            <a:r>
              <a:rPr lang="ru-RU" sz="4500" dirty="0" smtClean="0">
                <a:solidFill>
                  <a:srgbClr val="002060"/>
                </a:solidFill>
              </a:rPr>
              <a:t>Полотенца</a:t>
            </a:r>
            <a:r>
              <a:rPr lang="ru-RU" sz="4500" dirty="0">
                <a:solidFill>
                  <a:srgbClr val="002060"/>
                </a:solidFill>
              </a:rPr>
              <a:t>, тряпочки, щетка и совок; </a:t>
            </a:r>
          </a:p>
          <a:p>
            <a:pPr algn="just"/>
            <a:r>
              <a:rPr lang="ru-RU" sz="4500" dirty="0" smtClean="0">
                <a:solidFill>
                  <a:srgbClr val="002060"/>
                </a:solidFill>
              </a:rPr>
              <a:t> </a:t>
            </a:r>
            <a:r>
              <a:rPr lang="ru-RU" sz="4500" dirty="0">
                <a:solidFill>
                  <a:srgbClr val="002060"/>
                </a:solidFill>
              </a:rPr>
              <a:t>Схемы проведения </a:t>
            </a:r>
            <a:r>
              <a:rPr lang="ru-RU" sz="4500" dirty="0" smtClean="0">
                <a:solidFill>
                  <a:srgbClr val="002060"/>
                </a:solidFill>
              </a:rPr>
              <a:t>опытов;</a:t>
            </a:r>
          </a:p>
          <a:p>
            <a:pPr algn="just"/>
            <a:r>
              <a:rPr lang="ru-RU" sz="4500" dirty="0" smtClean="0">
                <a:solidFill>
                  <a:srgbClr val="002060"/>
                </a:solidFill>
              </a:rPr>
              <a:t>Календари наблюдений за погодой, ростом растений (старший возраст)</a:t>
            </a:r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187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764704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ПЕРЕЧЕНЬ ТЕМ ДЛЯ ЭКСПЕРИМЕНТИРОВАНИЯ</a:t>
            </a:r>
            <a:endParaRPr lang="ru-RU" sz="2400" dirty="0">
              <a:solidFill>
                <a:srgbClr val="FF0000"/>
              </a:solidFill>
              <a:latin typeface="+mj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046365"/>
              </p:ext>
            </p:extLst>
          </p:nvPr>
        </p:nvGraphicFramePr>
        <p:xfrm>
          <a:off x="251520" y="836713"/>
          <a:ext cx="8640960" cy="55513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9980"/>
                <a:gridCol w="1439980"/>
                <a:gridCol w="1439980"/>
                <a:gridCol w="1439980"/>
                <a:gridCol w="1440520"/>
                <a:gridCol w="1440520"/>
              </a:tblGrid>
              <a:tr h="192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месяц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неделя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неделя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 неделя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 неделя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 неделя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</a:tr>
              <a:tr h="525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Сентябрь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*Песок бывает разный. Песочные часы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«Свет вокруг нас»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«Путешествие с капелькой»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«Рассматривание и сравнение шишек сосны и ели»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«У воды нет запаха»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</a:tr>
              <a:tr h="7000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Октябрь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«Пейте куклы вкусный сок»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«Как вода смешивается с разными веществами»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 Какого цвета вода?»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«Воздух легче воды»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</a:tr>
              <a:tr h="3500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Ноябрь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«Бумага, ее качества и свойства»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«Ткань, ее качества и свойства»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«Древесина, ее качества и свойства»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*«Вода изменяет форму»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</a:tr>
              <a:tr h="525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Декабрь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«Делаем льдинки»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«Кто улетит, а кто останется»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«Почему птицы могут летать?» (Н/И. Кто как устроен»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«Воздух в человеке»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«Пенный замок»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</a:tr>
              <a:tr h="875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Январь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Новогодние каникулы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«Теневой театр»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+ «Как звери меняют шубку?»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Выявление свойств металла: тонет или нет в воде, можно ли смять, согнуть, разбить»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</a:tr>
              <a:tr h="7000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Февраль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«Почему кораблики плывут»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Действие магнита на металл: игра с магнитом»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*  «Как работает воздух»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(оригами самолетики)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«Как двигать скрепку без помощи рук»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</a:tr>
              <a:tr h="525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Март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«Движение воздуха»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*  «Тает льдинка»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+ «Мех. Зачем зайчику другая шубка»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«Где быстрее наступит весна»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*«Нужна ли растению вода»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</a:tr>
              <a:tr h="8017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Апрель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*«Корни или листья»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(посадка лука)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 ! «Из чего птицы строят гнезда?»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«Сказка о камешке»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Обследование камней: размер, вес, цвет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!«Солнечные зайчики»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</a:tr>
              <a:tr h="3500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Май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«Почему все звучит?»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! «Рисование сухим песком»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! «Воздух в почве»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829" marR="5582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2001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ИГРЫ И ОПЫТЫ ДЛЯ РАЗВИТИЯ РЕЧЕВОГО ДЫХАНИЯ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«ВОЗДУХ В ЧЕЛОВЕКЕ», «ПЕННЫЙ ЗАМОК»</a:t>
            </a:r>
          </a:p>
          <a:p>
            <a:pPr algn="ctr"/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068960"/>
            <a:ext cx="6912768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User\Desktop\игры с водой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671462"/>
            <a:ext cx="3600400" cy="4800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799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52128"/>
          </a:xfrm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«</a:t>
            </a:r>
            <a:r>
              <a:rPr lang="ru-RU" sz="3200" dirty="0"/>
              <a:t>Почему кораблики плывут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772816"/>
            <a:ext cx="8513379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751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ru-RU" sz="3200" dirty="0" smtClean="0"/>
              <a:t>Игры с водой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4040188" cy="50405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«Поймай рыбку»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4"/>
          </p:nvPr>
        </p:nvSpPr>
        <p:spPr>
          <a:xfrm>
            <a:off x="5004048" y="1700808"/>
            <a:ext cx="3710184" cy="4824536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7030A0"/>
                </a:solidFill>
              </a:rPr>
              <a:t>Переливание воды из кружки в кружку или через воронку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«Самодельный водопад»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«Уточки плавают»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«Чистюли» и др.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User\Desktop\IMG 20211020 170914 resized 20211020 09171594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3960440" cy="46045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1018730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Опыты с водой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Вода принимает форму сосуда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Свойства ткани и бумаги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User\Desktop\фото гр.7\экспериментирование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642" y="2212975"/>
            <a:ext cx="2934891" cy="39131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7" name="Picture 3" descr="C:\Users\User\Desktop\фото гр.7\экспериментирование (2)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5455" y="2212975"/>
            <a:ext cx="2934891" cy="39131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0135079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8712968" cy="936104"/>
          </a:xfrm>
        </p:spPr>
        <p:txBody>
          <a:bodyPr/>
          <a:lstStyle/>
          <a:p>
            <a:pPr marR="47625" indent="-47625">
              <a:lnSpc>
                <a:spcPct val="150000"/>
              </a:lnSpc>
            </a:pP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000" b="1" i="1" dirty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000" b="1" i="1" dirty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000" b="1" i="1" dirty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000" b="1" i="1" dirty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000" b="1" i="1" dirty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000" b="1" i="1" dirty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000" b="1" i="1" dirty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000" b="1" i="1" dirty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000" b="1" i="1" dirty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000" b="1" i="1" dirty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000" b="1" i="1" dirty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000" b="1" i="1" dirty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1600" b="1" i="1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1600" b="1" i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1600" b="1" i="1" dirty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1600" b="1" i="1" dirty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1600" b="1" i="1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1600" b="1" i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1600" b="1" i="1" dirty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1600" b="1" i="1" dirty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1600" b="1" i="1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1600" b="1" i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1600" b="1" i="1" dirty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1600" b="1" i="1" dirty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1600" b="1" i="1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1600" b="1" i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4000" dirty="0" smtClean="0">
                <a:solidFill>
                  <a:srgbClr val="FF0000"/>
                </a:solidFill>
                <a:effectLst/>
                <a:latin typeface="Century Gothic" panose="020B0502020202020204" pitchFamily="34" charset="0"/>
                <a:ea typeface="Calibri"/>
                <a:cs typeface="Times New Roman"/>
              </a:rPr>
              <a:t>Игры</a:t>
            </a:r>
            <a:r>
              <a:rPr lang="ru-RU" sz="4000" i="1" dirty="0" smtClean="0">
                <a:solidFill>
                  <a:srgbClr val="FF0000"/>
                </a:solidFill>
                <a:effectLst/>
                <a:latin typeface="Century Gothic" panose="020B0502020202020204" pitchFamily="34" charset="0"/>
                <a:ea typeface="Calibri"/>
                <a:cs typeface="Times New Roman"/>
              </a:rPr>
              <a:t> с </a:t>
            </a:r>
            <a:r>
              <a:rPr lang="ru-RU" sz="4000" dirty="0" smtClean="0">
                <a:solidFill>
                  <a:srgbClr val="FF0000"/>
                </a:solidFill>
                <a:effectLst/>
                <a:latin typeface="Century Gothic" panose="020B0502020202020204" pitchFamily="34" charset="0"/>
                <a:ea typeface="Calibri"/>
                <a:cs typeface="Times New Roman"/>
              </a:rPr>
              <a:t>крупами в сухом </a:t>
            </a:r>
            <a:r>
              <a:rPr lang="ru-RU" sz="1600" dirty="0" smtClean="0">
                <a:solidFill>
                  <a:srgbClr val="FF0000"/>
                </a:solidFill>
                <a:effectLst/>
                <a:latin typeface="Century Gothic" panose="020B0502020202020204" pitchFamily="34" charset="0"/>
                <a:ea typeface="Calibri"/>
                <a:cs typeface="Times New Roman"/>
              </a:rPr>
              <a:t/>
            </a:r>
            <a:br>
              <a:rPr lang="ru-RU" sz="1600" dirty="0" smtClean="0">
                <a:solidFill>
                  <a:srgbClr val="FF0000"/>
                </a:solidFill>
                <a:effectLst/>
                <a:latin typeface="Century Gothic" panose="020B0502020202020204" pitchFamily="34" charset="0"/>
                <a:ea typeface="Calibri"/>
                <a:cs typeface="Times New Roman"/>
              </a:rPr>
            </a:br>
            <a:r>
              <a:rPr lang="ru-RU" sz="4000" dirty="0" smtClean="0">
                <a:solidFill>
                  <a:srgbClr val="FF0000"/>
                </a:solidFill>
                <a:effectLst/>
                <a:latin typeface="Century Gothic" panose="020B0502020202020204" pitchFamily="34" charset="0"/>
                <a:ea typeface="Calibri"/>
                <a:cs typeface="Times New Roman"/>
              </a:rPr>
              <a:t>бассейне</a:t>
            </a:r>
            <a:endParaRPr lang="ru-RU" sz="40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67544" y="1772816"/>
            <a:ext cx="4029844" cy="504056"/>
          </a:xfrm>
        </p:spPr>
        <p:txBody>
          <a:bodyPr/>
          <a:lstStyle/>
          <a:p>
            <a:r>
              <a:rPr lang="ru-RU" sz="1400" dirty="0" smtClean="0">
                <a:solidFill>
                  <a:srgbClr val="7030A0"/>
                </a:solidFill>
              </a:rPr>
              <a:t>Пересыпание крупы в емкости с широким и узким горлышком</a:t>
            </a:r>
            <a:endParaRPr lang="ru-RU" sz="1400" dirty="0">
              <a:solidFill>
                <a:srgbClr val="7030A0"/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4"/>
          </p:nvPr>
        </p:nvSpPr>
        <p:spPr>
          <a:xfrm>
            <a:off x="4932040" y="2204864"/>
            <a:ext cx="3782192" cy="403244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«Пальчики купаются»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«Сортировка круп»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«Разложи по видам»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«Аппликация из круп»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«Найди предмет, какой назову»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«Пальчики рисуют»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«Рисование на крупе» и др.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5" name="Picture 1" descr="C:\Users\User\Desktop\IMG 20210924 161458 resized 20211017 07500199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4193742" cy="37444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9163748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sz="3200" dirty="0" smtClean="0">
                <a:latin typeface="+mj-lt"/>
              </a:rPr>
              <a:t>Игры с песком</a:t>
            </a:r>
            <a:endParaRPr lang="ru-RU" sz="3200" dirty="0">
              <a:latin typeface="+mj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4040188" cy="57606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«Я пеку, пеку, пеку»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14"/>
          </p:nvPr>
        </p:nvSpPr>
        <p:spPr>
          <a:xfrm>
            <a:off x="4860032" y="1916832"/>
            <a:ext cx="3816424" cy="439248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</a:rPr>
              <a:t>«Что я закапала в песок?»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«Волшебные отпечатки на песке»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«Во саду ли, в огороде»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«Цветные заборчики»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«Постройка домика для куклы»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«Общим словом назови и запомни» и др.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User\Desktop\IMG 20211020 170926 resized 20211020 09171632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3744416" cy="42045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57833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sz="3200" dirty="0" smtClean="0">
                <a:solidFill>
                  <a:srgbClr val="0070C0"/>
                </a:solidFill>
              </a:rPr>
              <a:t>ЭКСПЕРИМЕНТЫ С ВОЗДУХОМ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4040188" cy="50405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«Воздух не имеет веса»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8200" y="1772816"/>
            <a:ext cx="4041775" cy="504056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>
                <a:solidFill>
                  <a:srgbClr val="FF0000"/>
                </a:solidFill>
              </a:rPr>
              <a:t>Поймай </a:t>
            </a:r>
            <a:r>
              <a:rPr lang="ru-RU" dirty="0" smtClean="0">
                <a:solidFill>
                  <a:srgbClr val="FF0000"/>
                </a:solidFill>
              </a:rPr>
              <a:t>воздух»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1027" name="Picture 3" descr="C:\Users\User\Desktop\занятие воздух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5" y="2056793"/>
            <a:ext cx="3168351" cy="40693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6" name="Picture 2" descr="C:\Users\User\Desktop\воздух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76056" y="2013776"/>
            <a:ext cx="3084290" cy="41123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2072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s://i.mycdn.me/i?r=AzEPZsRbOZEKgBhR0XGMT1RkdFcFbf7qzB10-FIGdh6M-qaKTM5SRkZCeTgDn6uOyi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969060"/>
            <a:ext cx="3851920" cy="288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25538"/>
            <a:ext cx="8229600" cy="122396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548680"/>
            <a:ext cx="7488831" cy="4613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563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s05.infourok.ru/uploads/ex/0823/0000b7ea-5720c1e7/hello_html_197b99fc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4573" y="4221088"/>
            <a:ext cx="5072708" cy="242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/>
          <a:lstStyle/>
          <a:p>
            <a:r>
              <a:rPr lang="ru-RU" sz="3200" dirty="0" smtClean="0">
                <a:latin typeface="+mj-lt"/>
              </a:rPr>
              <a:t/>
            </a:r>
            <a:br>
              <a:rPr lang="ru-RU" sz="3200" dirty="0" smtClean="0">
                <a:latin typeface="+mj-lt"/>
              </a:rPr>
            </a:br>
            <a:r>
              <a:rPr lang="ru-RU" sz="3200" dirty="0">
                <a:latin typeface="+mj-lt"/>
              </a:rPr>
              <a:t/>
            </a:r>
            <a:br>
              <a:rPr lang="ru-RU" sz="3200" dirty="0">
                <a:latin typeface="+mj-lt"/>
              </a:rPr>
            </a:br>
            <a:r>
              <a:rPr lang="ru-RU" sz="3200" dirty="0" smtClean="0">
                <a:latin typeface="+mj-lt"/>
              </a:rPr>
              <a:t/>
            </a:r>
            <a:br>
              <a:rPr lang="ru-RU" sz="3200" dirty="0" smtClean="0">
                <a:latin typeface="+mj-lt"/>
              </a:rPr>
            </a:br>
            <a:r>
              <a:rPr lang="ru-RU" sz="3200" dirty="0">
                <a:latin typeface="+mj-lt"/>
              </a:rPr>
              <a:t/>
            </a:r>
            <a:br>
              <a:rPr lang="ru-RU" sz="3200" dirty="0">
                <a:latin typeface="+mj-lt"/>
              </a:rPr>
            </a:br>
            <a:r>
              <a:rPr lang="ru-RU" sz="3200" dirty="0" smtClean="0">
                <a:latin typeface="+mj-lt"/>
              </a:rPr>
              <a:t>Особенности детей </a:t>
            </a:r>
            <a:br>
              <a:rPr lang="ru-RU" sz="3200" dirty="0" smtClean="0">
                <a:latin typeface="+mj-lt"/>
              </a:rPr>
            </a:br>
            <a:r>
              <a:rPr lang="ru-RU" sz="3200" dirty="0" smtClean="0">
                <a:latin typeface="+mj-lt"/>
              </a:rPr>
              <a:t>с нарушениями речи</a:t>
            </a:r>
            <a:endParaRPr lang="ru-RU" sz="3200" dirty="0">
              <a:latin typeface="+mj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9"/>
            <a:ext cx="8229600" cy="2880319"/>
          </a:xfrm>
        </p:spPr>
        <p:txBody>
          <a:bodyPr>
            <a:normAutofit fontScale="85000" lnSpcReduction="10000"/>
          </a:bodyPr>
          <a:lstStyle/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слабая </a:t>
            </a:r>
            <a:r>
              <a:rPr lang="ru-RU" sz="2800" dirty="0"/>
              <a:t>концентрации внимания;</a:t>
            </a:r>
          </a:p>
          <a:p>
            <a:pPr algn="just"/>
            <a:r>
              <a:rPr lang="ru-RU" sz="2800" dirty="0" smtClean="0"/>
              <a:t>снижение </a:t>
            </a:r>
            <a:r>
              <a:rPr lang="ru-RU" sz="2800" dirty="0"/>
              <a:t>вербальной памяти;</a:t>
            </a:r>
          </a:p>
          <a:p>
            <a:pPr algn="just"/>
            <a:r>
              <a:rPr lang="ru-RU" sz="2800" dirty="0" smtClean="0"/>
              <a:t> </a:t>
            </a:r>
            <a:r>
              <a:rPr lang="ru-RU" sz="2800" dirty="0"/>
              <a:t>уменьшение скорости мыслительных операций;</a:t>
            </a:r>
          </a:p>
          <a:p>
            <a:pPr algn="just"/>
            <a:r>
              <a:rPr lang="ru-RU" sz="2800" dirty="0" smtClean="0"/>
              <a:t> </a:t>
            </a:r>
            <a:r>
              <a:rPr lang="ru-RU" sz="2800" dirty="0"/>
              <a:t>отставание в развитии мелкой моторики;</a:t>
            </a:r>
          </a:p>
          <a:p>
            <a:pPr algn="just"/>
            <a:r>
              <a:rPr lang="ru-RU" sz="2800" dirty="0" smtClean="0"/>
              <a:t> </a:t>
            </a:r>
            <a:r>
              <a:rPr lang="ru-RU" sz="2800" dirty="0"/>
              <a:t>трудности при выполнении словесных инструкций.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779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pristor.ru/wp-content/uploads/2018/04/%D0%A1%D0%BA%D0%B0%D1%87%D0%B0%D1%82%D1%8C-%D0%BA%D0%B0%D1%80%D1%82%D0%B8%D0%BD%D0%BA%D0%B8-%D0%B4%D0%BB%D1%8F-%D0%B4%D0%B5%D1%82%D1%81%D0%BA%D0%BE%D0%B3%D0%BE-%D1%81%D0%B0%D0%B4%D0%B0-%D0%BD%D0%B0-%D1%80%D0%B0%D0%B7%D0%BD%D1%8B%D0%B5-%D1%82%D0%B5%D0%BC%D1%8B-%D0%BF%D0%BE%D0%B4%D0%B1%D0%BE%D1%80%D0%BA%D0%B0-1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149080"/>
            <a:ext cx="3194596" cy="2512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Значение экспериментирования для дошкольников с ТНР</a:t>
            </a:r>
            <a:endParaRPr lang="ru-RU" sz="32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84984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</a:rPr>
              <a:t>детское экспериментирование способствует расширению кругозора, обогащению опыта самостоятельной деятельности, саморазвитию </a:t>
            </a:r>
            <a:r>
              <a:rPr lang="ru-RU" dirty="0" smtClean="0">
                <a:solidFill>
                  <a:srgbClr val="002060"/>
                </a:solidFill>
              </a:rPr>
              <a:t>ребенка;</a:t>
            </a:r>
          </a:p>
          <a:p>
            <a:pPr algn="just"/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стимулиру­ет познавательно - </a:t>
            </a:r>
            <a:r>
              <a:rPr lang="ru-RU" dirty="0">
                <a:solidFill>
                  <a:srgbClr val="002060"/>
                </a:solidFill>
              </a:rPr>
              <a:t>речевую </a:t>
            </a:r>
            <a:r>
              <a:rPr lang="ru-RU" dirty="0" smtClean="0">
                <a:solidFill>
                  <a:srgbClr val="002060"/>
                </a:solidFill>
              </a:rPr>
              <a:t>активность;</a:t>
            </a:r>
          </a:p>
          <a:p>
            <a:pPr algn="just"/>
            <a:r>
              <a:rPr lang="ru-RU" dirty="0">
                <a:solidFill>
                  <a:srgbClr val="002060"/>
                </a:solidFill>
              </a:rPr>
              <a:t>позволяет широко развивать логическое мышление, воображение, фантазию, творчество, закладывает навыки учебной деятельности.</a:t>
            </a:r>
          </a:p>
          <a:p>
            <a:pPr marL="0" indent="0" algn="just">
              <a:buNone/>
            </a:pPr>
            <a:r>
              <a:rPr lang="ru-RU" dirty="0" smtClean="0"/>
              <a:t>,</a:t>
            </a:r>
          </a:p>
          <a:p>
            <a:pPr algn="just"/>
            <a:endParaRPr lang="ru-RU" dirty="0"/>
          </a:p>
          <a:p>
            <a:pPr marL="0" indent="0" algn="just">
              <a:buNone/>
            </a:pP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73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820472" cy="980728"/>
          </a:xfrm>
        </p:spPr>
        <p:txBody>
          <a:bodyPr/>
          <a:lstStyle/>
          <a:p>
            <a:pPr algn="just">
              <a:lnSpc>
                <a:spcPts val="4000"/>
              </a:lnSpc>
            </a:pPr>
            <a:r>
              <a:rPr lang="ru-RU" sz="2400" dirty="0">
                <a:solidFill>
                  <a:srgbClr val="FF0000"/>
                </a:solidFill>
                <a:effectLst/>
                <a:latin typeface="+mj-lt"/>
              </a:rPr>
              <a:t>Цель экспериментальной деятельности у детей с нарушением 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+mj-lt"/>
              </a:rPr>
              <a:t>речи:</a:t>
            </a:r>
            <a:endParaRPr lang="ru-RU" sz="2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07504" y="908720"/>
            <a:ext cx="8856984" cy="521744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расширение познавательной деятельности и разработка навыков удерживания внимания. Познание пространства через все органы чувств: осязание, обоняние, зрение, слух, вкусовые рецепторы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Задачи экспериментальной деятельности:</a:t>
            </a:r>
          </a:p>
          <a:p>
            <a:pPr algn="just"/>
            <a:r>
              <a:rPr lang="ru-RU" dirty="0" smtClean="0"/>
              <a:t>изучение </a:t>
            </a:r>
            <a:r>
              <a:rPr lang="ru-RU" dirty="0"/>
              <a:t>пространства вокруг ребёнка; </a:t>
            </a:r>
          </a:p>
          <a:p>
            <a:pPr algn="just"/>
            <a:r>
              <a:rPr lang="ru-RU" dirty="0" smtClean="0"/>
              <a:t>формирование </a:t>
            </a:r>
            <a:r>
              <a:rPr lang="ru-RU" dirty="0"/>
              <a:t>понятий о физических явлениях;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познание свойств различных веществ;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расширение навыков использования тех или иных предметов во время постановки опытов;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помочь ребёнку сформировать </a:t>
            </a:r>
            <a:r>
              <a:rPr lang="ru-RU" dirty="0" smtClean="0"/>
              <a:t>выводы, </a:t>
            </a:r>
            <a:r>
              <a:rPr lang="ru-RU" dirty="0"/>
              <a:t>что существенно обогащает словарный запас.</a:t>
            </a:r>
          </a:p>
          <a:p>
            <a:pPr marL="0" indent="0" algn="just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799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-48eb2cdbfebfa8c3ded22399ee90f4ed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3645024"/>
            <a:ext cx="2232248" cy="2976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Связь с другими видами деятельности</a:t>
            </a:r>
            <a:endParaRPr lang="ru-RU" sz="32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7283152" cy="4608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Изобразительная деятельность;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Формирование элементарных математических  представлений;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Поисковая деятельность;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Труд;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Музыкальное и физическое воспитание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Положительное влияние на эмоциональную сферу ребенка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Развитие творческих способностей;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Укрепление здоровья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187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://ds5ishim.ru/sites/default/files/edukacija_i_zabava_hemija_2198246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068960"/>
            <a:ext cx="4161454" cy="277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4402832" cy="864096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Эксперимент</a:t>
            </a:r>
            <a:endParaRPr lang="ru-RU" sz="32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4474840" cy="5472608"/>
          </a:xfrm>
        </p:spPr>
        <p:txBody>
          <a:bodyPr>
            <a:normAutofit fontScale="92500"/>
          </a:bodyPr>
          <a:lstStyle/>
          <a:p>
            <a:pPr marL="0" lvl="0" indent="0" algn="ctr">
              <a:buNone/>
            </a:pPr>
            <a:endParaRPr lang="ru-RU" dirty="0" smtClean="0"/>
          </a:p>
          <a:p>
            <a:pPr lvl="0" algn="just"/>
            <a:r>
              <a:rPr lang="ru-RU" dirty="0" smtClean="0"/>
              <a:t>Образовательная </a:t>
            </a:r>
            <a:r>
              <a:rPr lang="ru-RU" dirty="0"/>
              <a:t>часть, где поясняются основные понятия и неизвестные слова.</a:t>
            </a:r>
          </a:p>
          <a:p>
            <a:pPr lvl="0" algn="just"/>
            <a:r>
              <a:rPr lang="ru-RU" dirty="0"/>
              <a:t>Совместная деятельность с детьми, где изучается техника выполнения эксперимента.</a:t>
            </a:r>
          </a:p>
          <a:p>
            <a:pPr lvl="0" algn="just"/>
            <a:r>
              <a:rPr lang="ru-RU" dirty="0"/>
              <a:t>Самостоятельная работа детей. В этой части дети озвучивают версии происходящего, задают вопросы и делают выводы.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196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620688"/>
            <a:ext cx="8424936" cy="5760640"/>
          </a:xfrm>
        </p:spPr>
        <p:txBody>
          <a:bodyPr>
            <a:normAutofit fontScale="77500" lnSpcReduction="20000"/>
          </a:bodyPr>
          <a:lstStyle/>
          <a:p>
            <a:pPr marL="0" indent="0" algn="just" fontAlgn="base">
              <a:buNone/>
            </a:pPr>
            <a:r>
              <a:rPr lang="ru-RU" dirty="0" smtClean="0">
                <a:solidFill>
                  <a:srgbClr val="0070C0"/>
                </a:solidFill>
              </a:rPr>
              <a:t>В </a:t>
            </a:r>
            <a:r>
              <a:rPr lang="ru-RU" dirty="0">
                <a:solidFill>
                  <a:srgbClr val="0070C0"/>
                </a:solidFill>
              </a:rPr>
              <a:t>процессе самостоятельной деятельности ребенок </a:t>
            </a:r>
            <a:r>
              <a:rPr lang="ru-RU">
                <a:solidFill>
                  <a:srgbClr val="0070C0"/>
                </a:solidFill>
              </a:rPr>
              <a:t>осуществляет </a:t>
            </a:r>
            <a:r>
              <a:rPr lang="ru-RU" smtClean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многоуровневый эксперимент</a:t>
            </a:r>
            <a:r>
              <a:rPr lang="ru-RU" dirty="0" smtClean="0">
                <a:solidFill>
                  <a:srgbClr val="0070C0"/>
                </a:solidFill>
              </a:rPr>
              <a:t>:</a:t>
            </a:r>
          </a:p>
          <a:p>
            <a:pPr marL="0" indent="0" algn="just" fontAlgn="base">
              <a:buNone/>
            </a:pPr>
            <a:endParaRPr lang="ru-RU" dirty="0">
              <a:solidFill>
                <a:srgbClr val="0070C0"/>
              </a:solidFill>
            </a:endParaRPr>
          </a:p>
          <a:p>
            <a:pPr lvl="0" algn="just" fontAlgn="base"/>
            <a:r>
              <a:rPr lang="ru-RU" i="1" dirty="0">
                <a:solidFill>
                  <a:srgbClr val="C00000"/>
                </a:solidFill>
              </a:rPr>
              <a:t>физический</a:t>
            </a:r>
            <a:r>
              <a:rPr lang="ru-RU" dirty="0"/>
              <a:t>: учится управлять своим телом и отдельными органами;</a:t>
            </a:r>
          </a:p>
          <a:p>
            <a:pPr lvl="0" algn="just" fontAlgn="base"/>
            <a:r>
              <a:rPr lang="ru-RU" i="1" dirty="0">
                <a:solidFill>
                  <a:srgbClr val="C00000"/>
                </a:solidFill>
              </a:rPr>
              <a:t>природоведческий</a:t>
            </a:r>
            <a:r>
              <a:rPr lang="ru-RU" dirty="0"/>
              <a:t>: знакомится с реальным окружающим миром, со свойствами объектов и причинно-следственными связями, действующими в мире;</a:t>
            </a:r>
          </a:p>
          <a:p>
            <a:pPr lvl="0" algn="just" fontAlgn="base"/>
            <a:r>
              <a:rPr lang="ru-RU" i="1" dirty="0" smtClean="0">
                <a:solidFill>
                  <a:srgbClr val="C00000"/>
                </a:solidFill>
              </a:rPr>
              <a:t>социальный</a:t>
            </a:r>
            <a:r>
              <a:rPr lang="ru-RU" dirty="0" smtClean="0">
                <a:solidFill>
                  <a:srgbClr val="C00000"/>
                </a:solidFill>
              </a:rPr>
              <a:t>:</a:t>
            </a:r>
            <a:r>
              <a:rPr lang="ru-RU" dirty="0" smtClean="0"/>
              <a:t> запоминает индивидуальные особенности каждого человека (сверстника и взрослого), формы взаимодействия людей друг с другом;</a:t>
            </a:r>
          </a:p>
          <a:p>
            <a:pPr lvl="0" algn="just" fontAlgn="base"/>
            <a:r>
              <a:rPr lang="ru-RU" i="1" dirty="0" smtClean="0">
                <a:solidFill>
                  <a:srgbClr val="C00000"/>
                </a:solidFill>
              </a:rPr>
              <a:t>познавательный</a:t>
            </a:r>
            <a:r>
              <a:rPr lang="ru-RU" dirty="0"/>
              <a:t>: тренирует мыслительные процессы, осваивает разнообразные мыслительные операции;</a:t>
            </a:r>
          </a:p>
          <a:p>
            <a:pPr lvl="0" algn="just" fontAlgn="base"/>
            <a:r>
              <a:rPr lang="ru-RU" i="1" dirty="0">
                <a:solidFill>
                  <a:srgbClr val="C00000"/>
                </a:solidFill>
              </a:rPr>
              <a:t>лингвистический</a:t>
            </a:r>
            <a:r>
              <a:rPr lang="ru-RU" dirty="0"/>
              <a:t>: занимается словотворчеством, обсуждает итоги эксперимента, играет в словесные игры, т.е. экспериментирует со словами;</a:t>
            </a:r>
          </a:p>
          <a:p>
            <a:pPr lvl="0" algn="just" fontAlgn="base"/>
            <a:r>
              <a:rPr lang="ru-RU" i="1" dirty="0">
                <a:solidFill>
                  <a:srgbClr val="C00000"/>
                </a:solidFill>
              </a:rPr>
              <a:t>личностный</a:t>
            </a:r>
            <a:r>
              <a:rPr lang="ru-RU" dirty="0">
                <a:solidFill>
                  <a:srgbClr val="C00000"/>
                </a:solidFill>
              </a:rPr>
              <a:t>:</a:t>
            </a:r>
            <a:r>
              <a:rPr lang="ru-RU" dirty="0"/>
              <a:t> узнает свои личные возможности;</a:t>
            </a:r>
          </a:p>
          <a:p>
            <a:pPr lvl="0" algn="just" fontAlgn="base"/>
            <a:r>
              <a:rPr lang="ru-RU" i="1" dirty="0">
                <a:solidFill>
                  <a:srgbClr val="FF0000"/>
                </a:solidFill>
              </a:rPr>
              <a:t>волевой</a:t>
            </a:r>
            <a:r>
              <a:rPr lang="ru-RU" dirty="0"/>
              <a:t>: запоминает, как он сам может влиять на других людей;</a:t>
            </a:r>
          </a:p>
          <a:p>
            <a:pPr lvl="0" algn="just" fontAlgn="base"/>
            <a:r>
              <a:rPr lang="ru-RU" i="1" dirty="0">
                <a:solidFill>
                  <a:srgbClr val="C00000"/>
                </a:solidFill>
              </a:rPr>
              <a:t>поведенческий</a:t>
            </a:r>
            <a:r>
              <a:rPr lang="ru-RU" dirty="0"/>
              <a:t>: моделирует свое поведение в различных жизненных ситуациях.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400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Категории экспериментов</a:t>
            </a:r>
            <a:endParaRPr lang="ru-RU" sz="32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6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 </a:t>
            </a:r>
            <a:r>
              <a:rPr lang="ru-RU" dirty="0">
                <a:solidFill>
                  <a:srgbClr val="FF0000"/>
                </a:solidFill>
              </a:rPr>
              <a:t>Физические опыты</a:t>
            </a:r>
            <a:r>
              <a:rPr lang="ru-RU" dirty="0"/>
              <a:t>: изучение свойств воды, </a:t>
            </a:r>
            <a:r>
              <a:rPr lang="ru-RU" dirty="0" smtClean="0"/>
              <a:t>песка, воздуха, бумаги, ткани, металла, камней, действия </a:t>
            </a:r>
            <a:r>
              <a:rPr lang="ru-RU" dirty="0"/>
              <a:t>магнита, свет, </a:t>
            </a:r>
            <a:r>
              <a:rPr lang="ru-RU" dirty="0" smtClean="0"/>
              <a:t>звук;</a:t>
            </a:r>
          </a:p>
          <a:p>
            <a:pPr algn="just"/>
            <a:r>
              <a:rPr lang="ru-RU" dirty="0">
                <a:solidFill>
                  <a:srgbClr val="FF0000"/>
                </a:solidFill>
              </a:rPr>
              <a:t>Изучение растений</a:t>
            </a:r>
            <a:r>
              <a:rPr lang="ru-RU" dirty="0"/>
              <a:t>: строение, условия выживания, размножение, сезонная жизнь </a:t>
            </a:r>
            <a:r>
              <a:rPr lang="ru-RU" dirty="0" smtClean="0"/>
              <a:t>растений;</a:t>
            </a:r>
          </a:p>
          <a:p>
            <a:pPr algn="just"/>
            <a:r>
              <a:rPr lang="ru-RU" dirty="0">
                <a:solidFill>
                  <a:srgbClr val="FF0000"/>
                </a:solidFill>
              </a:rPr>
              <a:t>Случайные,</a:t>
            </a:r>
            <a:r>
              <a:rPr lang="ru-RU" dirty="0"/>
              <a:t> которые происходили во время прогулки или когда внимание ребёнка останавливалось на новых свойствах предмета. Ребёнку не предлагают ответ на вопрос, он наблюдает и делает </a:t>
            </a:r>
            <a:r>
              <a:rPr lang="ru-RU" dirty="0" smtClean="0"/>
              <a:t>выводы;</a:t>
            </a:r>
          </a:p>
          <a:p>
            <a:pPr algn="just"/>
            <a:r>
              <a:rPr lang="ru-RU" dirty="0" smtClean="0"/>
              <a:t> </a:t>
            </a:r>
            <a:r>
              <a:rPr lang="ru-RU" dirty="0">
                <a:solidFill>
                  <a:srgbClr val="FF0000"/>
                </a:solidFill>
              </a:rPr>
              <a:t>Запланированные</a:t>
            </a:r>
            <a:r>
              <a:rPr lang="ru-RU" dirty="0"/>
              <a:t>. Те, которые содержат все этапы эксперимента: планирование, постановка цели, изучение вопроса, </a:t>
            </a:r>
            <a:r>
              <a:rPr lang="ru-RU" dirty="0" smtClean="0"/>
              <a:t>выводы;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Однократные, многократные, цикличные:</a:t>
            </a:r>
          </a:p>
          <a:p>
            <a:pPr marL="0" indent="0">
              <a:buNone/>
            </a:pPr>
            <a:r>
              <a:rPr lang="ru-RU" dirty="0"/>
              <a:t>- эксперименты в саду;</a:t>
            </a:r>
          </a:p>
          <a:p>
            <a:pPr marL="0" indent="0">
              <a:buNone/>
            </a:pPr>
            <a:r>
              <a:rPr lang="ru-RU" dirty="0"/>
              <a:t>- наблюдения за природными явлениями;</a:t>
            </a:r>
          </a:p>
          <a:p>
            <a:pPr marL="0" indent="0">
              <a:buNone/>
            </a:pPr>
            <a:r>
              <a:rPr lang="ru-RU" dirty="0"/>
              <a:t>- изучение космических объектов.</a:t>
            </a:r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79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479</TotalTime>
  <Words>1098</Words>
  <Application>Microsoft Office PowerPoint</Application>
  <PresentationFormat>Экран (4:3)</PresentationFormat>
  <Paragraphs>179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Исполнительная</vt:lpstr>
      <vt:lpstr>Особенности экспериментальной деятельности  для детей с тяжёлым нарушением речи </vt:lpstr>
      <vt:lpstr>                 </vt:lpstr>
      <vt:lpstr>    Особенности детей  с нарушениями речи</vt:lpstr>
      <vt:lpstr>Значение экспериментирования для дошкольников с ТНР</vt:lpstr>
      <vt:lpstr>Цель экспериментальной деятельности у детей с нарушением речи:</vt:lpstr>
      <vt:lpstr>Связь с другими видами деятельности</vt:lpstr>
      <vt:lpstr>Эксперимент</vt:lpstr>
      <vt:lpstr>Презентация PowerPoint</vt:lpstr>
      <vt:lpstr>Категории экспериментов</vt:lpstr>
      <vt:lpstr> ЦЕНТР ЭКСПЕРИМЕНТИРОВАНИЯ</vt:lpstr>
      <vt:lpstr>ПЕРЕЧЕНЬ ТЕМ ДЛЯ ЭКСПЕРИМЕНТИРОВАНИЯ</vt:lpstr>
      <vt:lpstr>ИГРЫ И ОПЫТЫ ДЛЯ РАЗВИТИЯ РЕЧЕВОГО ДЫХАНИЯ</vt:lpstr>
      <vt:lpstr>      «Почему кораблики плывут </vt:lpstr>
      <vt:lpstr>Игры с водой</vt:lpstr>
      <vt:lpstr>Опыты с водой</vt:lpstr>
      <vt:lpstr>                     Игры с крупами в сухом  бассейне</vt:lpstr>
      <vt:lpstr>Игры с песком</vt:lpstr>
      <vt:lpstr>ЭКСПЕРИМЕНТЫ С ВОЗДУХОМ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экспериментирования для детей с ТНР</dc:title>
  <dc:creator>User</dc:creator>
  <cp:lastModifiedBy>User</cp:lastModifiedBy>
  <cp:revision>67</cp:revision>
  <dcterms:created xsi:type="dcterms:W3CDTF">2021-10-17T11:24:09Z</dcterms:created>
  <dcterms:modified xsi:type="dcterms:W3CDTF">2022-04-22T06:37:49Z</dcterms:modified>
</cp:coreProperties>
</file>