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7" r:id="rId2"/>
    <p:sldId id="291" r:id="rId3"/>
    <p:sldId id="292" r:id="rId4"/>
    <p:sldId id="259" r:id="rId5"/>
    <p:sldId id="290" r:id="rId6"/>
    <p:sldId id="260" r:id="rId7"/>
    <p:sldId id="293" r:id="rId8"/>
    <p:sldId id="261" r:id="rId9"/>
    <p:sldId id="262" r:id="rId10"/>
    <p:sldId id="263" r:id="rId11"/>
    <p:sldId id="268" r:id="rId12"/>
    <p:sldId id="269" r:id="rId13"/>
    <p:sldId id="285" r:id="rId14"/>
    <p:sldId id="266" r:id="rId15"/>
    <p:sldId id="272" r:id="rId16"/>
    <p:sldId id="286" r:id="rId17"/>
    <p:sldId id="287" r:id="rId18"/>
    <p:sldId id="288" r:id="rId19"/>
    <p:sldId id="289" r:id="rId20"/>
    <p:sldId id="294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76" d="100"/>
          <a:sy n="76" d="100"/>
        </p:scale>
        <p:origin x="-181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30E6-9FAF-4345-AD8D-778D88015E73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3A568-F39B-482A-80FE-C707FCE4E2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967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55191C7-9CCD-41D9-B05D-DA27480A7DD1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0C4145A-947F-419A-9D41-5A5F21438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9"/>
            <a:ext cx="878497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Всероссийский урок безопасности школьников в сети интернет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4509120"/>
            <a:ext cx="4644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Социальный педагог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ГБОУ гимназии №405: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Завадская Александра Дмитриевна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Zavadskaya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58002"/>
            <a:ext cx="3024336" cy="27669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548681"/>
            <a:ext cx="74168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Вредоносные программы</a:t>
            </a:r>
            <a:endParaRPr lang="ru-RU" sz="32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772816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К вредоносным программам относятся вирусы, </a:t>
            </a:r>
            <a:r>
              <a:rPr lang="ru-RU" sz="2400" dirty="0" smtClean="0"/>
              <a:t>«черви» </a:t>
            </a:r>
            <a:r>
              <a:rPr lang="ru-RU" sz="2400" dirty="0"/>
              <a:t>и «троянские кони» – это компьютерные программы, которые могут нанести вред вашему  компьютеру и хранящимся на нем данным. Они также могут снижать скорость обмена данными с Интернетом и даже использовать ваш компьютер для распространения своих копий на компьютеры ваших друзей, </a:t>
            </a:r>
            <a:r>
              <a:rPr lang="ru-RU" sz="2400" dirty="0" smtClean="0"/>
              <a:t>родственников </a:t>
            </a:r>
            <a:r>
              <a:rPr lang="ru-RU" sz="2400" dirty="0"/>
              <a:t>и по всей остальной глобальной </a:t>
            </a:r>
            <a:r>
              <a:rPr lang="ru-RU" sz="2400" dirty="0" err="1"/>
              <a:t>Cети</a:t>
            </a:r>
            <a:r>
              <a:rPr lang="ru-RU" sz="2400" dirty="0"/>
              <a:t>.</a:t>
            </a:r>
          </a:p>
          <a:p>
            <a:pPr algn="just"/>
            <a:r>
              <a:rPr lang="ru-RU" sz="2400" b="1" dirty="0"/>
              <a:t> 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7" name="Рисунок 6" descr="virus3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1080120" cy="108980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76673"/>
            <a:ext cx="576063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 - дневники</a:t>
            </a:r>
            <a:endParaRPr lang="ru-RU" sz="32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340768"/>
            <a:ext cx="45365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Увлечение </a:t>
            </a:r>
            <a:r>
              <a:rPr lang="ru-RU" dirty="0" err="1"/>
              <a:t>веб-журналами</a:t>
            </a:r>
            <a:r>
              <a:rPr lang="ru-RU" dirty="0"/>
              <a:t> (или, иначе говоря, </a:t>
            </a:r>
            <a:r>
              <a:rPr lang="ru-RU" dirty="0" err="1"/>
              <a:t>блогами</a:t>
            </a:r>
            <a:r>
              <a:rPr lang="ru-RU" dirty="0"/>
              <a:t>) распространяется со скоростью пожара, особенно среди подростков, которые порой ведут </a:t>
            </a:r>
            <a:r>
              <a:rPr lang="ru-RU" dirty="0" err="1"/>
              <a:t>интернет-дневники</a:t>
            </a:r>
            <a:r>
              <a:rPr lang="ru-RU" dirty="0"/>
              <a:t> без ведома взрослых. Последние исследования показывают, что сегодня примерно половина всех </a:t>
            </a:r>
            <a:r>
              <a:rPr lang="ru-RU" dirty="0" err="1"/>
              <a:t>веб-журналов</a:t>
            </a:r>
            <a:r>
              <a:rPr lang="ru-RU" dirty="0"/>
              <a:t> принадлежат подросткам. При этом двое из трех раскрывают свой возраст; трое из пяти публикуют сведения о месте проживания и контактную информацию, а каждый пятый сообщает свое полное имя. Не секрет, что подробное раскрытие личных данных потенциально опасно.</a:t>
            </a:r>
          </a:p>
          <a:p>
            <a:endParaRPr lang="ru-RU" dirty="0"/>
          </a:p>
        </p:txBody>
      </p:sp>
      <p:pic>
        <p:nvPicPr>
          <p:cNvPr id="16385" name="Picture 1" descr="C:\Users\Zavadskaya\Desktop\Личный-дневник-или-блог-что-выбра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204864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5388" y="620688"/>
            <a:ext cx="64769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Интернет-хулиганство</a:t>
            </a:r>
            <a:endParaRPr lang="ru-RU" sz="32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412776"/>
            <a:ext cx="72728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Так же как и в обычной жизни, в Интернете появились свои хулиганы, которые осложняют жизнь другим пользователям Интернета.  По сути, они те же дворовые хулиганы, которые получают удовольствие, хамя и грубя окружающим.</a:t>
            </a:r>
          </a:p>
          <a:p>
            <a:pPr algn="just"/>
            <a:endParaRPr lang="ru-RU" dirty="0"/>
          </a:p>
        </p:txBody>
      </p:sp>
      <p:sp>
        <p:nvSpPr>
          <p:cNvPr id="15362" name="AutoShape 2" descr="http://gazeta19.ru/files/news/43/82/mosh%D0%B5nni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 descr="C:\Users\Zavadskaya\Desktop\moshеnni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4990" y="3320991"/>
            <a:ext cx="3357767" cy="22329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208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Недостоверная информация</a:t>
            </a:r>
            <a:endParaRPr lang="ru-RU" sz="32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772816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Интернет предлагает колоссальное количество возможностей для обучения, но есть и большая доля информации, которую никак нельзя назвать ни полезной, ни надежной. Пользователи Сети должны мыслить критически, чтобы оценить точность материалов; поскольку абсолютно любой может опубликовать информацию в Интернете.</a:t>
            </a:r>
            <a:endParaRPr lang="ru-RU" dirty="0"/>
          </a:p>
        </p:txBody>
      </p:sp>
      <p:pic>
        <p:nvPicPr>
          <p:cNvPr id="1026" name="Picture 2" descr="http://www.agroprombank.com/upload/medialibrary/35f/stopFake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916832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129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Материалы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Нежелательного </a:t>
            </a:r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содержания</a:t>
            </a:r>
            <a:endParaRPr lang="ru-RU" sz="32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2204864"/>
            <a:ext cx="5040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К материалам нежелательного содержания относятся: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Материалы для взрослых (18+)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Материалы ненавистнического содержания,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Материалы </a:t>
            </a:r>
            <a:r>
              <a:rPr lang="ru-RU" sz="2000" dirty="0"/>
              <a:t>суицидальной </a:t>
            </a:r>
            <a:r>
              <a:rPr lang="ru-RU" sz="2000" dirty="0" smtClean="0"/>
              <a:t>направленности,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Материалы с  </a:t>
            </a:r>
            <a:r>
              <a:rPr lang="ru-RU" sz="2000" dirty="0"/>
              <a:t>ненормативной лексикой.</a:t>
            </a:r>
          </a:p>
          <a:p>
            <a:endParaRPr lang="ru-RU" sz="2000" dirty="0"/>
          </a:p>
        </p:txBody>
      </p:sp>
      <p:pic>
        <p:nvPicPr>
          <p:cNvPr id="4" name="Рисунок 3" descr="1272261657_26017_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592988"/>
            <a:ext cx="2016224" cy="201622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18609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Как этих опасностей </a:t>
            </a: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избежать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?</a:t>
            </a:r>
            <a:endParaRPr lang="ru-RU" sz="6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ru-RU" sz="6000" dirty="0"/>
          </a:p>
        </p:txBody>
      </p:sp>
      <p:pic>
        <p:nvPicPr>
          <p:cNvPr id="4" name="Рисунок 3" descr="19-59-thickbox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581128"/>
            <a:ext cx="1417340" cy="141734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410" y="2835800"/>
            <a:ext cx="3384376" cy="253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00808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u="sng" dirty="0" smtClean="0"/>
              <a:t>Не общайтесь с незнакомцами.</a:t>
            </a:r>
            <a:r>
              <a:rPr lang="ru-RU" b="1" dirty="0" smtClean="0"/>
              <a:t> </a:t>
            </a:r>
            <a:r>
              <a:rPr lang="ru-RU" dirty="0" smtClean="0"/>
              <a:t>Пользуясь чатами, социальными сетями и электронной почтой, вы никогда не знаете, с кем вы общаетесь на самом деле. Если у вас есть страница в социальных сетях, то </a:t>
            </a:r>
            <a:r>
              <a:rPr lang="ru-RU" i="1" dirty="0" smtClean="0"/>
              <a:t>установите режим приватности, </a:t>
            </a:r>
            <a:r>
              <a:rPr lang="ru-RU" dirty="0" smtClean="0"/>
              <a:t>чтобы незнакомые люди не могли вам написать личное сообщение.</a:t>
            </a:r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620689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7 золотых правил </a:t>
            </a:r>
          </a:p>
          <a:p>
            <a:pPr algn="ctr"/>
            <a:r>
              <a:rPr lang="ru-RU" sz="2800" b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пользования Интернетом</a:t>
            </a:r>
            <a:endParaRPr lang="ru-RU" sz="2800" b="1" cap="all" dirty="0">
              <a:ln w="0"/>
              <a:solidFill>
                <a:schemeClr val="bg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4" name="Picture 4" descr="http://osipovosch.ru/wp-content/uploads/2015/03/ordinadors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198718"/>
            <a:ext cx="2446455" cy="17530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4725144"/>
            <a:ext cx="6246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/>
              <a:t>2. </a:t>
            </a:r>
            <a:r>
              <a:rPr lang="ru-RU" u="sng" dirty="0" smtClean="0"/>
              <a:t>Не нажимайте на ссылки. </a:t>
            </a:r>
            <a:r>
              <a:rPr lang="ru-RU" dirty="0" smtClean="0"/>
              <a:t>Когда Вы общаетесь в чате или если Вы получили письмо, никогда не нажимайте непосредственно на ссылку, особенно если она пришла от неизвестного Вам человека. Не скачивайте и не открывайте файлы из подозрительных источников.</a:t>
            </a:r>
          </a:p>
        </p:txBody>
      </p:sp>
      <p:pic>
        <p:nvPicPr>
          <p:cNvPr id="6" name="Picture 12" descr="C:\Users\Zavadskaya\Desktop\i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725144"/>
            <a:ext cx="1868574" cy="1399803"/>
          </a:xfrm>
          <a:prstGeom prst="rect">
            <a:avLst/>
          </a:prstGeom>
          <a:noFill/>
        </p:spPr>
      </p:pic>
      <p:pic>
        <p:nvPicPr>
          <p:cNvPr id="1026" name="Picture 2" descr="http://festival.1september.ru/articles/414762/pril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08556" cy="504056"/>
          </a:xfrm>
          <a:prstGeom prst="rect">
            <a:avLst/>
          </a:prstGeom>
          <a:noFill/>
        </p:spPr>
      </p:pic>
      <p:pic>
        <p:nvPicPr>
          <p:cNvPr id="1028" name="Picture 4" descr="http://www.greenwichschools.org/uploaded/district/curriculum/science/number-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97152"/>
            <a:ext cx="577729" cy="5760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mg3.proshkolu.ru/content/media/pic/std/3000000/2846000/2845875-b470ab3c396bc13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648072" cy="8100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692696"/>
            <a:ext cx="48965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/>
              <a:t>Никогда не публикуйте в социальных сетях, интернет - дневниках какую-либо личную информацию, </a:t>
            </a:r>
            <a:r>
              <a:rPr lang="ru-RU" dirty="0" smtClean="0"/>
              <a:t>в том числе фамилию, контактную информацию, домашний адрес, номера телефонов, название школы, адрес электронной почты, фамилии друзей или родственников, свои имена в программах мгновенного обмена сообщениями, возраст или дату рождения. Никогда не помещайте в интернете провокационные фотографии, свои или чьи-либо еще, и всегда проверяйте, не раскрывают ли изображения или даже задний план фотографий какую-либо личную информацию.</a:t>
            </a:r>
            <a:endParaRPr lang="ru-RU" dirty="0"/>
          </a:p>
        </p:txBody>
      </p:sp>
      <p:pic>
        <p:nvPicPr>
          <p:cNvPr id="5" name="Picture 2" descr="http://jpghoto.ru/img/picture/May/02/6cb7433e3d3dffe48df7e291f2585dfa/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48939" y="2075940"/>
            <a:ext cx="3096344" cy="1875251"/>
          </a:xfrm>
          <a:prstGeom prst="rect">
            <a:avLst/>
          </a:prstGeom>
          <a:noFill/>
        </p:spPr>
      </p:pic>
      <p:pic>
        <p:nvPicPr>
          <p:cNvPr id="37892" name="Picture 4" descr="http://wallras.com/wallpapers/1218x1150/stars/597402/stars-star-magenta-copy-59740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2980">
            <a:off x="2440365" y="5626459"/>
            <a:ext cx="764858" cy="722157"/>
          </a:xfrm>
          <a:prstGeom prst="rect">
            <a:avLst/>
          </a:prstGeom>
          <a:noFill/>
        </p:spPr>
      </p:pic>
      <p:pic>
        <p:nvPicPr>
          <p:cNvPr id="37894" name="Picture 6" descr="http://cs409719.vk.me/v409719184/5e02/2XGAKlK3M4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869160"/>
            <a:ext cx="1584176" cy="1584176"/>
          </a:xfrm>
          <a:prstGeom prst="rect">
            <a:avLst/>
          </a:prstGeom>
          <a:noFill/>
        </p:spPr>
      </p:pic>
      <p:pic>
        <p:nvPicPr>
          <p:cNvPr id="37896" name="Picture 8" descr="http://foneyes.ru/img/picture/May/14/c25a344b6cae990130349fab41009b47/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80201">
            <a:off x="7630067" y="5096946"/>
            <a:ext cx="1051317" cy="936104"/>
          </a:xfrm>
          <a:prstGeom prst="rect">
            <a:avLst/>
          </a:prstGeom>
          <a:noFill/>
        </p:spPr>
      </p:pic>
      <p:pic>
        <p:nvPicPr>
          <p:cNvPr id="9" name="Picture 4" descr="http://wallras.com/wallpapers/1218x1150/stars/597402/stars-star-magenta-copy-597401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20688"/>
            <a:ext cx="894653" cy="844705"/>
          </a:xfrm>
          <a:prstGeom prst="rect">
            <a:avLst/>
          </a:prstGeom>
          <a:noFill/>
        </p:spPr>
      </p:pic>
      <p:pic>
        <p:nvPicPr>
          <p:cNvPr id="10" name="Picture 2" descr="http://jpghoto.ru/img/picture/May/02/6cb7433e3d3dffe48df7e291f2585dfa/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154" y="5342142"/>
            <a:ext cx="2304256" cy="1139508"/>
          </a:xfrm>
          <a:prstGeom prst="rect">
            <a:avLst/>
          </a:prstGeom>
          <a:noFill/>
        </p:spPr>
      </p:pic>
      <p:pic>
        <p:nvPicPr>
          <p:cNvPr id="11" name="Picture 8" descr="http://foneyes.ru/img/picture/May/14/c25a344b6cae990130349fab41009b47/4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28229">
            <a:off x="457241" y="5556011"/>
            <a:ext cx="865558" cy="770702"/>
          </a:xfrm>
          <a:prstGeom prst="rect">
            <a:avLst/>
          </a:prstGeom>
          <a:noFill/>
        </p:spPr>
      </p:pic>
      <p:pic>
        <p:nvPicPr>
          <p:cNvPr id="12" name="Picture 4" descr="http://wallras.com/wallpapers/1218x1150/stars/597402/stars-star-magenta-copy-59740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16046">
            <a:off x="1648278" y="5554450"/>
            <a:ext cx="764858" cy="7221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://%D0%B2%D0%BE%D1%80%D0%BE%D1%82%D0%B0-%D0%BE%D1%82%D0%BA%D0%B0%D1%82%D0%BD%D1%8B%D0%B5-%D0%BD%D0%BE%D0%B2%D0%BE%D1%81%D0%B8%D0%B1%D0%B8%D1%80%D1%81%D0%BA.%D1%80%D1%84/wp-content/uploads/2016/11/0_8738a_e57162f3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://brav-o.ru/users/ru/catalog/image/159-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455290" cy="6480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1052736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/>
              <a:t>Игнорируйте интернет -  хулиганов</a:t>
            </a:r>
            <a:r>
              <a:rPr lang="ru-RU" dirty="0" smtClean="0"/>
              <a:t>. Занесите их в черный список. Если вы не будете реагировать на их воздействия, большинству интернет - хулиганов это, в конце концов, надоест и они уйдут.</a:t>
            </a:r>
            <a:endParaRPr lang="ru-RU" dirty="0"/>
          </a:p>
        </p:txBody>
      </p:sp>
      <p:pic>
        <p:nvPicPr>
          <p:cNvPr id="38918" name="Picture 6" descr="http://vdv-klin.ru/pic/news/14509693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80728"/>
            <a:ext cx="1800200" cy="1800200"/>
          </a:xfrm>
          <a:prstGeom prst="rect">
            <a:avLst/>
          </a:prstGeom>
          <a:noFill/>
        </p:spPr>
      </p:pic>
      <p:pic>
        <p:nvPicPr>
          <p:cNvPr id="38920" name="Picture 8" descr="http://fotohood.ru/images/1310959_kartinka-pya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648072" cy="6480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2924944"/>
            <a:ext cx="48965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Интернет предлагает колоссальное количество возможностей для обучения, но есть и большая доля информации, которую никак нельзя назвать ни полезной, ни надежной. Пользователи Сети должны мыслить критически, чтобы оценить точность материалов; поскольку </a:t>
            </a:r>
            <a:r>
              <a:rPr lang="ru-RU" b="1" dirty="0" smtClean="0"/>
              <a:t>абсолютно любой</a:t>
            </a:r>
            <a:r>
              <a:rPr lang="ru-RU" dirty="0" smtClean="0"/>
              <a:t> может опубликовать информацию в Интернете.</a:t>
            </a:r>
            <a:endParaRPr lang="ru-RU" dirty="0"/>
          </a:p>
        </p:txBody>
      </p:sp>
      <p:pic>
        <p:nvPicPr>
          <p:cNvPr id="8" name="Picture 2" descr="http://www.agroprombank.com/upload/medialibrary/35f/stopFake_pi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564017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4248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Ваши родители должны позаботиться о том, чтобы на вашем домашнем компьютере были установлены средства фильтрации нежелательного материала. Например-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«Родительский контроль»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938" name="Picture 2" descr="http://svgorko.ru/upload/iblock/0d9/0d9febd865c78a5a8268499ef792681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20080" cy="720080"/>
          </a:xfrm>
          <a:prstGeom prst="rect">
            <a:avLst/>
          </a:prstGeom>
          <a:noFill/>
        </p:spPr>
      </p:pic>
      <p:pic>
        <p:nvPicPr>
          <p:cNvPr id="39940" name="Picture 4" descr="http://novoe-mirovozzrenie.ru/uploads/posts/2016-03/1457419923_paren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0489" y="844262"/>
            <a:ext cx="1728192" cy="1728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2924944"/>
            <a:ext cx="784887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Поговорите с вашими родителями или учителями. </a:t>
            </a:r>
          </a:p>
          <a:p>
            <a:pPr algn="ctr"/>
            <a:r>
              <a:rPr lang="ru-RU" sz="2000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Если у вас возникли вопросы о сети, если вы столкнулись с чем-то подозрительным, если вы получили оскорбительные или опасные письма, если в интернете вас призывают к странным действиям, то обсудите сложившуюся ситуацию со взрослыми. </a:t>
            </a:r>
          </a:p>
          <a:p>
            <a:pPr algn="ctr"/>
            <a:r>
              <a:rPr lang="ru-RU" sz="2000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Они смогут вам помочь.</a:t>
            </a:r>
          </a:p>
          <a:p>
            <a:pPr algn="ctr"/>
            <a:r>
              <a:rPr lang="ru-RU" sz="2000" b="1" cap="all" dirty="0" smtClean="0">
                <a:ln w="0"/>
                <a:solidFill>
                  <a:schemeClr val="bg2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НЕ БОЙТЕСЬ ПРОСИТЬ ПОМОЩИ У ВЗРОСЛЫХ!</a:t>
            </a:r>
            <a:endParaRPr lang="ru-RU" sz="2000" b="1" cap="all" dirty="0">
              <a:ln w="0"/>
              <a:solidFill>
                <a:schemeClr val="bg2">
                  <a:lumMod val="2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39942" name="Picture 6" descr="https://img-fotki.yandex.ru/get/9250/128145191.5fb/0_118e79_7552868f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996952"/>
            <a:ext cx="720080" cy="95585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dezhda.kosheleva.LIGAINTERNET\Downloads\зебра (1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9" y="3068960"/>
            <a:ext cx="5040560" cy="283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nadezhda.kosheleva.LIGAINTERNET\Downloads\светофор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639" y="908720"/>
            <a:ext cx="821005" cy="240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www.playcast.ru/uploads/2015/08/31/14885758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2170257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nadezhda.kosheleva.LIGAINTERNET\Downloads\солнышко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135833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nadezhda.kosheleva.LIGAINTERNET\Downloads\часы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89960"/>
            <a:ext cx="2736303" cy="279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nadezhda.kosheleva.LIGAINTERNET\Downloads\мяч (1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422" y="5026984"/>
            <a:ext cx="1107593" cy="111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 descr="http://sport-nmosk.ru/wp-content/uploads/2016/11/Swimming-PNG-Pic-825x510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2093655" cy="1294260"/>
          </a:xfrm>
          <a:prstGeom prst="rect">
            <a:avLst/>
          </a:prstGeom>
          <a:noFill/>
        </p:spPr>
      </p:pic>
      <p:pic>
        <p:nvPicPr>
          <p:cNvPr id="34820" name="Picture 4" descr="http://www.clipartsuggest.com/images/203/dance-cartoon-images-cliparts-co-F3uMZH-clipart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2237671" cy="1296144"/>
          </a:xfrm>
          <a:prstGeom prst="rect">
            <a:avLst/>
          </a:prstGeom>
          <a:noFill/>
        </p:spPr>
      </p:pic>
      <p:pic>
        <p:nvPicPr>
          <p:cNvPr id="34824" name="Picture 8" descr="https://img-fotki.yandex.ru/get/9742/134091466.140/0_e77aa_97404767_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5013176"/>
            <a:ext cx="1733009" cy="1640582"/>
          </a:xfrm>
          <a:prstGeom prst="rect">
            <a:avLst/>
          </a:prstGeom>
          <a:noFill/>
        </p:spPr>
      </p:pic>
      <p:pic>
        <p:nvPicPr>
          <p:cNvPr id="34826" name="Picture 10" descr="http://tapenik.ru/dizain/balet_14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2" y="4265712"/>
            <a:ext cx="2592288" cy="2592288"/>
          </a:xfrm>
          <a:prstGeom prst="rect">
            <a:avLst/>
          </a:prstGeom>
          <a:noFill/>
        </p:spPr>
      </p:pic>
      <p:pic>
        <p:nvPicPr>
          <p:cNvPr id="34828" name="Picture 12" descr="https://estalsad4.edumsko.ru/uploads/3000/2203/section/158632/50358/hello_html_m3f1334fc.png?1495098722038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313" y="620688"/>
            <a:ext cx="2023809" cy="1376190"/>
          </a:xfrm>
          <a:prstGeom prst="rect">
            <a:avLst/>
          </a:prstGeom>
          <a:noFill/>
        </p:spPr>
      </p:pic>
      <p:pic>
        <p:nvPicPr>
          <p:cNvPr id="12" name="Picture 4" descr="C:\Users\nadezhda.kosheleva.LIGAINTERNET\Downloads\ракетки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30506">
            <a:off x="6408160" y="3017678"/>
            <a:ext cx="1591848" cy="141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nadezhda.kosheleva.LIGAINTERNET\Downloads\лыжи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348880"/>
            <a:ext cx="1524198" cy="111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540568" y="62068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ЦЕНИТЕ СВОЕ ВРЕМЯ!</a:t>
            </a:r>
            <a:endParaRPr lang="ru-RU" sz="36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6768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Помните!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916832"/>
            <a:ext cx="43204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ИНТЕРНЕТ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может быть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прекрасным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полезным средством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для обучения,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отдыха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или общения с друзьями.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Но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– как и реальный мир –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сеть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тоже может быть опасна!</a:t>
            </a:r>
          </a:p>
          <a:p>
            <a:pPr algn="ctr"/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6" name="Рисунок 5" descr="smilik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48680"/>
            <a:ext cx="1336204" cy="1264940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277543"/>
            <a:ext cx="3069135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420888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733032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nadezhda.kosheleva.LIGAINTERNET\Downloads\детские песни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869160"/>
            <a:ext cx="2238554" cy="149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nadezhda.kosheleva.LIGAINTERNET\Downloads\книг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692696"/>
            <a:ext cx="166155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nadezhda.kosheleva.LIGAINTERNET\Downloads\папк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1855791" cy="225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nadezhda.kosheleva.LIGAINTERNET\Downloads\ну погоди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1677983" cy="223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476672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/>
          </a:p>
        </p:txBody>
      </p:sp>
      <p:pic>
        <p:nvPicPr>
          <p:cNvPr id="1026" name="Picture 2" descr="http://files.softicons.com/download/application-icons/mac-os-apps-icons-by-hamza-saleem/png/512x512/Messages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268760"/>
            <a:ext cx="1872208" cy="1872209"/>
          </a:xfrm>
          <a:prstGeom prst="rect">
            <a:avLst/>
          </a:prstGeom>
          <a:noFill/>
        </p:spPr>
      </p:pic>
      <p:pic>
        <p:nvPicPr>
          <p:cNvPr id="1028" name="Picture 4" descr="http://unionspb.com/upload/iblock/692/692b88fbf62163e46b1605d1b106a19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04864"/>
            <a:ext cx="2880320" cy="2160240"/>
          </a:xfrm>
          <a:prstGeom prst="rect">
            <a:avLst/>
          </a:prstGeom>
          <a:noFill/>
        </p:spPr>
      </p:pic>
      <p:pic>
        <p:nvPicPr>
          <p:cNvPr id="1030" name="Picture 6" descr="https://im0-tub-ru.yandex.net/i?id=1b83d36424554131116a90a169a07253-sr&amp;n=1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1944215" cy="1944216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 flipH="1" flipV="1">
            <a:off x="2699792" y="2420888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724128" y="2348880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555776" y="4077072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4" idx="2"/>
          </p:cNvCxnSpPr>
          <p:nvPr/>
        </p:nvCxnSpPr>
        <p:spPr>
          <a:xfrm flipV="1">
            <a:off x="4499992" y="1844824"/>
            <a:ext cx="38691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652120" y="4005064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3" idx="0"/>
          </p:cNvCxnSpPr>
          <p:nvPr/>
        </p:nvCxnSpPr>
        <p:spPr>
          <a:xfrm flipH="1">
            <a:off x="4755173" y="4509120"/>
            <a:ext cx="32851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404664"/>
            <a:ext cx="31981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2060"/>
                </a:solidFill>
                <a:effectLst/>
                <a:latin typeface="Bookman Old Style" pitchFamily="18" charset="0"/>
              </a:rPr>
              <a:t>ОПРОС:</a:t>
            </a:r>
            <a:endParaRPr lang="ru-RU" sz="4800" b="1" cap="none" spc="0" dirty="0">
              <a:ln/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418234"/>
            <a:ext cx="842493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 вас на домашнем компьютере установлен Интернет?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400" b="1" dirty="0" smtClean="0">
                <a:latin typeface="Bookman Old Style" pitchFamily="18" charset="0"/>
                <a:cs typeface="Times New Roman" pitchFamily="18" charset="0"/>
              </a:rPr>
              <a:t>  Да – 90 %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Times New Roman" pitchFamily="18" charset="0"/>
              </a:rPr>
              <a:t>  Нет – 10 %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man Old Style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Что вам больше всего нравится в Интернете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Bookman Old Style" pitchFamily="18" charset="0"/>
            </a:endParaRPr>
          </a:p>
          <a:p>
            <a:pPr lvl="0"/>
            <a:r>
              <a:rPr lang="ru-RU" sz="1400" b="1" dirty="0">
                <a:latin typeface="Bookman Old Style" pitchFamily="18" charset="0"/>
              </a:rPr>
              <a:t> </a:t>
            </a:r>
            <a:r>
              <a:rPr lang="ru-RU" sz="1400" b="1" dirty="0" smtClean="0">
                <a:latin typeface="Bookman Old Style" pitchFamily="18" charset="0"/>
              </a:rPr>
              <a:t> </a:t>
            </a:r>
            <a:r>
              <a:rPr lang="ru-RU" sz="1400" b="1" dirty="0">
                <a:latin typeface="Bookman Old Style" pitchFamily="18" charset="0"/>
              </a:rPr>
              <a:t>Искать новую </a:t>
            </a:r>
            <a:r>
              <a:rPr lang="ru-RU" sz="1400" b="1" dirty="0" smtClean="0">
                <a:latin typeface="Bookman Old Style" pitchFamily="18" charset="0"/>
              </a:rPr>
              <a:t>информацию – 25%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Заводить </a:t>
            </a:r>
            <a:r>
              <a:rPr lang="ru-RU" sz="1400" b="1" dirty="0">
                <a:latin typeface="Bookman Old Style" pitchFamily="18" charset="0"/>
              </a:rPr>
              <a:t>новых </a:t>
            </a:r>
            <a:r>
              <a:rPr lang="ru-RU" sz="1400" b="1" dirty="0" smtClean="0">
                <a:latin typeface="Bookman Old Style" pitchFamily="18" charset="0"/>
              </a:rPr>
              <a:t>друзей – 15%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Общаться </a:t>
            </a:r>
            <a:r>
              <a:rPr lang="ru-RU" sz="1400" b="1" dirty="0">
                <a:latin typeface="Bookman Old Style" pitchFamily="18" charset="0"/>
              </a:rPr>
              <a:t>с разными </a:t>
            </a:r>
            <a:r>
              <a:rPr lang="ru-RU" sz="1400" b="1" dirty="0" smtClean="0">
                <a:latin typeface="Bookman Old Style" pitchFamily="18" charset="0"/>
              </a:rPr>
              <a:t>людьми- 35%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Играть </a:t>
            </a:r>
            <a:r>
              <a:rPr lang="ru-RU" sz="1400" b="1" dirty="0">
                <a:latin typeface="Bookman Old Style" pitchFamily="18" charset="0"/>
              </a:rPr>
              <a:t>в </a:t>
            </a:r>
            <a:r>
              <a:rPr lang="ru-RU" sz="1400" b="1" dirty="0" smtClean="0">
                <a:latin typeface="Bookman Old Style" pitchFamily="18" charset="0"/>
              </a:rPr>
              <a:t>игры- 20%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r>
              <a:rPr lang="ru-RU" sz="1400" b="1" dirty="0" smtClean="0">
                <a:latin typeface="Bookman Old Style" pitchFamily="18" charset="0"/>
              </a:rPr>
              <a:t>  Участвовать </a:t>
            </a:r>
            <a:r>
              <a:rPr lang="ru-RU" sz="1400" b="1" dirty="0">
                <a:latin typeface="Bookman Old Style" pitchFamily="18" charset="0"/>
              </a:rPr>
              <a:t>в </a:t>
            </a:r>
            <a:r>
              <a:rPr lang="ru-RU" sz="1400" b="1" dirty="0" smtClean="0">
                <a:latin typeface="Bookman Old Style" pitchFamily="18" charset="0"/>
              </a:rPr>
              <a:t>конкурсах – 10%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endParaRPr lang="ru-RU" sz="1400" dirty="0" smtClean="0"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Как ваши родители воспринимают ваши занятия в  Интернете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? Почему?</a:t>
            </a:r>
          </a:p>
          <a:p>
            <a:endParaRPr lang="ru-RU" sz="1400" dirty="0" smtClean="0">
              <a:latin typeface="Bookman Old Style" pitchFamily="18" charset="0"/>
            </a:endParaRPr>
          </a:p>
          <a:p>
            <a:r>
              <a:rPr lang="ru-RU" sz="1400" dirty="0" smtClean="0">
                <a:latin typeface="Bookman Old Style" pitchFamily="18" charset="0"/>
              </a:rPr>
              <a:t>  </a:t>
            </a:r>
            <a:r>
              <a:rPr lang="ru-RU" sz="1400" b="1" dirty="0" smtClean="0">
                <a:latin typeface="Bookman Old Style" pitchFamily="18" charset="0"/>
              </a:rPr>
              <a:t>Хорошо, считают что это полезно – 20%</a:t>
            </a:r>
          </a:p>
          <a:p>
            <a:r>
              <a:rPr lang="ru-RU" sz="1400" b="1" dirty="0" smtClean="0">
                <a:latin typeface="Bookman Old Style" pitchFamily="18" charset="0"/>
              </a:rPr>
              <a:t>  Плохо, считают, что это небезопасно-65%</a:t>
            </a:r>
          </a:p>
          <a:p>
            <a:r>
              <a:rPr lang="ru-RU" sz="1400" b="1" dirty="0" smtClean="0">
                <a:latin typeface="Bookman Old Style" pitchFamily="18" charset="0"/>
              </a:rPr>
              <a:t>  Ничего не говорят-15%</a:t>
            </a:r>
            <a:endParaRPr lang="ru-RU" sz="1400" b="1" dirty="0">
              <a:latin typeface="Bookman Old Style" pitchFamily="18" charset="0"/>
            </a:endParaRPr>
          </a:p>
          <a:p>
            <a:pPr lvl="0"/>
            <a:endParaRPr lang="ru-RU" sz="1400" dirty="0">
              <a:latin typeface="Bookman Old Style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Bookman Old Style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2050" name="Picture 2" descr="C:\Users\Zavadskaya\Desktop\board_22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92896"/>
            <a:ext cx="2051071" cy="17525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Достоинства интернета:</a:t>
            </a:r>
            <a:endParaRPr lang="ru-RU" sz="4000" b="1" cap="all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40963" name="Picture 3" descr="http://testa.spb21.ru/images/icons/tick_gree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1091275" cy="818456"/>
          </a:xfrm>
          <a:prstGeom prst="rect">
            <a:avLst/>
          </a:prstGeom>
          <a:noFill/>
        </p:spPr>
      </p:pic>
      <p:pic>
        <p:nvPicPr>
          <p:cNvPr id="6" name="Picture 3" descr="http://testa.spb21.ru/images/icons/tick_gree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1091275" cy="818456"/>
          </a:xfrm>
          <a:prstGeom prst="rect">
            <a:avLst/>
          </a:prstGeom>
          <a:noFill/>
        </p:spPr>
      </p:pic>
      <p:pic>
        <p:nvPicPr>
          <p:cNvPr id="7" name="Picture 3" descr="http://testa.spb21.ru/images/icons/tick_gree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1091275" cy="818456"/>
          </a:xfrm>
          <a:prstGeom prst="rect">
            <a:avLst/>
          </a:prstGeom>
          <a:noFill/>
        </p:spPr>
      </p:pic>
      <p:pic>
        <p:nvPicPr>
          <p:cNvPr id="8" name="Picture 3" descr="http://testa.spb21.ru/images/icons/tick_gree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509120"/>
            <a:ext cx="1091275" cy="818456"/>
          </a:xfrm>
          <a:prstGeom prst="rect">
            <a:avLst/>
          </a:prstGeom>
          <a:noFill/>
        </p:spPr>
      </p:pic>
      <p:pic>
        <p:nvPicPr>
          <p:cNvPr id="9" name="Picture 3" descr="http://testa.spb21.ru/images/icons/tick_gree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45224"/>
            <a:ext cx="1091275" cy="818456"/>
          </a:xfrm>
          <a:prstGeom prst="rect">
            <a:avLst/>
          </a:prstGeom>
          <a:noFill/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835696" y="1813598"/>
            <a:ext cx="691276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Глобальный источник информации в разных областях науки, культуры, медицины, жизни;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/>
              <a:t>Возможность расширения кругозора;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/>
              <a:t>Возможность просмотра мультфильмов, чтения книг;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/>
              <a:t>Наличие развивающих игр, позволяющие узнавать много нового и интересного;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/>
              <a:t>Общение с друзьями, сверстниками.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667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«Какие опасности подстерегают нас в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Интернете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?»</a:t>
            </a:r>
            <a:endParaRPr lang="ru-RU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" name="Picture 2" descr="C:\Users\Zavadskaya\Desktop\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143733"/>
            <a:ext cx="5256584" cy="295682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1559"/>
            <a:ext cx="7848872" cy="1432500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ВАЖНО!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информация, попадающая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интернет,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может быть доступна не только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нам, 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всему миру.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2492896"/>
            <a:ext cx="3930708" cy="376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C:\Users\nadezhda.kosheleva.LIGAINTERNET\Downloads\земля-интернет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3456">
            <a:off x="1130190" y="3484744"/>
            <a:ext cx="2960183" cy="199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24128" y="3212976"/>
            <a:ext cx="194421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24128" y="3212976"/>
            <a:ext cx="2088232" cy="115212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24128" y="3212976"/>
            <a:ext cx="1944216" cy="201622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3212976"/>
            <a:ext cx="936104" cy="208823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508104" y="3212976"/>
            <a:ext cx="288032" cy="216024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364088" y="3284984"/>
            <a:ext cx="360040" cy="100811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724128" y="2996952"/>
            <a:ext cx="864096" cy="21602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004048" y="3284984"/>
            <a:ext cx="288032" cy="86409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932040" y="4509120"/>
            <a:ext cx="72008" cy="64807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364088" y="5877272"/>
            <a:ext cx="864096" cy="7200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7020272" y="5805264"/>
            <a:ext cx="720080" cy="21602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8172400" y="4437112"/>
            <a:ext cx="144016" cy="64807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8028384" y="3212976"/>
            <a:ext cx="216024" cy="86409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5580112" y="2852936"/>
            <a:ext cx="720080" cy="21602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804248" y="2852936"/>
            <a:ext cx="864096" cy="14401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5436096" y="3212976"/>
            <a:ext cx="2232248" cy="223224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6660232" y="3284984"/>
            <a:ext cx="1008112" cy="201622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7668344" y="3284984"/>
            <a:ext cx="0" cy="194421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5364088" y="3284984"/>
            <a:ext cx="2304256" cy="100811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6588224" y="2996952"/>
            <a:ext cx="1224136" cy="136815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588224" y="2996952"/>
            <a:ext cx="1080120" cy="28803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>
            <a:off x="5508104" y="2996952"/>
            <a:ext cx="1080120" cy="244827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55576" y="548680"/>
            <a:ext cx="770485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Опасности в интернете </a:t>
            </a:r>
          </a:p>
          <a:p>
            <a:pPr marL="342900" indent="-342900" algn="ctr"/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Преступники в интернете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Вредоносные программы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Интернет – дневники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Интернет – хулиганство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Недостоверная информация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Материалы нежелательного содержания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323770" y="1943544"/>
            <a:ext cx="6912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21506" name="Picture 2" descr="https://im0-tub-ru.yandex.net/i?id=bf15580823c640bcd61cfc7165c5e649&amp;n=33&amp;h=215&amp;w=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4365" y="1555378"/>
            <a:ext cx="1360282" cy="1633859"/>
          </a:xfrm>
          <a:prstGeom prst="rect">
            <a:avLst/>
          </a:prstGeom>
          <a:noFill/>
        </p:spPr>
      </p:pic>
      <p:sp>
        <p:nvSpPr>
          <p:cNvPr id="21508" name="AutoShape 4" descr="http://globaladmin.ru/wp-content/uploads/zloyvirus-1.jpg"/>
          <p:cNvSpPr>
            <a:spLocks noChangeAspect="1" noChangeArrowheads="1"/>
          </p:cNvSpPr>
          <p:nvPr/>
        </p:nvSpPr>
        <p:spPr bwMode="auto">
          <a:xfrm>
            <a:off x="971600" y="-2331640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://globaladmin.ru/wp-content/uploads/zloyvirus-1.jpg"/>
          <p:cNvSpPr>
            <a:spLocks noChangeAspect="1" noChangeArrowheads="1"/>
          </p:cNvSpPr>
          <p:nvPr/>
        </p:nvSpPr>
        <p:spPr bwMode="auto">
          <a:xfrm>
            <a:off x="1115616" y="-675456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" name="Рисунок 22" descr="virus3(1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948" y="1794520"/>
            <a:ext cx="1145304" cy="1155576"/>
          </a:xfrm>
          <a:prstGeom prst="rect">
            <a:avLst/>
          </a:prstGeom>
        </p:spPr>
      </p:pic>
      <p:sp>
        <p:nvSpPr>
          <p:cNvPr id="21512" name="AutoShape 8" descr="http://www.playcast.ru/uploads/2016/01/29/170493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http://www.playcast.ru/uploads/2016/01/29/170493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5" name="Picture 11" descr="C:\Users\Zavadskaya\Desktop\bigstock-Online-gambling-concept-man-ho-415567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774082" cy="1849388"/>
          </a:xfrm>
          <a:prstGeom prst="rect">
            <a:avLst/>
          </a:prstGeom>
          <a:noFill/>
        </p:spPr>
      </p:pic>
      <p:pic>
        <p:nvPicPr>
          <p:cNvPr id="21516" name="Picture 12" descr="C:\Users\Zavadskaya\Desktop\i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365104"/>
            <a:ext cx="2156941" cy="1615827"/>
          </a:xfrm>
          <a:prstGeom prst="rect">
            <a:avLst/>
          </a:prstGeom>
          <a:noFill/>
        </p:spPr>
      </p:pic>
      <p:pic>
        <p:nvPicPr>
          <p:cNvPr id="26" name="Рисунок 25" descr="1272261657_26017_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365104"/>
            <a:ext cx="1749152" cy="174915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8139" y="476673"/>
            <a:ext cx="69477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Преступники в интернете</a:t>
            </a:r>
            <a:endParaRPr lang="ru-RU" sz="32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pic>
        <p:nvPicPr>
          <p:cNvPr id="18436" name="Picture 4" descr="https://im0-tub-ru.yandex.net/i?id=bbce8025b93589321b6a98cc0764b6ef&amp;n=33&amp;h=215&amp;w=3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861048"/>
            <a:ext cx="3124200" cy="20478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196752"/>
            <a:ext cx="511256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Преступники преимущественно устанавливают контакты с детьми в социальных сетях, в чатах, по электронной почте или на форумах. Для решения своих проблем многие подростки обращаются за поддержкой в Интернет. В Интернете злоумышленники стараются привлечь подростка своим вниманием, заботой, добротой и даже подарками, нередко затрачивая на эти усилия значительное время, деньги и энергию. Обычно они хорошо осведомлены о музыкальных новинках и современных увлечениях детей. </a:t>
            </a:r>
          </a:p>
          <a:p>
            <a:pPr algn="just"/>
            <a:endParaRPr lang="ru-RU" dirty="0" smtClean="0"/>
          </a:p>
        </p:txBody>
      </p:sp>
      <p:pic>
        <p:nvPicPr>
          <p:cNvPr id="18438" name="Picture 6" descr="http://www.3dnews.ru/assets/external/illustrations/2007/08/29/57685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212" y="1772816"/>
            <a:ext cx="2160240" cy="15078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551</TotalTime>
  <Words>822</Words>
  <Application>Microsoft Office PowerPoint</Application>
  <PresentationFormat>Экран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Завадская</cp:lastModifiedBy>
  <cp:revision>104</cp:revision>
  <dcterms:created xsi:type="dcterms:W3CDTF">2010-11-06T07:34:15Z</dcterms:created>
  <dcterms:modified xsi:type="dcterms:W3CDTF">2022-04-22T07:04:54Z</dcterms:modified>
</cp:coreProperties>
</file>