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2" r:id="rId2"/>
    <p:sldId id="263" r:id="rId3"/>
    <p:sldId id="293" r:id="rId4"/>
    <p:sldId id="273" r:id="rId5"/>
    <p:sldId id="289" r:id="rId6"/>
    <p:sldId id="284" r:id="rId7"/>
    <p:sldId id="269" r:id="rId8"/>
    <p:sldId id="291" r:id="rId9"/>
    <p:sldId id="275" r:id="rId10"/>
    <p:sldId id="277" r:id="rId11"/>
    <p:sldId id="288" r:id="rId12"/>
    <p:sldId id="29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1FDB"/>
    <a:srgbClr val="FFFFCC"/>
    <a:srgbClr val="26DFF2"/>
    <a:srgbClr val="1C9FF0"/>
    <a:srgbClr val="66FFFF"/>
    <a:srgbClr val="A50021"/>
    <a:srgbClr val="9900CC"/>
    <a:srgbClr val="9E5ECE"/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6F28C-1224-40D4-8C10-605A68DB609A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64699-D733-4F26-ADE5-D262687A45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086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514600"/>
            <a:ext cx="9144000" cy="9144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479800"/>
            <a:ext cx="9144000" cy="6350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29400"/>
            <a:ext cx="1905000" cy="228600"/>
          </a:xfrm>
        </p:spPr>
        <p:txBody>
          <a:bodyPr/>
          <a:lstStyle>
            <a:lvl1pPr>
              <a:defRPr b="1">
                <a:latin typeface="Arial" charset="0"/>
              </a:defRPr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29400"/>
            <a:ext cx="2895600" cy="228600"/>
          </a:xfrm>
        </p:spPr>
        <p:txBody>
          <a:bodyPr/>
          <a:lstStyle>
            <a:lvl1pPr>
              <a:defRPr b="1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29400"/>
            <a:ext cx="1905000" cy="228600"/>
          </a:xfrm>
        </p:spPr>
        <p:txBody>
          <a:bodyPr/>
          <a:lstStyle>
            <a:lvl1pPr>
              <a:defRPr b="1">
                <a:latin typeface="Arial" charset="0"/>
              </a:defRPr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2190750" cy="5943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19850" cy="5943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762A993-82AD-428E-8BC2-E558FC7D7E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1600" y="1219200"/>
            <a:ext cx="3695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9700" y="1219200"/>
            <a:ext cx="3695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19200"/>
            <a:ext cx="754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76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770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fld id="{F3880189-D957-4A67-8146-B3ABCC083D8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477000"/>
            <a:ext cx="487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770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D0135181-6AC8-4481-A37A-3F49B60B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558822"/>
            <a:ext cx="851209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То, что мы знаем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ограничено, а то, что не знаем - бесконечно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7864" y="39330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Пьер Симон де Лаплас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39825"/>
          </a:xfrm>
        </p:spPr>
        <p:txBody>
          <a:bodyPr/>
          <a:lstStyle/>
          <a:p>
            <a:r>
              <a:rPr lang="ru-RU" sz="2800" b="1" dirty="0">
                <a:solidFill>
                  <a:srgbClr val="6600FF"/>
                </a:solidFill>
                <a:latin typeface="Comic Sans MS" pitchFamily="66" charset="0"/>
              </a:rPr>
              <a:t>Изменение окраски индикаторов </a:t>
            </a:r>
            <a:r>
              <a:rPr lang="ru-RU" sz="2800" b="1" dirty="0" smtClean="0">
                <a:solidFill>
                  <a:srgbClr val="6600FF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rgbClr val="6600FF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6600FF"/>
                </a:solidFill>
                <a:latin typeface="Comic Sans MS" pitchFamily="66" charset="0"/>
              </a:rPr>
              <a:t>в </a:t>
            </a:r>
            <a:r>
              <a:rPr lang="ru-RU" sz="2800" b="1" dirty="0">
                <a:solidFill>
                  <a:srgbClr val="6600FF"/>
                </a:solidFill>
                <a:latin typeface="Comic Sans MS" pitchFamily="66" charset="0"/>
              </a:rPr>
              <a:t>зависимости от среды</a:t>
            </a:r>
          </a:p>
        </p:txBody>
      </p:sp>
      <p:graphicFrame>
        <p:nvGraphicFramePr>
          <p:cNvPr id="129070" name="Group 46"/>
          <p:cNvGraphicFramePr>
            <a:graphicFrameLocks noGrp="1"/>
          </p:cNvGraphicFramePr>
          <p:nvPr>
            <p:ph type="tbl" idx="1"/>
          </p:nvPr>
        </p:nvGraphicFramePr>
        <p:xfrm>
          <a:off x="714348" y="1142984"/>
          <a:ext cx="7929618" cy="4592321"/>
        </p:xfrm>
        <a:graphic>
          <a:graphicData uri="http://schemas.openxmlformats.org/drawingml/2006/table">
            <a:tbl>
              <a:tblPr/>
              <a:tblGrid>
                <a:gridCol w="2786082"/>
                <a:gridCol w="2928958"/>
                <a:gridCol w="2214578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Название индикатора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Окраска индикатора в нейтральной среде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Окраска индикатора в кислой среде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1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Лакмус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Фиолетовая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Метиловый оранжевый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Оранжевая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Фенолфталеин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43702" y="2428868"/>
            <a:ext cx="17859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</a:pP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Красная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6578" y="3571876"/>
            <a:ext cx="16430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</a:pPr>
            <a:r>
              <a:rPr lang="ru-RU" sz="2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Красно-розовая</a:t>
            </a:r>
          </a:p>
        </p:txBody>
      </p:sp>
      <p:sp>
        <p:nvSpPr>
          <p:cNvPr id="10" name="Управляющая кнопка: настраиваемая 9">
            <a:hlinkClick r:id="rId2" action="ppaction://hlinksldjump" highlightClick="1"/>
          </p:cNvPr>
          <p:cNvSpPr/>
          <p:nvPr/>
        </p:nvSpPr>
        <p:spPr bwMode="auto">
          <a:xfrm>
            <a:off x="7858148" y="6286520"/>
            <a:ext cx="428628" cy="357190"/>
          </a:xfrm>
          <a:prstGeom prst="actionButtonBlank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4643446"/>
            <a:ext cx="27860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800" b="1" i="0" u="none" strike="noStrike" cap="non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mic Sans MS" pitchFamily="66" charset="0"/>
              </a:rPr>
              <a:t>Бесцветная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4643446"/>
            <a:ext cx="228601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800" b="1" i="0" u="none" strike="noStrike" cap="non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mic Sans MS" pitchFamily="66" charset="0"/>
              </a:rPr>
              <a:t>Бесцветная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571612"/>
            <a:ext cx="8215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DB1FDB"/>
                </a:solidFill>
                <a:latin typeface="Comic Sans MS" pitchFamily="66" charset="0"/>
              </a:rPr>
              <a:t>«День прожит </a:t>
            </a:r>
          </a:p>
          <a:p>
            <a:pPr algn="ctr"/>
            <a:r>
              <a:rPr lang="ru-RU" sz="6000" b="1" dirty="0" smtClean="0">
                <a:solidFill>
                  <a:srgbClr val="DB1FDB"/>
                </a:solidFill>
                <a:latin typeface="Comic Sans MS" pitchFamily="66" charset="0"/>
              </a:rPr>
              <a:t>не зря, если ты узнал что-то новое»</a:t>
            </a:r>
            <a:endParaRPr lang="ru-RU" sz="6000" b="1" dirty="0">
              <a:solidFill>
                <a:srgbClr val="DB1FDB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63000" cy="762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Состав кислот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928670"/>
            <a:ext cx="595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5400" b="1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928670"/>
            <a:ext cx="766557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</a:t>
            </a:r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1643050"/>
            <a:ext cx="829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0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4000" b="1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1643050"/>
            <a:ext cx="1258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SО</a:t>
            </a:r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4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2357430"/>
            <a:ext cx="829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000" b="1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4000" b="1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357430"/>
            <a:ext cx="1258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</a:t>
            </a:r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</a:t>
            </a:r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4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1643050"/>
            <a:ext cx="2000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Атомы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водорода 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5140" y="1643050"/>
            <a:ext cx="20717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</a:rPr>
              <a:t>Кислотный остаток</a:t>
            </a:r>
            <a:endParaRPr lang="ru-RU" sz="3200" b="1" dirty="0">
              <a:solidFill>
                <a:srgbClr val="990099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 bwMode="auto">
          <a:xfrm flipV="1">
            <a:off x="2285984" y="1357298"/>
            <a:ext cx="1000132" cy="60990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Прямая со стрелкой 14"/>
          <p:cNvCxnSpPr/>
          <p:nvPr/>
        </p:nvCxnSpPr>
        <p:spPr bwMode="auto">
          <a:xfrm>
            <a:off x="2285984" y="2071678"/>
            <a:ext cx="928694" cy="330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Прямая со стрелкой 15"/>
          <p:cNvCxnSpPr/>
          <p:nvPr/>
        </p:nvCxnSpPr>
        <p:spPr bwMode="auto">
          <a:xfrm>
            <a:off x="2285984" y="2214554"/>
            <a:ext cx="928694" cy="5715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3929058" y="1714488"/>
            <a:ext cx="1214446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5072066" y="1714488"/>
            <a:ext cx="1428760" cy="4286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4143372" y="2500306"/>
            <a:ext cx="107157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4071934" y="3286124"/>
            <a:ext cx="1214446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 flipV="1">
            <a:off x="5143504" y="2214554"/>
            <a:ext cx="1500198" cy="2857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 flipV="1">
            <a:off x="5286380" y="2357430"/>
            <a:ext cx="1357322" cy="9286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1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1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3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1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8" dur="1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1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1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1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3" dur="1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1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1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571612"/>
            <a:ext cx="8429684" cy="255454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onstantia" pitchFamily="18" charset="0"/>
              </a:rPr>
              <a:t>Кислоты –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сложные вещества, молекулы которых состоят из атомов водорода и кислотного остатка.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643050"/>
            <a:ext cx="6786610" cy="623870"/>
          </a:xfrm>
        </p:spPr>
        <p:txBody>
          <a:bodyPr/>
          <a:lstStyle/>
          <a:p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Кислоты</a:t>
            </a:r>
            <a:r>
              <a:rPr lang="ru-RU" sz="4400" dirty="0" smtClean="0">
                <a:solidFill>
                  <a:srgbClr val="0070C0"/>
                </a:solidFill>
                <a:latin typeface="+mn-lt"/>
              </a:rPr>
              <a:t> </a:t>
            </a:r>
            <a:endParaRPr lang="ru-RU" sz="4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928934"/>
            <a:ext cx="8429684" cy="714380"/>
          </a:xfrm>
        </p:spPr>
        <p:txBody>
          <a:bodyPr/>
          <a:lstStyle/>
          <a:p>
            <a:pPr>
              <a:buNone/>
            </a:pP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Бескислородные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Кислородсодержащие</a:t>
            </a:r>
          </a:p>
          <a:p>
            <a:pPr>
              <a:buNone/>
            </a:pP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3714752"/>
            <a:ext cx="20002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НСl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  </a:t>
            </a:r>
          </a:p>
          <a:p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НВr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  </a:t>
            </a:r>
          </a:p>
          <a:p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baseline="-250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2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S  </a:t>
            </a:r>
          </a:p>
          <a:p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НF</a:t>
            </a:r>
            <a:endParaRPr lang="ru-RU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3714752"/>
            <a:ext cx="15716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2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S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        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НN  Н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3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Р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  </a:t>
            </a:r>
            <a:r>
              <a:rPr lang="ru-RU" sz="4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НСl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 Schoolbook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 rot="10800000" flipV="1">
            <a:off x="1857356" y="2285992"/>
            <a:ext cx="1500198" cy="5000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Прямая со стрелкой 7"/>
          <p:cNvCxnSpPr/>
          <p:nvPr/>
        </p:nvCxnSpPr>
        <p:spPr bwMode="auto">
          <a:xfrm>
            <a:off x="4500562" y="2285992"/>
            <a:ext cx="1643074" cy="5000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785786" y="142852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кислот 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928670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1C9FF0"/>
                </a:solidFill>
                <a:latin typeface="Comic Sans MS" pitchFamily="66" charset="0"/>
                <a:cs typeface="Times New Roman" pitchFamily="18" charset="0"/>
              </a:rPr>
              <a:t>1. По наличию кислорода</a:t>
            </a:r>
            <a:endParaRPr lang="ru-RU" sz="3200" b="1" dirty="0">
              <a:solidFill>
                <a:srgbClr val="1C9FF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2264" y="3714752"/>
            <a:ext cx="1357322" cy="28007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4</a:t>
            </a:r>
          </a:p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3</a:t>
            </a:r>
          </a:p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4</a:t>
            </a:r>
          </a:p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4</a:t>
            </a:r>
            <a:endParaRPr lang="ru-RU" sz="4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10" grpId="0"/>
      <p:bldP spid="9" grpId="0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6643734" cy="571504"/>
          </a:xfrm>
        </p:spPr>
        <p:txBody>
          <a:bodyPr/>
          <a:lstStyle/>
          <a:p>
            <a:r>
              <a:rPr lang="ru-RU" sz="3200" dirty="0" smtClean="0">
                <a:solidFill>
                  <a:srgbClr val="DB1FDB"/>
                </a:solidFill>
                <a:latin typeface="Comic Sans MS" pitchFamily="66" charset="0"/>
                <a:cs typeface="Times New Roman" pitchFamily="18" charset="0"/>
              </a:rPr>
              <a:t>2. По числу атомов водорода</a:t>
            </a:r>
            <a:endParaRPr lang="ru-RU" sz="3200" dirty="0">
              <a:solidFill>
                <a:srgbClr val="DB1FDB"/>
              </a:solidFill>
              <a:latin typeface="Comic Sans MS" pitchFamily="66" charset="0"/>
            </a:endParaRPr>
          </a:p>
        </p:txBody>
      </p:sp>
      <p:sp>
        <p:nvSpPr>
          <p:cNvPr id="4" name="AutoShape 3"/>
          <p:cNvSpPr>
            <a:spLocks noGrp="1" noChangeArrowheads="1"/>
          </p:cNvSpPr>
          <p:nvPr>
            <p:ph idx="1"/>
          </p:nvPr>
        </p:nvSpPr>
        <p:spPr bwMode="auto">
          <a:xfrm rot="10800000">
            <a:off x="2928926" y="2214554"/>
            <a:ext cx="3357586" cy="2286016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26DFF2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buNone/>
            </a:pPr>
            <a:r>
              <a:rPr lang="ru-RU" sz="3200" b="1" dirty="0">
                <a:solidFill>
                  <a:srgbClr val="DB1FDB"/>
                </a:solidFill>
                <a:latin typeface="Century Schoolbook" pitchFamily="18" charset="0"/>
              </a:rPr>
              <a:t>КИСЛОТЫ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1538" y="2928934"/>
            <a:ext cx="142876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Сl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  </a:t>
            </a:r>
          </a:p>
          <a:p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I</a:t>
            </a:r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NО</a:t>
            </a:r>
            <a:r>
              <a:rPr lang="ru-RU" sz="44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3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8082" y="2786058"/>
            <a:ext cx="1571636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S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4</a:t>
            </a:r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S</a:t>
            </a:r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Si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3</a:t>
            </a:r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5715016"/>
            <a:ext cx="1428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Р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4</a:t>
            </a:r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1500174"/>
            <a:ext cx="2857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9900CC"/>
                </a:solidFill>
                <a:latin typeface="Century Schoolbook" pitchFamily="18" charset="0"/>
              </a:rPr>
              <a:t>одно-</a:t>
            </a:r>
          </a:p>
          <a:p>
            <a:pPr algn="ctr"/>
            <a:r>
              <a:rPr lang="ru-RU" sz="3200" b="1" u="sng" dirty="0" smtClean="0">
                <a:solidFill>
                  <a:srgbClr val="9900CC"/>
                </a:solidFill>
                <a:latin typeface="Century Schoolbook" pitchFamily="18" charset="0"/>
              </a:rPr>
              <a:t>основные</a:t>
            </a:r>
            <a:endParaRPr lang="ru-RU" sz="3200" b="1" u="sng" dirty="0">
              <a:solidFill>
                <a:srgbClr val="9900CC"/>
              </a:solidFill>
              <a:latin typeface="Century Schoolboo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1357298"/>
            <a:ext cx="2857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9900CC"/>
                </a:solidFill>
                <a:latin typeface="Century Schoolbook" pitchFamily="18" charset="0"/>
              </a:rPr>
              <a:t>двух-</a:t>
            </a:r>
          </a:p>
          <a:p>
            <a:pPr algn="ctr"/>
            <a:r>
              <a:rPr lang="ru-RU" sz="3200" b="1" u="sng" dirty="0" smtClean="0">
                <a:solidFill>
                  <a:srgbClr val="9900CC"/>
                </a:solidFill>
                <a:latin typeface="Century Schoolbook" pitchFamily="18" charset="0"/>
              </a:rPr>
              <a:t>основные</a:t>
            </a:r>
            <a:endParaRPr lang="ru-RU" sz="3200" b="1" u="sng" dirty="0">
              <a:solidFill>
                <a:srgbClr val="9900CC"/>
              </a:solidFill>
              <a:latin typeface="Century Schoolbook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28860" y="4857760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err="1" smtClean="0">
                <a:solidFill>
                  <a:srgbClr val="9900CC"/>
                </a:solidFill>
                <a:latin typeface="Century Schoolbook" pitchFamily="18" charset="0"/>
              </a:rPr>
              <a:t>трехосновные</a:t>
            </a:r>
            <a:endParaRPr lang="ru-RU" sz="3200" b="1" u="sng" dirty="0">
              <a:solidFill>
                <a:srgbClr val="9900CC"/>
              </a:solidFill>
              <a:latin typeface="Century Schoolbook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72264" y="2786058"/>
            <a:ext cx="107157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2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2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2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472" y="2928934"/>
            <a:ext cx="71438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endParaRPr lang="ru-RU" sz="4400" b="1" spc="50" baseline="-2500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endParaRPr lang="ru-RU" sz="4400" b="1" spc="50" baseline="-2500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14744" y="5715016"/>
            <a:ext cx="9022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3</a:t>
            </a:r>
            <a:endParaRPr lang="ru-RU" sz="4400" dirty="0"/>
          </a:p>
        </p:txBody>
      </p:sp>
      <p:sp>
        <p:nvSpPr>
          <p:cNvPr id="17" name="TextBox 16"/>
          <p:cNvSpPr txBox="1"/>
          <p:nvPr/>
        </p:nvSpPr>
        <p:spPr>
          <a:xfrm>
            <a:off x="285688" y="857232"/>
            <a:ext cx="885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Число атомов водорода в кислоте называют </a:t>
            </a:r>
            <a:r>
              <a:rPr lang="ru-RU" sz="2400" b="1" dirty="0" err="1" smtClean="0">
                <a:solidFill>
                  <a:srgbClr val="9E5ECE"/>
                </a:solidFill>
                <a:latin typeface="Comic Sans MS" pitchFamily="66" charset="0"/>
              </a:rPr>
              <a:t>основностью</a:t>
            </a:r>
            <a:r>
              <a:rPr lang="ru-RU" sz="2400" dirty="0" smtClean="0">
                <a:latin typeface="Comic Sans MS" pitchFamily="66" charset="0"/>
              </a:rPr>
              <a:t>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1"/>
      <p:bldP spid="16" grpId="0"/>
      <p:bldP spid="16" grpId="1"/>
      <p:bldP spid="14" grpId="0"/>
      <p:bldP spid="14" grpId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858180" cy="762000"/>
          </a:xfrm>
        </p:spPr>
        <p:txBody>
          <a:bodyPr/>
          <a:lstStyle/>
          <a:p>
            <a:r>
              <a:rPr lang="ru-RU" b="0" dirty="0" smtClean="0">
                <a:solidFill>
                  <a:srgbClr val="DB1FDB"/>
                </a:solidFill>
                <a:latin typeface="Comic Sans MS" pitchFamily="66" charset="0"/>
                <a:cs typeface="Times New Roman" pitchFamily="18" charset="0"/>
              </a:rPr>
              <a:t>3. П</a:t>
            </a:r>
            <a:r>
              <a:rPr lang="ru-RU" sz="4400" b="0" dirty="0" smtClean="0">
                <a:solidFill>
                  <a:srgbClr val="DB1FDB"/>
                </a:solidFill>
                <a:latin typeface="Comic Sans MS" pitchFamily="66" charset="0"/>
                <a:cs typeface="Times New Roman" pitchFamily="18" charset="0"/>
              </a:rPr>
              <a:t>о</a:t>
            </a:r>
            <a:r>
              <a:rPr lang="ru-RU" b="0" dirty="0" smtClean="0">
                <a:solidFill>
                  <a:srgbClr val="DB1FDB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4400" b="0" dirty="0" smtClean="0">
                <a:solidFill>
                  <a:srgbClr val="DB1FDB"/>
                </a:solidFill>
                <a:latin typeface="Comic Sans MS" pitchFamily="66" charset="0"/>
                <a:cs typeface="Times New Roman" pitchFamily="18" charset="0"/>
              </a:rPr>
              <a:t>растворимости в воде</a:t>
            </a:r>
            <a:endParaRPr lang="ru-RU" sz="4400" b="0" dirty="0">
              <a:solidFill>
                <a:srgbClr val="DB1FDB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142984"/>
            <a:ext cx="4071966" cy="785818"/>
          </a:xfrm>
        </p:spPr>
        <p:txBody>
          <a:bodyPr/>
          <a:lstStyle/>
          <a:p>
            <a:pPr algn="ctr">
              <a:buNone/>
            </a:pPr>
            <a:r>
              <a:rPr lang="ru-RU" sz="6000" dirty="0" smtClean="0">
                <a:solidFill>
                  <a:srgbClr val="9900CC"/>
                </a:solidFill>
                <a:latin typeface="Comic Sans MS" pitchFamily="66" charset="0"/>
              </a:rPr>
              <a:t>Кислоты</a:t>
            </a:r>
            <a:r>
              <a:rPr lang="ru-RU" sz="4400" dirty="0" smtClean="0">
                <a:solidFill>
                  <a:srgbClr val="9900CC"/>
                </a:solidFill>
                <a:latin typeface="Comic Sans MS" pitchFamily="66" charset="0"/>
              </a:rPr>
              <a:t> </a:t>
            </a:r>
            <a:endParaRPr lang="ru-RU" sz="4400" dirty="0">
              <a:solidFill>
                <a:srgbClr val="9900CC"/>
              </a:solidFill>
              <a:latin typeface="Comic Sans MS" pitchFamily="66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 bwMode="auto">
          <a:xfrm rot="10800000" flipV="1">
            <a:off x="2000232" y="2143116"/>
            <a:ext cx="1857388" cy="785818"/>
          </a:xfrm>
          <a:prstGeom prst="straightConnector1">
            <a:avLst/>
          </a:prstGeom>
          <a:ln>
            <a:solidFill>
              <a:srgbClr val="1C9FF0"/>
            </a:solidFill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 bwMode="auto">
          <a:xfrm>
            <a:off x="5214942" y="2143116"/>
            <a:ext cx="1571636" cy="714380"/>
          </a:xfrm>
          <a:prstGeom prst="straightConnector1">
            <a:avLst/>
          </a:prstGeom>
          <a:ln>
            <a:solidFill>
              <a:srgbClr val="1C9FF0"/>
            </a:solidFill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7158" y="2857496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Comic Sans MS" pitchFamily="66" charset="0"/>
              </a:rPr>
              <a:t>Растворимые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4357686" y="2857496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Нерастворимые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928670"/>
            <a:ext cx="714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entury Schoolbook" pitchFamily="18" charset="0"/>
              </a:rPr>
              <a:t>Н</a:t>
            </a:r>
            <a:endParaRPr lang="ru-RU" sz="5400" dirty="0"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928670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entury Schoolbook" pitchFamily="18" charset="0"/>
              </a:rPr>
              <a:t>С</a:t>
            </a:r>
            <a:r>
              <a:rPr lang="en-US" sz="5400" dirty="0" smtClean="0">
                <a:latin typeface="Century Schoolbook" pitchFamily="18" charset="0"/>
              </a:rPr>
              <a:t>l</a:t>
            </a:r>
            <a:endParaRPr lang="ru-RU" sz="5400" dirty="0"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78579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entury Schoolbook" pitchFamily="18" charset="0"/>
              </a:rPr>
              <a:t>+1</a:t>
            </a:r>
            <a:endParaRPr lang="ru-RU" sz="2400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78579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entury Schoolbook" pitchFamily="18" charset="0"/>
              </a:rPr>
              <a:t>-1</a:t>
            </a:r>
            <a:endParaRPr lang="ru-RU" sz="2400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857232"/>
            <a:ext cx="714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entury Schoolbook" pitchFamily="18" charset="0"/>
              </a:rPr>
              <a:t>Н</a:t>
            </a:r>
            <a:endParaRPr lang="ru-RU" sz="5400" dirty="0"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28" y="71435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entury Schoolbook" pitchFamily="18" charset="0"/>
              </a:rPr>
              <a:t>+1</a:t>
            </a:r>
            <a:endParaRPr lang="ru-RU" sz="2400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446" y="71435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entury Schoolbook" pitchFamily="18" charset="0"/>
              </a:rPr>
              <a:t>−</a:t>
            </a:r>
            <a:endParaRPr lang="ru-RU" sz="24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928670"/>
            <a:ext cx="3946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aseline="-25000" dirty="0" smtClean="0">
                <a:latin typeface="Century Schoolbook" pitchFamily="18" charset="0"/>
              </a:rPr>
              <a:t>2</a:t>
            </a:r>
            <a:endParaRPr lang="ru-RU" sz="4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857232"/>
            <a:ext cx="6206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Century Schoolbook" pitchFamily="18" charset="0"/>
              </a:rPr>
              <a:t>S</a:t>
            </a:r>
            <a:endParaRPr lang="ru-RU" sz="5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857232"/>
            <a:ext cx="4122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aseline="-25000" dirty="0" smtClean="0">
                <a:solidFill>
                  <a:srgbClr val="C00000"/>
                </a:solidFill>
                <a:latin typeface="Century Schoolbook" pitchFamily="18" charset="0"/>
              </a:rPr>
              <a:t>2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976" y="2500306"/>
            <a:ext cx="714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entury Schoolbook" pitchFamily="18" charset="0"/>
              </a:rPr>
              <a:t>Н</a:t>
            </a:r>
            <a:endParaRPr lang="ru-RU" sz="5400" dirty="0">
              <a:latin typeface="Century Schoolbook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4480" y="2928934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entury Schoolbook" pitchFamily="18" charset="0"/>
              </a:rPr>
              <a:t>3</a:t>
            </a:r>
            <a:endParaRPr lang="ru-RU" sz="3600" dirty="0">
              <a:latin typeface="Century Schoolbook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00232" y="2500306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entury Schoolbook" pitchFamily="18" charset="0"/>
              </a:rPr>
              <a:t>РО</a:t>
            </a:r>
            <a:endParaRPr lang="ru-RU" sz="5400" dirty="0">
              <a:latin typeface="Century Schoolbook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28926" y="2928934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entury Schoolbook" pitchFamily="18" charset="0"/>
              </a:rPr>
              <a:t>4</a:t>
            </a:r>
            <a:endParaRPr lang="ru-RU" sz="3600" dirty="0">
              <a:latin typeface="Century Schoolbook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0166" y="228599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entury Schoolbook" pitchFamily="18" charset="0"/>
              </a:rPr>
              <a:t>+1</a:t>
            </a:r>
            <a:endParaRPr lang="ru-RU" sz="2400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4" y="228599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entury Schoolbook" pitchFamily="18" charset="0"/>
              </a:rPr>
              <a:t>−</a:t>
            </a:r>
            <a:r>
              <a:rPr lang="ru-RU" sz="2400" dirty="0" smtClean="0">
                <a:solidFill>
                  <a:srgbClr val="C00000"/>
                </a:solidFill>
                <a:latin typeface="Century Schoolbook" pitchFamily="18" charset="0"/>
              </a:rPr>
              <a:t>2</a:t>
            </a:r>
            <a:endParaRPr lang="ru-RU" sz="2400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71670" y="228599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err="1" smtClean="0">
                <a:solidFill>
                  <a:srgbClr val="C00000"/>
                </a:solidFill>
                <a:latin typeface="Century Schoolbook" pitchFamily="18" charset="0"/>
              </a:rPr>
              <a:t>х</a:t>
            </a:r>
            <a:endParaRPr lang="ru-RU" sz="2400" i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5786" y="3571876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 Schoolbook" pitchFamily="18" charset="0"/>
              </a:rPr>
              <a:t>(+1) · 3 + </a:t>
            </a:r>
            <a:r>
              <a:rPr lang="ru-RU" sz="2400" b="1" i="1" dirty="0" err="1" smtClean="0">
                <a:latin typeface="Century Schoolbook" pitchFamily="18" charset="0"/>
              </a:rPr>
              <a:t>х</a:t>
            </a:r>
            <a:r>
              <a:rPr lang="ru-RU" sz="2400" b="1" i="1" dirty="0" smtClean="0">
                <a:latin typeface="Century Schoolbook" pitchFamily="18" charset="0"/>
              </a:rPr>
              <a:t> + (−2)</a:t>
            </a:r>
            <a:r>
              <a:rPr lang="ru-RU" sz="2400" b="1" dirty="0" smtClean="0">
                <a:latin typeface="Century Schoolbook" pitchFamily="18" charset="0"/>
              </a:rPr>
              <a:t> · 4 = 0</a:t>
            </a:r>
            <a:endParaRPr lang="ru-RU" sz="2400" b="1" i="1" dirty="0">
              <a:latin typeface="Century Schoolbook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8662" y="407194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latin typeface="Century Schoolbook" pitchFamily="18" charset="0"/>
              </a:rPr>
              <a:t>х</a:t>
            </a:r>
            <a:r>
              <a:rPr lang="ru-RU" sz="2400" b="1" i="1" dirty="0" smtClean="0">
                <a:latin typeface="Century Schoolbook" pitchFamily="18" charset="0"/>
              </a:rPr>
              <a:t> − 5</a:t>
            </a:r>
            <a:r>
              <a:rPr lang="ru-RU" sz="2400" b="1" dirty="0" smtClean="0">
                <a:latin typeface="Century Schoolbook" pitchFamily="18" charset="0"/>
              </a:rPr>
              <a:t> = 0</a:t>
            </a:r>
            <a:endParaRPr lang="ru-RU" sz="2400" b="1" i="1" dirty="0">
              <a:latin typeface="Century Schoolbook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0100" y="457200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latin typeface="Century Schoolbook" pitchFamily="18" charset="0"/>
              </a:rPr>
              <a:t>х</a:t>
            </a:r>
            <a:r>
              <a:rPr lang="ru-RU" sz="2400" b="1" i="1" dirty="0" smtClean="0">
                <a:latin typeface="Century Schoolbook" pitchFamily="18" charset="0"/>
              </a:rPr>
              <a:t> </a:t>
            </a:r>
            <a:r>
              <a:rPr lang="ru-RU" sz="2400" b="1" dirty="0" smtClean="0">
                <a:latin typeface="Century Schoolbook" pitchFamily="18" charset="0"/>
              </a:rPr>
              <a:t> = + 5</a:t>
            </a:r>
            <a:endParaRPr lang="ru-RU" sz="2400" b="1" i="1" dirty="0">
              <a:latin typeface="Century Schoolbook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643042" y="4572008"/>
            <a:ext cx="7065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entury Schoolbook" pitchFamily="18" charset="0"/>
              </a:rPr>
              <a:t>+ 5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43636" y="2500306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entury Schoolbook" pitchFamily="18" charset="0"/>
              </a:rPr>
              <a:t>РО</a:t>
            </a:r>
            <a:endParaRPr lang="ru-RU" sz="5400" dirty="0">
              <a:latin typeface="Century Schoolbook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00760" y="221455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entury Schoolbook" pitchFamily="18" charset="0"/>
              </a:rPr>
              <a:t>+ 5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15140" y="221455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entury Schoolbook" pitchFamily="18" charset="0"/>
              </a:rPr>
              <a:t>−2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00826" y="1643050"/>
            <a:ext cx="64294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1C9FF0"/>
                </a:solidFill>
                <a:latin typeface="Century Schoolbook" pitchFamily="18" charset="0"/>
              </a:rPr>
              <a:t>10</a:t>
            </a:r>
            <a:endParaRPr lang="ru-RU" sz="2800" b="1" dirty="0">
              <a:solidFill>
                <a:srgbClr val="1C9FF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00826" y="1643050"/>
            <a:ext cx="64294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1C9FF0"/>
                </a:solidFill>
                <a:latin typeface="Century Schoolbook" pitchFamily="18" charset="0"/>
              </a:rPr>
              <a:t>10</a:t>
            </a:r>
            <a:endParaRPr lang="ru-RU" sz="2800" b="1" dirty="0">
              <a:solidFill>
                <a:srgbClr val="1C9FF0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 bwMode="auto">
          <a:xfrm>
            <a:off x="5643570" y="4000504"/>
            <a:ext cx="785818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6286512" y="221455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Schoolbook" pitchFamily="18" charset="0"/>
              </a:rPr>
              <a:t>5</a:t>
            </a:r>
            <a:endParaRPr lang="ru-RU" sz="2800" dirty="0">
              <a:latin typeface="Century Schoolbook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72264" y="3714752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Schoolbook" pitchFamily="18" charset="0"/>
              </a:rPr>
              <a:t>= 2</a:t>
            </a:r>
            <a:endParaRPr lang="ru-RU" sz="2800" dirty="0">
              <a:latin typeface="Century Schoolbook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58016" y="3714752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Schoolbook" pitchFamily="18" charset="0"/>
              </a:rPr>
              <a:t>2</a:t>
            </a:r>
            <a:endParaRPr lang="ru-RU" sz="2800" dirty="0">
              <a:latin typeface="Century Schoolbook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00826" y="1643050"/>
            <a:ext cx="64294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1C9FF0"/>
                </a:solidFill>
                <a:latin typeface="Century Schoolbook" pitchFamily="18" charset="0"/>
              </a:rPr>
              <a:t>10</a:t>
            </a:r>
            <a:endParaRPr lang="ru-RU" sz="2800" b="1" dirty="0">
              <a:solidFill>
                <a:srgbClr val="1C9FF0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 bwMode="auto">
          <a:xfrm>
            <a:off x="5715008" y="4929198"/>
            <a:ext cx="785818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6929454" y="221455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entury Schoolbook" pitchFamily="18" charset="0"/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00826" y="4572008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Schoolbook" pitchFamily="18" charset="0"/>
              </a:rPr>
              <a:t>= 5</a:t>
            </a:r>
            <a:endParaRPr lang="ru-RU" sz="2800" dirty="0">
              <a:latin typeface="Century Schoolbook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86578" y="4572008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Schoolbook" pitchFamily="18" charset="0"/>
              </a:rPr>
              <a:t>5</a:t>
            </a:r>
            <a:endParaRPr lang="ru-RU" sz="2800" dirty="0">
              <a:latin typeface="Century Schoolbook" pitchFamily="18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 bwMode="auto">
          <a:xfrm>
            <a:off x="3643306" y="3000372"/>
            <a:ext cx="135732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357158" y="1571612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Хлор</a:t>
            </a:r>
            <a:r>
              <a:rPr lang="ru-RU" sz="2400" dirty="0" err="1" smtClean="0">
                <a:solidFill>
                  <a:srgbClr val="FF0000"/>
                </a:solidFill>
              </a:rPr>
              <a:t>о</a:t>
            </a:r>
            <a:r>
              <a:rPr lang="ru-RU" sz="2400" dirty="0" err="1" smtClean="0"/>
              <a:t>водородная</a:t>
            </a:r>
            <a:r>
              <a:rPr lang="ru-RU" sz="2400" dirty="0" smtClean="0"/>
              <a:t> кислота</a:t>
            </a:r>
            <a:endParaRPr lang="ru-RU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3929058" y="1571612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Сер</a:t>
            </a:r>
            <a:r>
              <a:rPr lang="ru-RU" sz="2400" dirty="0" smtClean="0">
                <a:solidFill>
                  <a:srgbClr val="FF0000"/>
                </a:solidFill>
              </a:rPr>
              <a:t>о</a:t>
            </a:r>
            <a:r>
              <a:rPr lang="ru-RU" sz="2400" dirty="0" smtClean="0"/>
              <a:t>водородная</a:t>
            </a:r>
          </a:p>
          <a:p>
            <a:pPr algn="ctr"/>
            <a:r>
              <a:rPr lang="ru-RU" sz="2400" dirty="0" smtClean="0"/>
              <a:t> кислота</a:t>
            </a:r>
            <a:endParaRPr lang="ru-RU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714348" y="3500438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Фосфор</a:t>
            </a:r>
            <a:r>
              <a:rPr lang="ru-RU" sz="2800" dirty="0" smtClean="0">
                <a:solidFill>
                  <a:srgbClr val="FF0000"/>
                </a:solidFill>
              </a:rPr>
              <a:t>н</a:t>
            </a:r>
            <a:r>
              <a:rPr lang="ru-RU" sz="2800" dirty="0" smtClean="0">
                <a:solidFill>
                  <a:srgbClr val="0070C0"/>
                </a:solidFill>
              </a:rPr>
              <a:t>ая</a:t>
            </a:r>
            <a:r>
              <a:rPr lang="ru-RU" sz="2800" dirty="0" smtClean="0"/>
              <a:t> кислота</a:t>
            </a:r>
            <a:endParaRPr lang="ru-RU" sz="2800" dirty="0"/>
          </a:p>
        </p:txBody>
      </p:sp>
      <p:sp>
        <p:nvSpPr>
          <p:cNvPr id="48" name="TextBox 47"/>
          <p:cNvSpPr txBox="1"/>
          <p:nvPr/>
        </p:nvSpPr>
        <p:spPr>
          <a:xfrm>
            <a:off x="571472" y="5357826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entury Schoolbook" pitchFamily="18" charset="0"/>
              </a:rPr>
              <a:t>Н</a:t>
            </a:r>
            <a:r>
              <a:rPr lang="ru-RU" sz="5400" baseline="-25000" dirty="0" smtClean="0">
                <a:latin typeface="Century Schoolbook" pitchFamily="18" charset="0"/>
              </a:rPr>
              <a:t>3</a:t>
            </a:r>
            <a:r>
              <a:rPr lang="ru-RU" sz="5400" dirty="0" smtClean="0">
                <a:latin typeface="Century Schoolbook" pitchFamily="18" charset="0"/>
              </a:rPr>
              <a:t>РО</a:t>
            </a:r>
            <a:r>
              <a:rPr lang="ru-RU" sz="5400" baseline="-25000" dirty="0" smtClean="0">
                <a:latin typeface="Century Schoolbook" pitchFamily="18" charset="0"/>
              </a:rPr>
              <a:t>3</a:t>
            </a:r>
            <a:endParaRPr lang="ru-RU" sz="5400" dirty="0">
              <a:latin typeface="Century Schoolbook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0034" y="6143644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Фосфор</a:t>
            </a:r>
            <a:r>
              <a:rPr lang="ru-RU" sz="2800" dirty="0" smtClean="0">
                <a:solidFill>
                  <a:srgbClr val="FF0000"/>
                </a:solidFill>
              </a:rPr>
              <a:t>ист</a:t>
            </a:r>
            <a:r>
              <a:rPr lang="ru-RU" sz="2800" dirty="0" smtClean="0">
                <a:solidFill>
                  <a:srgbClr val="0070C0"/>
                </a:solidFill>
              </a:rPr>
              <a:t>ая</a:t>
            </a:r>
            <a:r>
              <a:rPr lang="ru-RU" sz="2800" dirty="0" smtClean="0"/>
              <a:t> кислота</a:t>
            </a:r>
            <a:endParaRPr lang="ru-RU" sz="2800" dirty="0"/>
          </a:p>
        </p:txBody>
      </p:sp>
      <p:cxnSp>
        <p:nvCxnSpPr>
          <p:cNvPr id="51" name="Прямая со стрелкой 50"/>
          <p:cNvCxnSpPr/>
          <p:nvPr/>
        </p:nvCxnSpPr>
        <p:spPr bwMode="auto">
          <a:xfrm>
            <a:off x="3571868" y="5929330"/>
            <a:ext cx="135732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5429256" y="5429264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entury Schoolbook" pitchFamily="18" charset="0"/>
              </a:rPr>
              <a:t>Р</a:t>
            </a:r>
            <a:r>
              <a:rPr lang="ru-RU" sz="5400" baseline="-25000" dirty="0" smtClean="0">
                <a:latin typeface="Century Schoolbook" pitchFamily="18" charset="0"/>
              </a:rPr>
              <a:t>2</a:t>
            </a:r>
            <a:r>
              <a:rPr lang="ru-RU" sz="5400" dirty="0" smtClean="0">
                <a:latin typeface="Century Schoolbook" pitchFamily="18" charset="0"/>
              </a:rPr>
              <a:t>О</a:t>
            </a:r>
            <a:r>
              <a:rPr lang="ru-RU" sz="5400" baseline="-25000" dirty="0" smtClean="0">
                <a:latin typeface="Century Schoolbook" pitchFamily="18" charset="0"/>
              </a:rPr>
              <a:t>3</a:t>
            </a:r>
            <a:endParaRPr lang="ru-RU" sz="5400" dirty="0">
              <a:latin typeface="Century Schoolbook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2844" y="0"/>
            <a:ext cx="90011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rgbClr val="1C9FF0"/>
                </a:solidFill>
                <a:latin typeface="Comic Sans MS" pitchFamily="66" charset="0"/>
              </a:rPr>
              <a:t>Степень окисления элементов в кислотах, номенклатура и соответствующие кислотам оксиды</a:t>
            </a:r>
            <a:endParaRPr lang="ru-RU" sz="2600" dirty="0">
              <a:solidFill>
                <a:srgbClr val="1C9F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31214E-6 L 0.06476 -0.0633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-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20"/>
                            </p:stCondLst>
                            <p:childTnLst>
                              <p:par>
                                <p:cTn id="1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0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1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60"/>
                            </p:stCondLst>
                            <p:childTnLst>
                              <p:par>
                                <p:cTn id="1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6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96532E-6 L 0.05347 -0.33641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-16800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500"/>
                            </p:stCondLst>
                            <p:childTnLst>
                              <p:par>
                                <p:cTn id="1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526E-6 L -0.08056 0.26381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" y="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500"/>
                            </p:stCondLst>
                            <p:childTnLst>
                              <p:par>
                                <p:cTn id="18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000"/>
                            </p:stCondLst>
                            <p:childTnLst>
                              <p:par>
                                <p:cTn id="1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500"/>
                            </p:stCondLst>
                            <p:childTnLst>
                              <p:par>
                                <p:cTn id="19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79191E-6 L -0.06128 0.25411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0" y="1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6000"/>
                            </p:stCondLst>
                            <p:childTnLst>
                              <p:par>
                                <p:cTn id="2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51445E-7 L -0.05677 -0.11121 " pathEditMode="relative" rAng="0" ptsTypes="AA">
                                      <p:cBhvr>
                                        <p:cTn id="21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-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8500"/>
                            </p:stCondLst>
                            <p:childTnLst>
                              <p:par>
                                <p:cTn id="2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2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526E-6 L -0.08854 0.40023 " pathEditMode="relative" rAng="0" ptsTypes="AA">
                                      <p:cBhvr>
                                        <p:cTn id="22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64162E-6 L -0.1276 0.39052 " pathEditMode="relative" rAng="0" ptsTypes="AA">
                                      <p:cBhvr>
                                        <p:cTn id="23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0" y="1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2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14500"/>
                            </p:stCondLst>
                            <p:childTnLst>
                              <p:par>
                                <p:cTn id="2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5723E-6 L 0.02188 -0.22567 " pathEditMode="relative" rAng="0" ptsTypes="AA">
                                      <p:cBhvr>
                                        <p:cTn id="25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6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7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8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920"/>
                            </p:stCondLst>
                            <p:childTnLst>
                              <p:par>
                                <p:cTn id="26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2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3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4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2000"/>
                            </p:stCondLst>
                            <p:childTnLst>
                              <p:par>
                                <p:cTn id="2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500"/>
                            </p:stCondLst>
                            <p:childTnLst>
                              <p:par>
                                <p:cTn id="2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000"/>
                            </p:stCondLst>
                            <p:childTnLst>
                              <p:par>
                                <p:cTn id="2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1500"/>
                            </p:stCondLst>
                            <p:childTnLst>
                              <p:par>
                                <p:cTn id="3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3" grpId="1"/>
      <p:bldP spid="14" grpId="0"/>
      <p:bldP spid="16" grpId="0"/>
      <p:bldP spid="17" grpId="0"/>
      <p:bldP spid="18" grpId="0"/>
      <p:bldP spid="19" grpId="0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4" grpId="2"/>
      <p:bldP spid="25" grpId="0"/>
      <p:bldP spid="29" grpId="0"/>
      <p:bldP spid="30" grpId="0"/>
      <p:bldP spid="31" grpId="0" animBg="1"/>
      <p:bldP spid="32" grpId="0" animBg="1"/>
      <p:bldP spid="32" grpId="1" animBg="1"/>
      <p:bldP spid="35" grpId="0"/>
      <p:bldP spid="35" grpId="1"/>
      <p:bldP spid="37" grpId="0"/>
      <p:bldP spid="39" grpId="0"/>
      <p:bldP spid="39" grpId="1"/>
      <p:bldP spid="40" grpId="0" animBg="1"/>
      <p:bldP spid="40" grpId="1" animBg="1"/>
      <p:bldP spid="42" grpId="0"/>
      <p:bldP spid="42" grpId="1"/>
      <p:bldP spid="43" grpId="0"/>
      <p:bldP spid="44" grpId="0"/>
      <p:bldP spid="44" grpId="1"/>
      <p:bldP spid="38" grpId="0"/>
      <p:bldP spid="45" grpId="0"/>
      <p:bldP spid="47" grpId="0"/>
      <p:bldP spid="48" grpId="0"/>
      <p:bldP spid="49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85794"/>
            <a:ext cx="86781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Кислый вкус лимону придает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лимонная кислота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яблоку —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яблочная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кислота,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скисшему молоку —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молочная кислота.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Щавель имеет кислый вкус благодаря наличию в его листьях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щавелевой кислоты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2834010" cy="282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708920"/>
            <a:ext cx="2206966" cy="3306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228184" y="2852936"/>
            <a:ext cx="2357566" cy="1872208"/>
          </a:xfrm>
          <a:prstGeom prst="rect">
            <a:avLst/>
          </a:prstGeom>
          <a:noFill/>
        </p:spPr>
      </p:pic>
      <p:pic>
        <p:nvPicPr>
          <p:cNvPr id="6" name="Picture 2" descr="http://cliparts.co/cliparts/ki8/oEB/ki8oEBp7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797152"/>
            <a:ext cx="2850829" cy="1800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67744" y="5996226"/>
            <a:ext cx="36433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Муравьиная кислота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НСООН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71600" y="188640"/>
            <a:ext cx="7948562" cy="5733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DB1FDB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Кислоты в природе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DB1FDB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63000" cy="76200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Правила техники безопасности 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при работе с кислотами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5" y="2708920"/>
            <a:ext cx="4320480" cy="2026097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screen"/>
          <a:srcRect l="5137" r="1539"/>
          <a:stretch>
            <a:fillRect/>
          </a:stretch>
        </p:blipFill>
        <p:spPr bwMode="auto">
          <a:xfrm>
            <a:off x="214282" y="1071546"/>
            <a:ext cx="8606400" cy="150019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547664" y="4581128"/>
            <a:ext cx="592935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Запомни: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ЛЕЙ ВОДУ В КИСЛОТУ!!!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screen"/>
          <a:srcRect l="5137" r="1539"/>
          <a:stretch>
            <a:fillRect/>
          </a:stretch>
        </p:blipFill>
        <p:spPr bwMode="auto">
          <a:xfrm>
            <a:off x="366682" y="1223946"/>
            <a:ext cx="8606400" cy="150019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50"/>
                            </p:stCondLst>
                            <p:childTnLst>
                              <p:par>
                                <p:cTn id="3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0" grpId="1"/>
    </p:bldLst>
  </p:timing>
</p:sld>
</file>

<file path=ppt/theme/theme1.xml><?xml version="1.0" encoding="utf-8"?>
<a:theme xmlns:a="http://schemas.openxmlformats.org/drawingml/2006/main" name="Тема27">
  <a:themeElements>
    <a:clrScheme name="communicatingbadnews_tp0625605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ommunicatingbadnews_tp06256058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mmunicatingbadnews_tp0625605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ngbadnews_tp0625605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ngbadnews_tp0625605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ngbadnews_tp0625605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ngbadnews_tp0625605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ngbadnews_tp0625605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ngbadnews_tp0625605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Тема27</Template>
  <TotalTime>1863</TotalTime>
  <Words>290</Words>
  <Application>Microsoft Office PowerPoint</Application>
  <PresentationFormat>Экран (4:3)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Тема27</vt:lpstr>
      <vt:lpstr>Слайд 1</vt:lpstr>
      <vt:lpstr>Состав кислот</vt:lpstr>
      <vt:lpstr>Слайд 3</vt:lpstr>
      <vt:lpstr>Кислоты </vt:lpstr>
      <vt:lpstr>2. По числу атомов водорода</vt:lpstr>
      <vt:lpstr>3. По растворимости в воде</vt:lpstr>
      <vt:lpstr>Слайд 7</vt:lpstr>
      <vt:lpstr>Слайд 8</vt:lpstr>
      <vt:lpstr>Правила техники безопасности  при работе с кислотами</vt:lpstr>
      <vt:lpstr>Изменение окраски индикаторов  в зависимости от среды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Кислоты</dc:title>
  <dc:creator>Казначеева Зинаида Анатольевна</dc:creator>
  <cp:lastModifiedBy>Дмитриев И.Г.</cp:lastModifiedBy>
  <cp:revision>196</cp:revision>
  <dcterms:created xsi:type="dcterms:W3CDTF">2010-11-04T14:48:41Z</dcterms:created>
  <dcterms:modified xsi:type="dcterms:W3CDTF">2015-12-17T08:04:58Z</dcterms:modified>
</cp:coreProperties>
</file>