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3"/>
  </p:notesMasterIdLst>
  <p:sldIdLst>
    <p:sldId id="257" r:id="rId2"/>
    <p:sldId id="276" r:id="rId3"/>
    <p:sldId id="277" r:id="rId4"/>
    <p:sldId id="262" r:id="rId5"/>
    <p:sldId id="263" r:id="rId6"/>
    <p:sldId id="261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4" r:id="rId16"/>
    <p:sldId id="281" r:id="rId17"/>
    <p:sldId id="284" r:id="rId18"/>
    <p:sldId id="285" r:id="rId19"/>
    <p:sldId id="280" r:id="rId20"/>
    <p:sldId id="286" r:id="rId21"/>
    <p:sldId id="273" r:id="rId22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DDFE1A"/>
    <a:srgbClr val="9A484E"/>
    <a:srgbClr val="A50021"/>
    <a:srgbClr val="2F92FF"/>
    <a:srgbClr val="990000"/>
    <a:srgbClr val="CCFF66"/>
    <a:srgbClr val="FFCC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7" autoAdjust="0"/>
    <p:restoredTop sz="94696" autoAdjust="0"/>
  </p:normalViewPr>
  <p:slideViewPr>
    <p:cSldViewPr>
      <p:cViewPr>
        <p:scale>
          <a:sx n="102" d="100"/>
          <a:sy n="102" d="100"/>
        </p:scale>
        <p:origin x="-1248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EF29E15-54DF-4610-A3D7-E700A3785072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3623F39-FD0D-4CA9-964D-82E3AD858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97669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4B6CDF7-3853-471C-B97E-E5A0091CCC5C}" type="slidenum">
              <a:rPr lang="ru-RU" altLang="ru-RU" smtClean="0"/>
              <a:pPr eaLnBrk="1" hangingPunct="1"/>
              <a:t>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94A9177-A413-4217-99E9-1D1211407CFF}" type="slidenum">
              <a:rPr lang="ru-RU" altLang="ru-RU" smtClean="0"/>
              <a:pPr eaLnBrk="1" hangingPunct="1"/>
              <a:t>10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57A143D-8EC0-455E-BCE4-0A70896AAA2D}" type="slidenum">
              <a:rPr lang="ru-RU" altLang="ru-RU" smtClean="0"/>
              <a:pPr eaLnBrk="1" hangingPunct="1"/>
              <a:t>11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3557812-E4CC-492A-A799-7B442DF7EE52}" type="slidenum">
              <a:rPr lang="ru-RU" altLang="ru-RU" smtClean="0"/>
              <a:pPr eaLnBrk="1" hangingPunct="1"/>
              <a:t>12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BA82898-0306-4233-9510-C10A4196A65C}" type="slidenum">
              <a:rPr lang="ru-RU" altLang="ru-RU" smtClean="0"/>
              <a:pPr eaLnBrk="1" hangingPunct="1"/>
              <a:t>13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7D45DDF-11D0-49BF-A5A9-50282B362D27}" type="slidenum">
              <a:rPr lang="ru-RU" altLang="ru-RU" smtClean="0"/>
              <a:pPr eaLnBrk="1" hangingPunct="1"/>
              <a:t>14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D2F9E91-1B07-49A8-89E5-B245CA426140}" type="slidenum">
              <a:rPr lang="ru-RU" altLang="ru-RU" smtClean="0"/>
              <a:pPr eaLnBrk="1" hangingPunct="1"/>
              <a:t>15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D2F9E91-1B07-49A8-89E5-B245CA426140}" type="slidenum">
              <a:rPr lang="ru-RU" altLang="ru-RU" smtClean="0"/>
              <a:pPr eaLnBrk="1" hangingPunct="1"/>
              <a:t>16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D2F9E91-1B07-49A8-89E5-B245CA426140}" type="slidenum">
              <a:rPr lang="ru-RU" altLang="ru-RU" smtClean="0"/>
              <a:pPr eaLnBrk="1" hangingPunct="1"/>
              <a:t>19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D2F9E91-1B07-49A8-89E5-B245CA426140}" type="slidenum">
              <a:rPr lang="ru-RU" altLang="ru-RU" smtClean="0"/>
              <a:pPr eaLnBrk="1" hangingPunct="1"/>
              <a:t>20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2DE5FDD-B8E1-4F01-BD7F-EC5471FCBE2D}" type="slidenum">
              <a:rPr lang="ru-RU" altLang="ru-RU" smtClean="0"/>
              <a:pPr eaLnBrk="1" hangingPunct="1"/>
              <a:t>21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759CC0D-473D-4801-9B9D-C0C368A9B16A}" type="slidenum">
              <a:rPr lang="ru-RU" altLang="ru-RU" smtClean="0"/>
              <a:pPr eaLnBrk="1" hangingPunct="1"/>
              <a:t>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759CC0D-473D-4801-9B9D-C0C368A9B16A}" type="slidenum">
              <a:rPr lang="ru-RU" altLang="ru-RU" smtClean="0"/>
              <a:pPr eaLnBrk="1" hangingPunct="1"/>
              <a:t>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0B4F538-6819-425E-8044-AFA3FF210D1B}" type="slidenum">
              <a:rPr lang="ru-RU" altLang="ru-RU" smtClean="0"/>
              <a:pPr eaLnBrk="1" hangingPunct="1"/>
              <a:t>4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092B5C9-8584-439F-8953-2E3860253AEE}" type="slidenum">
              <a:rPr lang="ru-RU" altLang="ru-RU" smtClean="0"/>
              <a:pPr eaLnBrk="1" hangingPunct="1"/>
              <a:t>5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95F8ED3-2E34-4C53-AA2F-223D6580DD53}" type="slidenum">
              <a:rPr lang="ru-RU" altLang="ru-RU" smtClean="0"/>
              <a:pPr eaLnBrk="1" hangingPunct="1"/>
              <a:t>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7DA13B5-6600-4255-8024-FF8D6390116F}" type="slidenum">
              <a:rPr lang="ru-RU" altLang="ru-RU" smtClean="0"/>
              <a:pPr eaLnBrk="1" hangingPunct="1"/>
              <a:t>7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91B6F55-437A-4D55-8055-CB2B77FD0A52}" type="slidenum">
              <a:rPr lang="ru-RU" altLang="ru-RU" smtClean="0"/>
              <a:pPr eaLnBrk="1" hangingPunct="1"/>
              <a:t>8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0FAF298-1EB8-4715-8593-6A4489DC099A}" type="slidenum">
              <a:rPr lang="ru-RU" altLang="ru-RU" smtClean="0"/>
              <a:pPr eaLnBrk="1" hangingPunct="1"/>
              <a:t>9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C018DF-5887-49C8-A3EA-E52F700B82B3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684EC0-EBDD-4171-8100-D9B1AE7402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C885B3-E614-48DE-8D72-7A95B462892A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84126-19B1-4820-9E25-55F6CA99F6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F80E03-33EB-4B14-8B3F-B49E49F59BDC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7AEFF1-535E-49D8-8DB0-C2E758D235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B6914A-F2FF-4B1F-9DD8-6CB7A9B0A6C6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9E13DC-1087-4237-BF77-CAB23ABCE4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79545A-890F-4BB5-8CE3-E31A156CF9F7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EB5496-EA03-4A9C-B33A-790766D51D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2F0854-1436-4832-9165-E8F17BE78DFD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2651C6-3344-4A3C-B31E-C63F3923F9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F5ED25-412C-48E1-8243-02640D5D751D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A5AED7-DD4A-4061-976F-1EAB58EC60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CFA0B3-5366-476C-B2F8-0C39226DC427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587494-CF9E-40A6-BE77-F5B845B75F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45A8CB-15DA-46C0-8D3C-CC31D392D487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F72BE0-355A-48F9-A3AB-94F0B0E0C0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415B3B-21BB-46FC-A44B-E1FAC3E6C99C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AD182-8277-47A1-9177-911AB07673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6273F2-11EB-4432-901D-919B2E7E10C7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B56212-4DC7-4659-A483-ACB48F067D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2752B56-D307-4BA6-A3E1-E0D4F520BA16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8F2929C-DE8C-4C18-A13D-39091954CB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gif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6.jpeg"/><Relationship Id="rId4" Type="http://schemas.openxmlformats.org/officeDocument/2006/relationships/image" Target="../media/image3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38" y="1143000"/>
            <a:ext cx="8072437" cy="119181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C00000"/>
                </a:solidFill>
                <a:latin typeface="Cambria" pitchFamily="18" charset="0"/>
              </a:rPr>
              <a:t>Развитие речи у детей младшего дошкольного возраста с помощью </a:t>
            </a:r>
            <a:endParaRPr lang="ru-RU" sz="3200" b="1" i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1000125" y="2143125"/>
            <a:ext cx="7215188" cy="31393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err="1" smtClean="0">
                <a:solidFill>
                  <a:srgbClr val="FF0000"/>
                </a:solidFill>
                <a:latin typeface="Cambria" pitchFamily="18" charset="0"/>
              </a:rPr>
              <a:t>К</a:t>
            </a:r>
            <a:r>
              <a:rPr lang="ru-RU" sz="4800" b="1" dirty="0" err="1" smtClean="0">
                <a:solidFill>
                  <a:srgbClr val="0070C0"/>
                </a:solidFill>
                <a:latin typeface="Cambria" pitchFamily="18" charset="0"/>
              </a:rPr>
              <a:t>О</a:t>
            </a:r>
            <a:r>
              <a:rPr lang="ru-RU" sz="4800" b="1" dirty="0" err="1" smtClean="0">
                <a:solidFill>
                  <a:srgbClr val="00B050"/>
                </a:solidFill>
                <a:latin typeface="Cambria" pitchFamily="18" charset="0"/>
              </a:rPr>
              <a:t>Н</a:t>
            </a:r>
            <a:r>
              <a:rPr lang="ru-RU" sz="4800" b="1" dirty="0" err="1" smtClean="0">
                <a:solidFill>
                  <a:srgbClr val="7030A0"/>
                </a:solidFill>
                <a:latin typeface="Cambria" pitchFamily="18" charset="0"/>
              </a:rPr>
              <a:t>С</a:t>
            </a:r>
            <a:r>
              <a:rPr lang="ru-RU" sz="4800" b="1" dirty="0" err="1" smtClean="0">
                <a:solidFill>
                  <a:srgbClr val="C00000"/>
                </a:solidFill>
                <a:latin typeface="Cambria" pitchFamily="18" charset="0"/>
              </a:rPr>
              <a:t>Т</a:t>
            </a:r>
            <a:r>
              <a:rPr lang="ru-RU" sz="4800" b="1" dirty="0" err="1" smtClean="0">
                <a:solidFill>
                  <a:srgbClr val="FFFF00"/>
                </a:solidFill>
                <a:latin typeface="Cambria" pitchFamily="18" charset="0"/>
              </a:rPr>
              <a:t>Р</a:t>
            </a:r>
            <a:r>
              <a:rPr lang="ru-RU" sz="4800" b="1" dirty="0" err="1" smtClean="0">
                <a:solidFill>
                  <a:srgbClr val="00B0F0"/>
                </a:solidFill>
                <a:latin typeface="Cambria" pitchFamily="18" charset="0"/>
              </a:rPr>
              <a:t>У</a:t>
            </a:r>
            <a:r>
              <a:rPr lang="ru-RU" sz="4800" b="1" dirty="0" err="1" smtClean="0">
                <a:solidFill>
                  <a:srgbClr val="3AE63E"/>
                </a:solidFill>
                <a:latin typeface="Cambria" pitchFamily="18" charset="0"/>
              </a:rPr>
              <a:t>И</a:t>
            </a:r>
            <a:r>
              <a:rPr lang="ru-RU" sz="4800" b="1" dirty="0" err="1" smtClean="0">
                <a:solidFill>
                  <a:srgbClr val="7030A0"/>
                </a:solidFill>
                <a:latin typeface="Cambria" pitchFamily="18" charset="0"/>
              </a:rPr>
              <a:t>Р</a:t>
            </a:r>
            <a:r>
              <a:rPr lang="ru-RU" sz="4800" b="1" dirty="0" err="1" smtClean="0">
                <a:solidFill>
                  <a:srgbClr val="FFFF00"/>
                </a:solidFill>
                <a:latin typeface="Cambria" pitchFamily="18" charset="0"/>
              </a:rPr>
              <a:t>О</a:t>
            </a:r>
            <a:r>
              <a:rPr lang="ru-RU" sz="4800" b="1" dirty="0" err="1" smtClean="0">
                <a:solidFill>
                  <a:srgbClr val="FF0000"/>
                </a:solidFill>
                <a:latin typeface="Cambria" pitchFamily="18" charset="0"/>
              </a:rPr>
              <a:t>В</a:t>
            </a:r>
            <a:r>
              <a:rPr lang="ru-RU" sz="4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itchFamily="18" charset="0"/>
              </a:rPr>
              <a:t>А</a:t>
            </a:r>
            <a:r>
              <a:rPr lang="ru-RU" sz="6600" b="1" dirty="0" err="1" smtClean="0">
                <a:solidFill>
                  <a:srgbClr val="00B050"/>
                </a:solidFill>
                <a:latin typeface="Cambria" pitchFamily="18" charset="0"/>
              </a:rPr>
              <a:t>ния</a:t>
            </a:r>
            <a:r>
              <a:rPr lang="ru-RU" sz="6600" b="1" dirty="0" smtClean="0">
                <a:solidFill>
                  <a:srgbClr val="00B050"/>
                </a:solidFill>
                <a:latin typeface="Cambria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rgbClr val="00B050"/>
                </a:solidFill>
                <a:latin typeface="Cambria" pitchFamily="18" charset="0"/>
              </a:rPr>
              <a:t>и</a:t>
            </a:r>
            <a:r>
              <a:rPr lang="ru-RU" sz="6600" b="1" dirty="0" smtClean="0">
                <a:solidFill>
                  <a:srgbClr val="FF0000"/>
                </a:solidFill>
                <a:latin typeface="Cambria" pitchFamily="18" charset="0"/>
              </a:rPr>
              <a:t> м</a:t>
            </a:r>
            <a:r>
              <a:rPr lang="ru-RU" sz="6600" b="1" dirty="0" smtClean="0">
                <a:solidFill>
                  <a:srgbClr val="0070C0"/>
                </a:solidFill>
                <a:latin typeface="Cambria" pitchFamily="18" charset="0"/>
              </a:rPr>
              <a:t>о</a:t>
            </a:r>
            <a:r>
              <a:rPr lang="ru-RU" sz="6600" b="1" dirty="0" smtClean="0">
                <a:solidFill>
                  <a:srgbClr val="00B050"/>
                </a:solidFill>
                <a:latin typeface="Cambria" pitchFamily="18" charset="0"/>
              </a:rPr>
              <a:t>д</a:t>
            </a:r>
            <a:r>
              <a:rPr lang="ru-RU" sz="6600" b="1" dirty="0" smtClean="0">
                <a:solidFill>
                  <a:srgbClr val="7030A0"/>
                </a:solidFill>
                <a:latin typeface="Cambria" pitchFamily="18" charset="0"/>
              </a:rPr>
              <a:t>е</a:t>
            </a:r>
            <a:r>
              <a:rPr lang="ru-RU" sz="6600" b="1" dirty="0" smtClean="0">
                <a:solidFill>
                  <a:srgbClr val="C00000"/>
                </a:solidFill>
                <a:latin typeface="Cambria" pitchFamily="18" charset="0"/>
              </a:rPr>
              <a:t>л</a:t>
            </a:r>
            <a:r>
              <a:rPr lang="ru-RU" sz="6600" b="1" dirty="0" smtClean="0">
                <a:solidFill>
                  <a:srgbClr val="FFFF00"/>
                </a:solidFill>
                <a:latin typeface="Cambria" pitchFamily="18" charset="0"/>
              </a:rPr>
              <a:t>и</a:t>
            </a:r>
            <a:r>
              <a:rPr lang="ru-RU" sz="6600" b="1" dirty="0" smtClean="0">
                <a:solidFill>
                  <a:srgbClr val="00B0F0"/>
                </a:solidFill>
                <a:latin typeface="Cambria" pitchFamily="18" charset="0"/>
              </a:rPr>
              <a:t>р</a:t>
            </a:r>
            <a:r>
              <a:rPr lang="ru-RU" sz="6600" b="1" dirty="0" smtClean="0">
                <a:solidFill>
                  <a:srgbClr val="3AE63E"/>
                </a:solidFill>
                <a:latin typeface="Cambria" pitchFamily="18" charset="0"/>
              </a:rPr>
              <a:t>о</a:t>
            </a:r>
            <a:r>
              <a:rPr lang="ru-RU" sz="6600" b="1" dirty="0" smtClean="0">
                <a:solidFill>
                  <a:srgbClr val="7030A0"/>
                </a:solidFill>
                <a:latin typeface="Cambria" pitchFamily="18" charset="0"/>
              </a:rPr>
              <a:t>в</a:t>
            </a:r>
            <a:r>
              <a:rPr lang="ru-RU" sz="6600" b="1" dirty="0" smtClean="0">
                <a:solidFill>
                  <a:srgbClr val="FFFF00"/>
                </a:solidFill>
                <a:latin typeface="Cambria" pitchFamily="18" charset="0"/>
              </a:rPr>
              <a:t>а</a:t>
            </a:r>
            <a:r>
              <a:rPr lang="ru-RU" sz="6600" b="1" dirty="0" smtClean="0">
                <a:solidFill>
                  <a:srgbClr val="FF0000"/>
                </a:solidFill>
                <a:latin typeface="Cambria" pitchFamily="18" charset="0"/>
              </a:rPr>
              <a:t>н</a:t>
            </a:r>
            <a:r>
              <a:rPr lang="ru-RU" sz="6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itchFamily="18" charset="0"/>
              </a:rPr>
              <a:t>и</a:t>
            </a:r>
            <a:r>
              <a:rPr lang="ru-RU" sz="6600" b="1" dirty="0" smtClean="0">
                <a:solidFill>
                  <a:srgbClr val="00B050"/>
                </a:solidFill>
                <a:latin typeface="Cambria" pitchFamily="18" charset="0"/>
              </a:rPr>
              <a:t>я </a:t>
            </a:r>
            <a:endParaRPr lang="ru-RU" sz="4800" b="1" dirty="0">
              <a:solidFill>
                <a:srgbClr val="FFFF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2357438" y="285728"/>
            <a:ext cx="650084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rgbClr val="C00000"/>
                </a:solidFill>
                <a:latin typeface="Cambria" pitchFamily="18" charset="0"/>
              </a:rPr>
              <a:t>Игра «Домашние животные»</a:t>
            </a:r>
            <a:endParaRPr lang="ru-RU" altLang="ru-RU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3" name="Рисунок 12" descr="https://sun9-15.userapi.com/impg/sjeafIC73BdkxUE8wzIbd9yvMnYLSFbJwi5gpg/FWAt1fpnWX0.jpg?size=810x1080&amp;quality=96&amp;sign=6fa65e3465dfaa281885294f5cb19d3d&amp;type=album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43174" y="1643050"/>
            <a:ext cx="36004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курица с цыплятами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86312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курица с цыплятами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4786312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2428875" y="428625"/>
            <a:ext cx="464343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rgbClr val="C00000"/>
                </a:solidFill>
                <a:latin typeface="Cambria" pitchFamily="18" charset="0"/>
              </a:rPr>
              <a:t>Игра с использованием  моделирования «Соедини узор»</a:t>
            </a:r>
            <a:endParaRPr lang="ru-RU" altLang="ru-RU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7" name="Picture 2" descr="C:\Documents and Settings\Администратор\Рабочий стол\Зачетная работа\bd4066a11cda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1285875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https://sun9-31.userapi.com/impg/i_XCk6u-UwBBgf-sVHSdc2WKUQgeTdTNbzQlmw/hi2zU8aT2WM.jpg?size=810x1080&amp;quality=96&amp;sign=364a62eb3d9f90b889f005d18fb2c20d&amp;type=album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488" y="2000240"/>
            <a:ext cx="364333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Documents and Settings\Администратор\Рабочий стол\Зачетная работа\2404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143768" y="285728"/>
            <a:ext cx="1518489" cy="157163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2928938" y="571500"/>
            <a:ext cx="307181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rgbClr val="C00000"/>
                </a:solidFill>
                <a:latin typeface="Cambria" pitchFamily="18" charset="0"/>
              </a:rPr>
              <a:t>Игра «Фруктовые дольки»</a:t>
            </a:r>
            <a:endParaRPr lang="ru-RU" altLang="ru-RU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5372" name="Picture 2" descr="C:\Documents and Settings\Администратор\Рабочий стол\Зачетная работа\sun103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285750"/>
            <a:ext cx="1862137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 descr="птичка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68" y="285728"/>
            <a:ext cx="119062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15" descr="https://sun9-48.userapi.com/impg/vip8IMIRbZbindlO_M6H39e1CBCTP_JbiUeJxw/5gg2qLSEL9I.jpg?size=810x1080&amp;quality=96&amp;sign=4d604fbb74e702a00108d8ab0719343a&amp;type=album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488" y="2143116"/>
            <a:ext cx="335758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Администратор\Рабочий стол\Зачетная работа\sun103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285728"/>
            <a:ext cx="1862137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Documents and Settings\Администратор\Рабочий стол\Зачетная работа\sun103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10" y="438128"/>
            <a:ext cx="1862137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2500313" y="214313"/>
            <a:ext cx="40005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rgbClr val="C00000"/>
                </a:solidFill>
                <a:latin typeface="Cambria" pitchFamily="18" charset="0"/>
              </a:rPr>
              <a:t>Игра «Геометрические фигуры»</a:t>
            </a:r>
            <a:endParaRPr lang="ru-RU" altLang="ru-RU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3" name="Куб 2"/>
          <p:cNvSpPr/>
          <p:nvPr/>
        </p:nvSpPr>
        <p:spPr>
          <a:xfrm>
            <a:off x="142844" y="2143116"/>
            <a:ext cx="2000250" cy="2714625"/>
          </a:xfrm>
          <a:prstGeom prst="cube">
            <a:avLst/>
          </a:prstGeom>
          <a:solidFill>
            <a:srgbClr val="00B0F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-142908" y="357166"/>
            <a:ext cx="2071687" cy="2071688"/>
          </a:xfrm>
          <a:prstGeom prst="triangle">
            <a:avLst>
              <a:gd name="adj" fmla="val 50792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>
              <a:solidFill>
                <a:srgbClr val="FFFF9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3901317">
            <a:off x="315582" y="1061608"/>
            <a:ext cx="2300287" cy="428625"/>
          </a:xfrm>
          <a:prstGeom prst="rect">
            <a:avLst/>
          </a:prstGeom>
          <a:solidFill>
            <a:srgbClr val="FFFF00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47106" name="Picture 2" descr="C:\Documents and Settings\Администратор\Рабочий стол\Зачетная работа\2404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286644" y="214290"/>
            <a:ext cx="1518489" cy="157163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2" name="Рисунок 11" descr="https://sun9-22.userapi.com/impg/Hoo5xAybZ9Jw5cd4SXpj0qSZyKzqMF5Iy9d7cw/emf3kvle6uE.jpg?size=810x1080&amp;quality=96&amp;sign=34c9dbd957aee9c83f273d2e09f8294a&amp;type=album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86050" y="1857364"/>
            <a:ext cx="3549650" cy="4732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3" grpId="0" animBg="1"/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Documents and Settings\1st\Local Settings\Temporary Internet Files\Content.IE5\B2V0WCOA\MCj0435811000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77975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Box 5"/>
          <p:cNvSpPr txBox="1">
            <a:spLocks noChangeArrowheads="1"/>
          </p:cNvSpPr>
          <p:nvPr/>
        </p:nvSpPr>
        <p:spPr bwMode="auto">
          <a:xfrm>
            <a:off x="2071670" y="500063"/>
            <a:ext cx="450059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rgbClr val="C00000"/>
                </a:solidFill>
                <a:latin typeface="Cambria" pitchFamily="18" charset="0"/>
              </a:rPr>
              <a:t>Игра «</a:t>
            </a:r>
            <a:r>
              <a:rPr lang="ru-RU" altLang="ru-RU" sz="2800" b="1" dirty="0" err="1" smtClean="0">
                <a:solidFill>
                  <a:srgbClr val="C00000"/>
                </a:solidFill>
                <a:latin typeface="Cambria" pitchFamily="18" charset="0"/>
              </a:rPr>
              <a:t>Мозайка</a:t>
            </a:r>
            <a:r>
              <a:rPr lang="ru-RU" altLang="ru-RU" sz="2800" b="1" dirty="0" smtClean="0">
                <a:solidFill>
                  <a:srgbClr val="C00000"/>
                </a:solidFill>
                <a:latin typeface="Cambria" pitchFamily="18" charset="0"/>
              </a:rPr>
              <a:t>»</a:t>
            </a:r>
            <a:endParaRPr lang="ru-RU" altLang="ru-RU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7" name="Рисунок 6" descr="https://sun9-68.userapi.com/impg/ifSNnnoPL61FTH_Kcve0GBB8YruLSt7sp0a-bg/YWT4PS-YqS0.jpg?size=810x1080&amp;quality=96&amp;sign=b5281e62c5d00592b3e98aae1135c528&amp;type=album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357290" y="2428868"/>
            <a:ext cx="3130550" cy="4174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sun9-34.userapi.com/impg/Y1lOqaWXDemGeXIp3I8sWhtx2Ixqixs-mbrHLA/bV9qMHSv3ak.jpg?size=810x1080&amp;quality=96&amp;sign=cb016dea2cf1a27ddb338d3a7dcb2258&amp;type=album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0" y="1000108"/>
            <a:ext cx="3078956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C:\Documents and Settings\Администратор\Рабочий стол\Зачетная работа\d17cda630bc7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0"/>
            <a:ext cx="2714630" cy="266938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071670" y="500063"/>
            <a:ext cx="450059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rgbClr val="C00000"/>
                </a:solidFill>
                <a:latin typeface="Cambria" pitchFamily="18" charset="0"/>
              </a:rPr>
              <a:t>Игра «Подбери по цвету»</a:t>
            </a:r>
            <a:endParaRPr lang="ru-RU" altLang="ru-RU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7" name="Рисунок 6" descr="https://sun9-4.userapi.com/impg/VQ-hDJhUnvJzKqOr81YGbAX0I9M67Aid_G-wxA/rPQgD_-dRXs.jpg?size=810x1080&amp;quality=96&amp;sign=76497b14b494da573e012191d5b789b3&amp;type=album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285852" y="1571612"/>
            <a:ext cx="392909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071670" y="500063"/>
            <a:ext cx="450059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rgbClr val="C00000"/>
                </a:solidFill>
                <a:latin typeface="Cambria" pitchFamily="18" charset="0"/>
              </a:rPr>
              <a:t>Моделирование на спилах «В мире животных»</a:t>
            </a:r>
            <a:endParaRPr lang="ru-RU" altLang="ru-RU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7" name="Рисунок 6" descr="https://sun9-19.userapi.com/impg/Z85V9blQy_gH1zA2BLD-O6KJ-PXDNmxcOWb5mA/aFEbtYLYq5U.jpg?size=810x1080&amp;quality=95&amp;sign=38af989f89bffe8625c5327c2e6eb0a8&amp;type=album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8860" y="1928802"/>
            <a:ext cx="3786214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Documents and Settings\Администратор\Рабочий стол\Зачетная работа\2404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00892" y="214290"/>
            <a:ext cx="1518489" cy="157163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Администратор\Рабочий стол\Зачетная работа\2404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286644" y="-142900"/>
            <a:ext cx="1518489" cy="157163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071670" y="500063"/>
            <a:ext cx="450059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rgbClr val="C00000"/>
                </a:solidFill>
                <a:latin typeface="Cambria" pitchFamily="18" charset="0"/>
              </a:rPr>
              <a:t>«Сказочный лес»</a:t>
            </a:r>
            <a:endParaRPr lang="ru-RU" altLang="ru-RU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8" name="Рисунок 7" descr="https://sun9-36.userapi.com/impg/sdEpLSMN-wcJd2-TLzBUF9LF0Ol2Vz83raWxPg/u_OHsh0flSE.jpg?size=810x1080&amp;quality=95&amp;sign=e14f7d87cc5fef3893b5aaf53898adae&amp;type=album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5984" y="1071546"/>
            <a:ext cx="4086222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sun9-26.userapi.com/impg/5jM8EjWMHRlUxOB-2pTrIXCuZp9K_vTj1J59lw/l9C4_ZnxAg0.jpg?size=810x1080&amp;quality=95&amp;sign=e5162439db521503306d24cff6e1e1dd&amp;type=album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642918"/>
            <a:ext cx="450059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Documents and Settings\Администратор\Рабочий стол\Зачетная работа\sun10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22" y="-142900"/>
            <a:ext cx="3357586" cy="2779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071670" y="500063"/>
            <a:ext cx="450059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rgbClr val="C00000"/>
                </a:solidFill>
                <a:latin typeface="Cambria" pitchFamily="18" charset="0"/>
              </a:rPr>
              <a:t>«Весна»</a:t>
            </a:r>
            <a:endParaRPr lang="ru-RU" altLang="ru-RU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7" name="Рисунок 6" descr="https://sun9-15.userapi.com/impg/yk8rz96k76eO1eNblr837ZS6FNjxaSJAMdXEgA/hctwTRkNv8c.jpg?size=810x1080&amp;quality=95&amp;sign=b0aef7c7282e86e89b8db02ace087ce2&amp;type=album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1357298"/>
            <a:ext cx="3764756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348038" y="333375"/>
            <a:ext cx="244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800" b="1" dirty="0" smtClean="0">
                <a:solidFill>
                  <a:srgbClr val="C00000"/>
                </a:solidFill>
                <a:latin typeface="Cambria" pitchFamily="18" charset="0"/>
              </a:rPr>
              <a:t>Цель:</a:t>
            </a:r>
            <a:endParaRPr lang="ru-RU" altLang="ru-RU" sz="4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395288" y="1484313"/>
            <a:ext cx="813593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 dirty="0" smtClean="0">
                <a:latin typeface="Cambria" pitchFamily="18" charset="0"/>
              </a:rPr>
              <a:t>Формирование и развитие речи детей младшего дошкольного возраста посредствам моделирования и конструирования </a:t>
            </a:r>
            <a:endParaRPr lang="ru-RU" altLang="ru-RU" sz="2400" dirty="0">
              <a:latin typeface="Cambria" pitchFamily="18" charset="0"/>
            </a:endParaRP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395288" y="1916113"/>
            <a:ext cx="74882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altLang="ru-RU" sz="2400" dirty="0" smtClean="0">
                <a:latin typeface="Cambria" pitchFamily="18" charset="0"/>
              </a:rPr>
              <a:t> </a:t>
            </a:r>
            <a:endParaRPr lang="ru-RU" altLang="ru-RU" sz="2400" dirty="0">
              <a:latin typeface="Cambria" pitchFamily="18" charset="0"/>
            </a:endParaRPr>
          </a:p>
        </p:txBody>
      </p:sp>
      <p:pic>
        <p:nvPicPr>
          <p:cNvPr id="7" name="Picture 2" descr="r_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4929188"/>
            <a:ext cx="1928813" cy="166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100" grpId="0"/>
      <p:bldP spid="410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C:\Documents and Settings\Администратор\Рабочий стол\Зачетная работа\d17cda630bc7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0" y="4000504"/>
            <a:ext cx="2714630" cy="266938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596" y="428604"/>
            <a:ext cx="707236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Таким образом дети познакомились с разными видами конструирования и моделирования , научились создавать простые конструкции из кубиков и </a:t>
            </a:r>
            <a:r>
              <a:rPr lang="ru-RU" sz="3200" dirty="0" err="1" smtClean="0"/>
              <a:t>лего</a:t>
            </a:r>
            <a:r>
              <a:rPr lang="ru-RU" sz="3200" dirty="0" smtClean="0"/>
              <a:t>, с помощью моделирования изучили формы, цвет и размер, закрепили знания русских народных сказок </a:t>
            </a:r>
            <a:endParaRPr lang="ru-RU" sz="32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10800000" flipV="1">
            <a:off x="3143240" y="3515201"/>
            <a:ext cx="5429288" cy="138499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lnSpc>
                <a:spcPct val="150000"/>
              </a:lnSpc>
              <a:defRPr/>
            </a:pPr>
            <a:r>
              <a:rPr lang="ru-RU" sz="2800" b="1" spc="100" dirty="0" smtClean="0">
                <a:ln w="180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2F92FF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Презентацию выполнила</a:t>
            </a:r>
          </a:p>
          <a:p>
            <a:pPr>
              <a:lnSpc>
                <a:spcPct val="150000"/>
              </a:lnSpc>
              <a:defRPr/>
            </a:pPr>
            <a:r>
              <a:rPr lang="ru-RU" sz="2800" b="1" cap="all" spc="100" dirty="0" err="1" smtClean="0">
                <a:ln w="180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2F92FF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Алеева.М.Р</a:t>
            </a:r>
            <a:r>
              <a:rPr lang="ru-RU" sz="2800" b="1" cap="all" spc="100" dirty="0" smtClean="0">
                <a:ln w="180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2F92FF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.</a:t>
            </a:r>
            <a:endParaRPr lang="ru-RU" sz="2800" b="1" cap="all" dirty="0">
              <a:ln w="18000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rgbClr val="2F92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Picture 2" descr="C:\Documents and Settings\Администратор\Рабочий стол\Зачетная работа\i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429132"/>
            <a:ext cx="3097091" cy="2071702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071670" y="214290"/>
            <a:ext cx="6786610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2800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 eaLnBrk="1" hangingPunct="1"/>
            <a:endParaRPr lang="ru-RU" altLang="ru-RU" sz="2800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 eaLnBrk="1" hangingPunct="1"/>
            <a:endParaRPr lang="ru-RU" altLang="ru-RU" sz="2800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 eaLnBrk="1" hangingPunct="1"/>
            <a:r>
              <a:rPr lang="ru-RU" altLang="ru-RU" sz="4000" b="1" dirty="0" smtClean="0">
                <a:solidFill>
                  <a:srgbClr val="C00000"/>
                </a:solidFill>
                <a:latin typeface="Cambria" pitchFamily="18" charset="0"/>
              </a:rPr>
              <a:t>Спасибо за внимание </a:t>
            </a:r>
            <a:endParaRPr lang="ru-RU" altLang="ru-RU" sz="4000" b="1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348038" y="333375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>
                <a:solidFill>
                  <a:srgbClr val="C00000"/>
                </a:solidFill>
                <a:latin typeface="Cambria" pitchFamily="18" charset="0"/>
              </a:rPr>
              <a:t>З А Д А Ч И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395288" y="1052513"/>
            <a:ext cx="8280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altLang="ru-RU" sz="3200" dirty="0" smtClean="0">
                <a:latin typeface="Cambria" pitchFamily="18" charset="0"/>
              </a:rPr>
              <a:t>1</a:t>
            </a:r>
            <a:r>
              <a:rPr lang="ru-RU" altLang="ru-RU" sz="2400" dirty="0" smtClean="0">
                <a:latin typeface="Cambria" pitchFamily="18" charset="0"/>
              </a:rPr>
              <a:t>. </a:t>
            </a:r>
            <a:r>
              <a:rPr lang="ru-RU" altLang="ru-RU" sz="3600" dirty="0" smtClean="0">
                <a:latin typeface="Cambria" pitchFamily="18" charset="0"/>
              </a:rPr>
              <a:t>Пробуждать </a:t>
            </a:r>
            <a:r>
              <a:rPr lang="ru-RU" altLang="ru-RU" sz="3600" dirty="0">
                <a:latin typeface="Cambria" pitchFamily="18" charset="0"/>
              </a:rPr>
              <a:t>интерес к </a:t>
            </a:r>
            <a:r>
              <a:rPr lang="ru-RU" altLang="ru-RU" sz="3600" dirty="0" smtClean="0">
                <a:latin typeface="Cambria" pitchFamily="18" charset="0"/>
              </a:rPr>
              <a:t>конструированию и моделированию</a:t>
            </a:r>
            <a:endParaRPr lang="ru-RU" altLang="ru-RU" sz="2800" dirty="0">
              <a:latin typeface="Cambria" pitchFamily="18" charset="0"/>
            </a:endParaRPr>
          </a:p>
        </p:txBody>
      </p:sp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395288" y="1484313"/>
            <a:ext cx="81359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ru-RU" altLang="ru-RU" sz="2400" dirty="0" smtClean="0">
              <a:latin typeface="Cambria" pitchFamily="18" charset="0"/>
            </a:endParaRPr>
          </a:p>
          <a:p>
            <a:pPr algn="l" eaLnBrk="1" hangingPunct="1">
              <a:spcBef>
                <a:spcPct val="50000"/>
              </a:spcBef>
            </a:pPr>
            <a:endParaRPr lang="ru-RU" altLang="ru-RU" sz="2400" dirty="0">
              <a:latin typeface="Cambria" pitchFamily="18" charset="0"/>
            </a:endParaRP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395288" y="1916113"/>
            <a:ext cx="7488237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ru-RU" altLang="ru-RU" sz="2400" dirty="0" smtClean="0">
              <a:latin typeface="Cambria" pitchFamily="18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ru-RU" altLang="ru-RU" sz="2400" dirty="0" smtClean="0">
                <a:latin typeface="Cambria" pitchFamily="18" charset="0"/>
              </a:rPr>
              <a:t> </a:t>
            </a:r>
            <a:r>
              <a:rPr lang="ru-RU" altLang="ru-RU" sz="3200" dirty="0" smtClean="0">
                <a:latin typeface="Cambria" pitchFamily="18" charset="0"/>
              </a:rPr>
              <a:t>2</a:t>
            </a:r>
            <a:r>
              <a:rPr lang="ru-RU" altLang="ru-RU" sz="2400" dirty="0" smtClean="0">
                <a:latin typeface="Cambria" pitchFamily="18" charset="0"/>
              </a:rPr>
              <a:t>.</a:t>
            </a:r>
            <a:r>
              <a:rPr lang="ru-RU" altLang="ru-RU" sz="3600" dirty="0" smtClean="0">
                <a:latin typeface="Cambria" pitchFamily="18" charset="0"/>
              </a:rPr>
              <a:t>Приобщать к созданию простейших конструкций</a:t>
            </a:r>
            <a:endParaRPr lang="ru-RU" altLang="ru-RU" sz="2400" dirty="0" smtClean="0">
              <a:latin typeface="Cambria" pitchFamily="18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ru-RU" altLang="ru-RU" sz="3600" dirty="0" smtClean="0">
                <a:latin typeface="Cambria" pitchFamily="18" charset="0"/>
              </a:rPr>
              <a:t>3.Знакомить с материалом, его возможностями </a:t>
            </a:r>
            <a:endParaRPr lang="ru-RU" altLang="ru-RU" sz="3600" dirty="0">
              <a:latin typeface="Cambria" pitchFamily="18" charset="0"/>
            </a:endParaRPr>
          </a:p>
        </p:txBody>
      </p:sp>
      <p:pic>
        <p:nvPicPr>
          <p:cNvPr id="7" name="Picture 2" descr="r_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4929188"/>
            <a:ext cx="1928813" cy="166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100" grpId="0"/>
      <p:bldP spid="410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2"/>
          <p:cNvSpPr txBox="1">
            <a:spLocks noChangeArrowheads="1"/>
          </p:cNvSpPr>
          <p:nvPr/>
        </p:nvSpPr>
        <p:spPr bwMode="auto">
          <a:xfrm>
            <a:off x="214283" y="285728"/>
            <a:ext cx="4071965" cy="600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dirty="0" smtClean="0"/>
              <a:t>Для того, чтобы развивать речь ребенка, с ним чаще надо играть.</a:t>
            </a:r>
          </a:p>
          <a:p>
            <a:r>
              <a:rPr lang="ru-RU" sz="2400" dirty="0" smtClean="0"/>
              <a:t>Конструирование и моделирование вносит разнообразие в жизнь ребенка в детском саду, дарит радость и является одним из самых эффективных способов в развитие. Детское конструирование тесно связано с игрой и является деятельностью, отвечающей интересам ребенка</a:t>
            </a:r>
            <a:endParaRPr lang="ru-RU" sz="3600" dirty="0" smtClean="0"/>
          </a:p>
        </p:txBody>
      </p:sp>
      <p:pic>
        <p:nvPicPr>
          <p:cNvPr id="4" name="Рисунок 3" descr="https://sun9-76.userapi.com/impg/1u5t0k1GWrmuOw-GswHtUMB148C5qML-NeCINw/Lfi6f4hPhMQ.jpg?size=810x1080&amp;quality=96&amp;sign=0e3d083154bfc4627b5c8237387535b7&amp;type=album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714356"/>
            <a:ext cx="4214842" cy="5389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500063" y="357188"/>
            <a:ext cx="807243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rgbClr val="FF0000"/>
                </a:solidFill>
                <a:latin typeface="Cambria" pitchFamily="18" charset="0"/>
              </a:rPr>
              <a:t>Роль конструирования и моделирования в развитие речи ребенка</a:t>
            </a:r>
            <a:endParaRPr lang="ru-RU" altLang="ru-RU" sz="28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5123" name="TextBox 4"/>
          <p:cNvSpPr txBox="1">
            <a:spLocks noChangeArrowheads="1"/>
          </p:cNvSpPr>
          <p:nvPr/>
        </p:nvSpPr>
        <p:spPr bwMode="auto">
          <a:xfrm>
            <a:off x="3714744" y="1428736"/>
            <a:ext cx="5143506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dirty="0">
                <a:latin typeface="Cambria" pitchFamily="18" charset="0"/>
              </a:rPr>
              <a:t>В процессе увлекательной конструктивной деятельности у детей развиваются </a:t>
            </a:r>
            <a:r>
              <a:rPr lang="ru-RU" altLang="ru-RU" sz="2400" dirty="0" smtClean="0">
                <a:latin typeface="Cambria" pitchFamily="18" charset="0"/>
              </a:rPr>
              <a:t>речевая активность</a:t>
            </a:r>
            <a:r>
              <a:rPr lang="ru-RU" altLang="ru-RU" sz="2400" dirty="0">
                <a:latin typeface="Cambria" pitchFamily="18" charset="0"/>
              </a:rPr>
              <a:t>, эстетический вкус, стремление к  умственной деятельности, инициативность, </a:t>
            </a:r>
            <a:r>
              <a:rPr lang="ru-RU" altLang="ru-RU" sz="2400" dirty="0" smtClean="0">
                <a:latin typeface="Cambria" pitchFamily="18" charset="0"/>
              </a:rPr>
              <a:t>наблюдательность, </a:t>
            </a:r>
            <a:r>
              <a:rPr lang="ru-RU" altLang="ru-RU" sz="2400" dirty="0">
                <a:latin typeface="Cambria" pitchFamily="18" charset="0"/>
              </a:rPr>
              <a:t>фантазия. </a:t>
            </a:r>
            <a:r>
              <a:rPr lang="ru-RU" altLang="ru-RU" sz="2400" dirty="0" smtClean="0">
                <a:latin typeface="Cambria" pitchFamily="18" charset="0"/>
              </a:rPr>
              <a:t>В процессе игры у</a:t>
            </a:r>
            <a:r>
              <a:rPr lang="ru-RU" altLang="ru-RU" sz="2400" dirty="0">
                <a:latin typeface="Cambria" pitchFamily="18" charset="0"/>
              </a:rPr>
              <a:t> </a:t>
            </a:r>
            <a:r>
              <a:rPr lang="ru-RU" altLang="ru-RU" sz="2400" dirty="0" smtClean="0">
                <a:latin typeface="Cambria" pitchFamily="18" charset="0"/>
              </a:rPr>
              <a:t>детей вырабатывается  </a:t>
            </a:r>
            <a:r>
              <a:rPr lang="ru-RU" altLang="ru-RU" sz="2400" dirty="0">
                <a:latin typeface="Cambria" pitchFamily="18" charset="0"/>
              </a:rPr>
              <a:t>усидчивость, трудолюбие, умение работать как индивидуально, так в паре и в группе </a:t>
            </a:r>
          </a:p>
        </p:txBody>
      </p:sp>
      <p:pic>
        <p:nvPicPr>
          <p:cNvPr id="5" name="Рисунок 4" descr="https://sun9-68.userapi.com/impg/ifSNnnoPL61FTH_Kcve0GBB8YruLSt7sp0a-bg/YWT4PS-YqS0.jpg?size=810x1080&amp;quality=96&amp;sign=b5281e62c5d00592b3e98aae1135c528&amp;type=album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1643050"/>
            <a:ext cx="3130550" cy="4174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323850" y="476250"/>
            <a:ext cx="8640763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 dirty="0" smtClean="0">
                <a:solidFill>
                  <a:srgbClr val="C00000"/>
                </a:solidFill>
                <a:latin typeface="Cambria" pitchFamily="18" charset="0"/>
              </a:rPr>
              <a:t>Игры по конструированию с помощью природного материала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400" b="1" dirty="0" smtClean="0">
                <a:solidFill>
                  <a:srgbClr val="C00000"/>
                </a:solidFill>
                <a:latin typeface="Cambria" pitchFamily="18" charset="0"/>
              </a:rPr>
              <a:t>«Ваза с цветами», «Цветы из шишек»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400" b="1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endParaRPr lang="ru-RU" altLang="ru-RU" sz="24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3" name="Рисунок 12" descr="https://sun9-25.userapi.com/impg/lLfRCF7YierzmGlOzgiSNnVyRaQOt3e60eEK7g/YULjaGUkoM8.jpg?size=810x1080&amp;quality=96&amp;sign=02b827db294335ae2dc740b71d4a9894&amp;type=album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71802" y="1928802"/>
            <a:ext cx="2936082" cy="4033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2143125" y="428625"/>
            <a:ext cx="48577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rgbClr val="C00000"/>
                </a:solidFill>
                <a:latin typeface="Cambria" pitchFamily="18" charset="0"/>
              </a:rPr>
              <a:t>Игры с деревянными кубиками</a:t>
            </a:r>
            <a:endParaRPr lang="ru-RU" altLang="ru-RU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4" name="Куб 3"/>
          <p:cNvSpPr/>
          <p:nvPr/>
        </p:nvSpPr>
        <p:spPr>
          <a:xfrm>
            <a:off x="142844" y="357166"/>
            <a:ext cx="1785938" cy="2001838"/>
          </a:xfrm>
          <a:prstGeom prst="cube">
            <a:avLst/>
          </a:prstGeom>
          <a:solidFill>
            <a:srgbClr val="00B05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15" name="Рисунок 14" descr="https://sun9-82.userapi.com/impg/YhlN0MpxGeML0RjibSKLbxy2130VvsqFPccjng/PGhbNVUFrdQ.jpg?size=810x1080&amp;quality=96&amp;sign=f2a35f328a2c6b18d3a26b4d3323460d&amp;type=album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57290" y="2500306"/>
            <a:ext cx="2873375" cy="3831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s://sun9-15.userapi.com/impg/EoJKmproD2IbRHnXQlOJOD3gUCzTE8jIixYr8w/ssGJi2RAJTA.jpg?size=810x1080&amp;quality=96&amp;sign=7613a6742571e9da9233d591e1dbf9a1&amp;type=album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14942" y="1500174"/>
            <a:ext cx="278605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4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2143125" y="428625"/>
            <a:ext cx="48577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rgbClr val="C00000"/>
                </a:solidFill>
                <a:latin typeface="Cambria" pitchFamily="18" charset="0"/>
              </a:rPr>
              <a:t>Игра  «В гостях у сказки»</a:t>
            </a:r>
            <a:endParaRPr lang="ru-RU" altLang="ru-RU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0" name="Рисунок 9" descr="https://sun9-3.userapi.com/impg/joJn1CqvJ_lDmeUgb_xMTi0SGE8jgZYk1Id8iQ/ZdSNiPal5mw.jpg?size=810x1080&amp;quality=96&amp;sign=9e4d4422775dcfff94b1d3b7bdf8c548&amp;type=album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71802" y="1643050"/>
            <a:ext cx="3393281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785786" y="214290"/>
            <a:ext cx="650085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rgbClr val="C00000"/>
                </a:solidFill>
                <a:latin typeface="Cambria" pitchFamily="18" charset="0"/>
              </a:rPr>
              <a:t>Игры с </a:t>
            </a:r>
            <a:r>
              <a:rPr lang="ru-RU" altLang="ru-RU" sz="2800" b="1" dirty="0" err="1" smtClean="0">
                <a:solidFill>
                  <a:srgbClr val="C00000"/>
                </a:solidFill>
                <a:latin typeface="Cambria" pitchFamily="18" charset="0"/>
              </a:rPr>
              <a:t>лего</a:t>
            </a:r>
            <a:r>
              <a:rPr lang="ru-RU" altLang="ru-RU" sz="2800" b="1" dirty="0" smtClean="0">
                <a:solidFill>
                  <a:srgbClr val="C00000"/>
                </a:solidFill>
                <a:latin typeface="Cambria" pitchFamily="18" charset="0"/>
              </a:rPr>
              <a:t>- конструктором «Домик для поросенка»</a:t>
            </a:r>
            <a:endParaRPr lang="ru-RU" altLang="ru-RU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2303" name="Picture 1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3357562"/>
            <a:ext cx="1857375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 descr="https://sun9-57.userapi.com/impg/Wg8h3MiKMcK49cI9OF7wQNZYLUGZKLsJqE-LfA/UNiDIVEieoE.jpg?size=810x1080&amp;quality=96&amp;sign=9774183e2bbafd768cdeae7c52eed3c8&amp;type=album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1214422"/>
            <a:ext cx="500066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736</TotalTime>
  <Words>218</Words>
  <Application>Microsoft Office PowerPoint</Application>
  <PresentationFormat>Экран (4:3)</PresentationFormat>
  <Paragraphs>56</Paragraphs>
  <Slides>21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МУК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ученик3</dc:creator>
  <cp:lastModifiedBy>Пользователь Windows</cp:lastModifiedBy>
  <cp:revision>76</cp:revision>
  <dcterms:created xsi:type="dcterms:W3CDTF">2011-06-15T05:22:10Z</dcterms:created>
  <dcterms:modified xsi:type="dcterms:W3CDTF">2022-04-22T10:18:18Z</dcterms:modified>
</cp:coreProperties>
</file>