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6" r:id="rId4"/>
    <p:sldId id="27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57" r:id="rId17"/>
    <p:sldId id="273" r:id="rId18"/>
    <p:sldId id="272" r:id="rId19"/>
    <p:sldId id="274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9933"/>
    <a:srgbClr val="3333FF"/>
    <a:srgbClr val="0033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Лист1!$A$2:$A$5</c:f>
              <c:strCache>
                <c:ptCount val="3"/>
                <c:pt idx="1">
                  <c:v>Развитие мелкой моторики</c:v>
                </c:pt>
                <c:pt idx="2">
                  <c:v>Развитие речи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34</c:v>
                </c:pt>
                <c:pt idx="2">
                  <c:v>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D48-457D-A5D4-4D003217985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Лист1!$A$2:$A$5</c:f>
              <c:strCache>
                <c:ptCount val="3"/>
                <c:pt idx="1">
                  <c:v>Развитие мелкой моторики</c:v>
                </c:pt>
                <c:pt idx="2">
                  <c:v>Развитие речи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72</c:v>
                </c:pt>
                <c:pt idx="2">
                  <c:v>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D48-457D-A5D4-4D00321798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3959936"/>
        <c:axId val="123965824"/>
        <c:axId val="123822976"/>
      </c:bar3DChart>
      <c:catAx>
        <c:axId val="123959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anose="02020603050405020304" pitchFamily="18" charset="0"/>
              </a:defRPr>
            </a:pPr>
            <a:endParaRPr lang="ru-RU"/>
          </a:p>
        </c:txPr>
        <c:crossAx val="123965824"/>
        <c:crosses val="autoZero"/>
        <c:auto val="1"/>
        <c:lblAlgn val="ctr"/>
        <c:lblOffset val="100"/>
        <c:noMultiLvlLbl val="0"/>
      </c:catAx>
      <c:valAx>
        <c:axId val="123965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959936"/>
        <c:crosses val="autoZero"/>
        <c:crossBetween val="between"/>
      </c:valAx>
      <c:serAx>
        <c:axId val="123822976"/>
        <c:scaling>
          <c:orientation val="minMax"/>
        </c:scaling>
        <c:delete val="1"/>
        <c:axPos val="b"/>
        <c:majorTickMark val="out"/>
        <c:minorTickMark val="none"/>
        <c:tickLblPos val="nextTo"/>
        <c:crossAx val="123965824"/>
        <c:crosses val="autoZero"/>
      </c:serAx>
    </c:plotArea>
    <c:legend>
      <c:legendPos val="r"/>
      <c:layout>
        <c:manualLayout>
          <c:xMode val="edge"/>
          <c:yMode val="edge"/>
          <c:x val="0.80062106052308257"/>
          <c:y val="0.36989752034720158"/>
          <c:w val="0.18961036996469982"/>
          <c:h val="0.20331163920854672"/>
        </c:manualLayout>
      </c:layout>
      <c:overlay val="0"/>
      <c:txPr>
        <a:bodyPr/>
        <a:lstStyle/>
        <a:p>
          <a:pPr>
            <a:defRPr baseline="0">
              <a:latin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4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92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67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42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74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81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13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78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0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83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85635-2912-41CD-B4E4-F69CA60112A5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F03F-1180-4581-8E59-0FBCE722C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199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0852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548680"/>
            <a:ext cx="7200800" cy="1584176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«Тестопластика, </a:t>
            </a:r>
            <a:br>
              <a:rPr lang="ru-RU" i="1" dirty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метод арт-терапии,</a:t>
            </a:r>
            <a:br>
              <a:rPr lang="ru-RU" i="1" dirty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</a:t>
            </a:r>
            <a:r>
              <a:rPr lang="ru-RU" i="1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дошкольниками»</a:t>
            </a:r>
            <a:r>
              <a:rPr lang="ru-RU" i="1" dirty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2204864"/>
            <a:ext cx="3312368" cy="410445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опыт</a:t>
            </a:r>
          </a:p>
          <a:p>
            <a:r>
              <a:rPr lang="ru-RU" sz="240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М.П. Пилипенко,</a:t>
            </a:r>
          </a:p>
          <a:p>
            <a:r>
              <a:rPr lang="ru-RU" sz="240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воспитателя,</a:t>
            </a:r>
          </a:p>
          <a:p>
            <a:r>
              <a:rPr lang="ru-RU" sz="2400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д/с № 45 «Семицветик» г. Южно-Сахалинска</a:t>
            </a:r>
          </a:p>
        </p:txBody>
      </p:sp>
      <p:pic>
        <p:nvPicPr>
          <p:cNvPr id="4" name="Picture 2" descr="C:\Users\Lenovo\Desktop\Screenshot_20200306_164911_com.android.gallery3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2952328" cy="374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49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88640"/>
            <a:ext cx="6840760" cy="165618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3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работе: </a:t>
            </a:r>
            <a:r>
              <a:rPr lang="ru-RU" sz="3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скалочки, а для вырезывания – формочки для печенья, крышки от бутылок, печати и др.</a:t>
            </a:r>
          </a:p>
          <a:p>
            <a:pPr algn="l"/>
            <a:r>
              <a:rPr lang="ru-RU" sz="3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Лепка объемной формы: </a:t>
            </a:r>
            <a:r>
              <a:rPr lang="ru-RU" sz="3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формы – гусеница,  четыре шарика, одного размера, при помощи смоченной в воде кисточки -  склеиваются. А потом к основе можно добавить характерные признаки – усики, носик, глазки.</a:t>
            </a:r>
          </a:p>
          <a:p>
            <a:pPr algn="l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573" y="1826832"/>
            <a:ext cx="3222868" cy="2524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0DC566A-29C2-4271-990D-D4A6D95356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415" y="4399423"/>
            <a:ext cx="1817185" cy="242291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9C8707D-1E71-4E08-9CE7-56F19F427F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8685" y="2983260"/>
            <a:ext cx="5081707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9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7416824" cy="1224136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используемые в работе: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наглядности;</a:t>
            </a:r>
            <a:endParaRPr lang="ru-RU" sz="28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 descr="C:\Users\Liliya\Desktop\070a7aa609e3ca607152a295aeb18a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674" y="1340768"/>
            <a:ext cx="4536504" cy="2880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50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404665"/>
            <a:ext cx="6622504" cy="504055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мотивации;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FA89E8A-5B97-41A8-8649-77627362534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5939" y="1124743"/>
            <a:ext cx="7104788" cy="53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3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79" y="260648"/>
            <a:ext cx="6888087" cy="17526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графические и предметно-схематические модели;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5C4AD14-190B-46BF-871D-9248CA6FC23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258404"/>
            <a:ext cx="3255893" cy="434119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D5138CA-989A-4E01-B5F3-88BB057A46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83568" y="2132856"/>
            <a:ext cx="4811193" cy="360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1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32656"/>
            <a:ext cx="7056784" cy="115212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игры, гимнастика массаж пальцев, упражнения для рук с предметами;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A2E9147-DAD6-43A6-92F1-1482A6C23E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01" y="3861048"/>
            <a:ext cx="3860098" cy="289507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5BEC094-22E0-43DB-A5C1-9407154BC1E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95878"/>
            <a:ext cx="3860098" cy="514679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A9D07BB-B514-4684-A8D4-0D5A654E19B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603891"/>
            <a:ext cx="1566174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36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421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44624"/>
            <a:ext cx="6912768" cy="864096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«Улитка» </a:t>
            </a: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9266C3A-BF0D-4EE1-AC5E-FD433CAF7D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662" y="3735027"/>
            <a:ext cx="4224469" cy="316835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658BDF8-C2B5-4172-B6AB-19E8F469AB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124744"/>
            <a:ext cx="3552395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3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88641"/>
            <a:ext cx="6910536" cy="504056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Наши работы и достижения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4536504" cy="4680520"/>
          </a:xfrm>
        </p:spPr>
        <p:txBody>
          <a:bodyPr>
            <a:normAutofit/>
          </a:bodyPr>
          <a:lstStyle/>
          <a:p>
            <a:pPr algn="l"/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067561"/>
            <a:ext cx="2952328" cy="2393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226" y="1060908"/>
            <a:ext cx="3590332" cy="2368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EB76D421-310E-47EC-A567-DC6145FED9D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861048"/>
            <a:ext cx="2232248" cy="267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Lenovo\Desktop\IMG_20220408_13115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00567"/>
            <a:ext cx="3187350" cy="26140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enovo\Desktop\IMG_20220128_11051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948244"/>
            <a:ext cx="2467270" cy="2365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48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404664"/>
            <a:ext cx="727280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страхи и переживания, связанные с жизнью в детском саду стали для ребят стрессогенными;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дети способны к зрелой самокритике, ровно относятся к замечаниям воспитателей;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изменилась самооценка дошкольников на более позитивную;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группе стало больше детей с позитивным настроем на различные трудности, благоприятным фоном настроения.</a:t>
            </a:r>
          </a:p>
        </p:txBody>
      </p:sp>
    </p:spTree>
    <p:extLst>
      <p:ext uri="{BB962C8B-B14F-4D97-AF65-F5344CB8AC3E}">
        <p14:creationId xmlns:p14="http://schemas.microsoft.com/office/powerpoint/2010/main" val="141616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93224641"/>
              </p:ext>
            </p:extLst>
          </p:nvPr>
        </p:nvGraphicFramePr>
        <p:xfrm>
          <a:off x="899592" y="1556792"/>
          <a:ext cx="780052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07704" y="332656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развития мелкой моторики и развития речи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274779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16632"/>
            <a:ext cx="7200800" cy="1728192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результатом работы по </a:t>
            </a:r>
            <a:r>
              <a:rPr lang="ru-RU" sz="2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тестопластике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как одной из форм арт-терапии считаю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столько научить ребёнка лепке, сколько помочь посредством арт-терапии справиться с проблемами, вызывающими у него негативные эмоции.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9C834FA-1A49-4AD3-BF23-29F0F464D19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567565"/>
            <a:ext cx="3672408" cy="522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96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7376864" cy="237626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наступило время информационной насыщенности, скорого ритма жизни, в результате чего, как отмечают специалисты, даже у детей дошкольного возраста возникают эмоциональные и физические перегрузки, стрессы. Вследствие этого возросло значение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сберегающих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технологий. А именно такой технологией и является арт-терапия.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2420888"/>
            <a:ext cx="3871664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37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420888"/>
            <a:ext cx="7200800" cy="1008112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492896"/>
            <a:ext cx="7704856" cy="936104"/>
          </a:xfrm>
        </p:spPr>
        <p:txBody>
          <a:bodyPr>
            <a:normAutofit fontScale="92500"/>
          </a:bodyPr>
          <a:lstStyle/>
          <a:p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6680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-2569"/>
            <a:ext cx="9175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7376864" cy="259228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2606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63689" y="332656"/>
            <a:ext cx="70567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Арт-терапия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специализированная форма психотерапии, основанная на искусстве, в первую очередь на изобразительной и творческой деятельности.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C2EEA117-4197-4731-A4F8-91D1B0D564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8004" y="1646801"/>
            <a:ext cx="4036404" cy="509384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84093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32657"/>
            <a:ext cx="6840760" cy="50405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по </a:t>
            </a:r>
            <a:r>
              <a:rPr lang="ru-RU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тестопластике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Мукасолька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A085D33-74FF-4043-9605-20D93F87D9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561" y="1259873"/>
            <a:ext cx="2621885" cy="316835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68ACB33-D01B-47D2-9340-A1A60E21526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7557" y="4460052"/>
            <a:ext cx="1636655" cy="218220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9D5058BE-D194-4608-82E9-FBDEE3B817C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56" y="1632014"/>
            <a:ext cx="3564396" cy="475252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9C4716A3-E0F5-47BC-8DCF-B1A2FA194AE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283" y="4442436"/>
            <a:ext cx="1793996" cy="239199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60550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480437"/>
            <a:ext cx="676875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кружковой работы: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гармоничное развитие ребенка;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возможностей его социальной адаптации посредством искусства;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общественной и культурной деятельности в микро- и макросреде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435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404664"/>
            <a:ext cx="69847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Корригировать психоэмоциональное состояние ребенка процессом творчества;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качеств позитивного общения;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чувство внутреннего контроля;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Концентрировать внимание на ощущениях и чувствах;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художественные способности;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положительную самооценку дошкольников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96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105" y="2137360"/>
            <a:ext cx="1944216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9616" y="3286336"/>
            <a:ext cx="1951484" cy="2952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188640"/>
            <a:ext cx="1979879" cy="29523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3648" y="548680"/>
            <a:ext cx="302433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кружковой работы: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методической литературы по </a:t>
            </a:r>
            <a:r>
              <a:rPr lang="ru-RU" sz="17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тестопластике</a:t>
            </a:r>
            <a:r>
              <a:rPr lang="ru-RU" sz="1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подбор пальчиковых упражнений, шаблонов, эскизов для лепки;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Составление рабочей программы кружка, разработка серий педагогических мероприятий по теме, которые послужили творческим толчком для обучения детей лепке из соленого теста;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перспективного плана, где усвоенный материал осуществляется поэтапно, от простого к сложному.</a:t>
            </a:r>
          </a:p>
        </p:txBody>
      </p:sp>
    </p:spTree>
    <p:extLst>
      <p:ext uri="{BB962C8B-B14F-4D97-AF65-F5344CB8AC3E}">
        <p14:creationId xmlns:p14="http://schemas.microsoft.com/office/powerpoint/2010/main" val="351393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332656"/>
            <a:ext cx="7056784" cy="1224136"/>
          </a:xfrm>
        </p:spPr>
        <p:txBody>
          <a:bodyPr>
            <a:noAutofit/>
          </a:bodyPr>
          <a:lstStyle/>
          <a:p>
            <a:pPr algn="l"/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первых этапах происходило знакомство детей с </a:t>
            </a:r>
            <a:r>
              <a:rPr lang="ru-RU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тестопластикой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как видом народно-прикладного искусства, ее особенностями, инструментами, которые необходимы для работы с тестом, простейшими технологическими приемами (раскатывание на определенную толщину, смачивание для склеивания частей)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8787EAE-534E-4F8D-866F-CDBCAB428C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8477" y="1650869"/>
            <a:ext cx="3888432" cy="518457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7F8AF03-5692-49A3-87E9-2B02A121F6B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060848"/>
            <a:ext cx="3456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0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liya\Desktop\012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0"/>
            <a:ext cx="6910536" cy="792087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Замешивание теста в присутствии детей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2D8CE40-69BB-44CE-BBA6-D97F7D0A23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095414"/>
            <a:ext cx="1923678" cy="25649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BC12FEA-630D-4EC0-B323-4D325C7ED54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949415"/>
            <a:ext cx="2160240" cy="28803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6E689CBB-46E3-47FD-858F-633D2DFCEF2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779" y="3849944"/>
            <a:ext cx="2089348" cy="278579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CADBC8B-2944-4D9A-B6F2-C0B47AD6666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911081"/>
            <a:ext cx="3787238" cy="284042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33398DB0-66AE-491E-A733-D01C59FE1A3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095414"/>
            <a:ext cx="1923678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70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6318</TotalTime>
  <Words>268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«Тестопластика,  как метод арт-терапии,  в работе с дошкольниками» </vt:lpstr>
      <vt:lpstr>Презентация PowerPoint</vt:lpstr>
      <vt:lpstr>Презентация PowerPoint</vt:lpstr>
      <vt:lpstr>Кружок по тестопластике «Мукасолька»</vt:lpstr>
      <vt:lpstr>Презентация PowerPoint</vt:lpstr>
      <vt:lpstr>Презентация PowerPoint</vt:lpstr>
      <vt:lpstr>Презентация PowerPoint</vt:lpstr>
      <vt:lpstr> На первых этапах происходило знакомство детей с тестопластикой как видом народно-прикладного искусства, ее особенностями, инструментами, которые необходимы для работы с тестом, простейшими технологическими приемами (раскатывание на определенную толщину, смачивание для склеивания частей)</vt:lpstr>
      <vt:lpstr>Замешивание теста в присутствии детей</vt:lpstr>
      <vt:lpstr>Презентация PowerPoint</vt:lpstr>
      <vt:lpstr>Презентация PowerPoint</vt:lpstr>
      <vt:lpstr>игровые мотивации;</vt:lpstr>
      <vt:lpstr>Презентация PowerPoint</vt:lpstr>
      <vt:lpstr>Презентация PowerPoint</vt:lpstr>
      <vt:lpstr>Мастер – класс «Улитка»  для педагогов</vt:lpstr>
      <vt:lpstr>Наши работы и достижения</vt:lpstr>
      <vt:lpstr>Презентация PowerPoint</vt:lpstr>
      <vt:lpstr>Презентация PowerPoint</vt:lpstr>
      <vt:lpstr> Главным результатом работы по тестопластике, как одной из форм арт-терапии считаю: не столько научить ребёнка лепке, сколько помочь посредством арт-терапии справиться с проблемами, вызывающими у него негативные эмоции. </vt:lpstr>
      <vt:lpstr>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Liliya</dc:creator>
  <cp:lastModifiedBy>Lenovo</cp:lastModifiedBy>
  <cp:revision>41</cp:revision>
  <dcterms:created xsi:type="dcterms:W3CDTF">2016-01-10T21:42:16Z</dcterms:created>
  <dcterms:modified xsi:type="dcterms:W3CDTF">2022-04-22T02:03:09Z</dcterms:modified>
</cp:coreProperties>
</file>