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70" r:id="rId6"/>
    <p:sldId id="261" r:id="rId7"/>
    <p:sldId id="262" r:id="rId8"/>
    <p:sldId id="263" r:id="rId9"/>
    <p:sldId id="271" r:id="rId10"/>
    <p:sldId id="272" r:id="rId11"/>
    <p:sldId id="264" r:id="rId12"/>
    <p:sldId id="265" r:id="rId13"/>
    <p:sldId id="266" r:id="rId14"/>
    <p:sldId id="267" r:id="rId15"/>
    <p:sldId id="268" r:id="rId16"/>
    <p:sldId id="269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2" d="100"/>
          <a:sy n="52" d="100"/>
        </p:scale>
        <p:origin x="24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FC3D77-F306-4E40-BBC8-52E9506BD881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</dgm:pt>
    <dgm:pt modelId="{ADA0A287-C9BF-4A4A-8432-392C3A0222D1}">
      <dgm:prSet phldrT="[Текст]"/>
      <dgm:spPr/>
      <dgm:t>
        <a:bodyPr/>
        <a:lstStyle/>
        <a:p>
          <a:r>
            <a:rPr lang="ru-RU" b="1" u="none" dirty="0" smtClean="0"/>
            <a:t>Духовно-образовательное направление</a:t>
          </a:r>
          <a:endParaRPr lang="ru-RU" b="1" u="none" dirty="0"/>
        </a:p>
      </dgm:t>
    </dgm:pt>
    <dgm:pt modelId="{CA958B2D-64A9-4774-A8B6-F4F682EE97EC}" type="parTrans" cxnId="{29798850-1973-4F04-9DF9-82478A062D40}">
      <dgm:prSet/>
      <dgm:spPr/>
      <dgm:t>
        <a:bodyPr/>
        <a:lstStyle/>
        <a:p>
          <a:endParaRPr lang="ru-RU"/>
        </a:p>
      </dgm:t>
    </dgm:pt>
    <dgm:pt modelId="{99B87813-0C73-49C5-A033-FEDCD700513D}" type="sibTrans" cxnId="{29798850-1973-4F04-9DF9-82478A062D40}">
      <dgm:prSet/>
      <dgm:spPr/>
      <dgm:t>
        <a:bodyPr/>
        <a:lstStyle/>
        <a:p>
          <a:endParaRPr lang="ru-RU"/>
        </a:p>
      </dgm:t>
    </dgm:pt>
    <dgm:pt modelId="{BB574330-FA8F-4306-89AA-8C9E760FFD98}">
      <dgm:prSet phldrT="[Текст]"/>
      <dgm:spPr/>
      <dgm:t>
        <a:bodyPr/>
        <a:lstStyle/>
        <a:p>
          <a:r>
            <a:rPr lang="ru-RU" b="1" dirty="0" err="1" smtClean="0"/>
            <a:t>Воспитательно</a:t>
          </a:r>
          <a:r>
            <a:rPr lang="ru-RU" b="1" dirty="0" smtClean="0"/>
            <a:t>-оздоровительное</a:t>
          </a:r>
          <a:endParaRPr lang="ru-RU" b="1" dirty="0"/>
        </a:p>
      </dgm:t>
    </dgm:pt>
    <dgm:pt modelId="{6FBB019F-30AD-4FC0-980F-0CD8FABADA22}" type="parTrans" cxnId="{7CBF2362-E551-4B00-8872-0FCABA25ECB5}">
      <dgm:prSet/>
      <dgm:spPr/>
      <dgm:t>
        <a:bodyPr/>
        <a:lstStyle/>
        <a:p>
          <a:endParaRPr lang="ru-RU"/>
        </a:p>
      </dgm:t>
    </dgm:pt>
    <dgm:pt modelId="{3BD1FD1C-3FA8-4BF1-ADC4-C923306298F2}" type="sibTrans" cxnId="{7CBF2362-E551-4B00-8872-0FCABA25ECB5}">
      <dgm:prSet/>
      <dgm:spPr/>
      <dgm:t>
        <a:bodyPr/>
        <a:lstStyle/>
        <a:p>
          <a:endParaRPr lang="ru-RU"/>
        </a:p>
      </dgm:t>
    </dgm:pt>
    <dgm:pt modelId="{AB311247-E442-4895-9348-AFB887010833}">
      <dgm:prSet phldrT="[Текст]"/>
      <dgm:spPr/>
      <dgm:t>
        <a:bodyPr/>
        <a:lstStyle/>
        <a:p>
          <a:r>
            <a:rPr lang="ru-RU" b="1" dirty="0" smtClean="0"/>
            <a:t>Культурно-познавательное</a:t>
          </a:r>
          <a:endParaRPr lang="ru-RU" b="1" dirty="0"/>
        </a:p>
      </dgm:t>
    </dgm:pt>
    <dgm:pt modelId="{1DB36AEE-CD40-4ECB-9A00-8BA3FC2D3FD6}" type="parTrans" cxnId="{2552593E-2D70-4AC4-A001-CEE431B840F8}">
      <dgm:prSet/>
      <dgm:spPr/>
      <dgm:t>
        <a:bodyPr/>
        <a:lstStyle/>
        <a:p>
          <a:endParaRPr lang="ru-RU"/>
        </a:p>
      </dgm:t>
    </dgm:pt>
    <dgm:pt modelId="{007BCE66-FB1C-40E2-9AFA-643537CF54A4}" type="sibTrans" cxnId="{2552593E-2D70-4AC4-A001-CEE431B840F8}">
      <dgm:prSet/>
      <dgm:spPr/>
      <dgm:t>
        <a:bodyPr/>
        <a:lstStyle/>
        <a:p>
          <a:endParaRPr lang="ru-RU"/>
        </a:p>
      </dgm:t>
    </dgm:pt>
    <dgm:pt modelId="{3AA38881-DC8E-4B77-BE2D-C2E0D9B9602F}">
      <dgm:prSet phldrT="[Текст]"/>
      <dgm:spPr/>
      <dgm:t>
        <a:bodyPr/>
        <a:lstStyle/>
        <a:p>
          <a:r>
            <a:rPr lang="ru-RU" b="1" dirty="0" smtClean="0"/>
            <a:t>Нравственно-трудовое</a:t>
          </a:r>
          <a:endParaRPr lang="ru-RU" b="1" dirty="0"/>
        </a:p>
      </dgm:t>
    </dgm:pt>
    <dgm:pt modelId="{985F6AA6-F84C-487B-B98F-6315FE4E0084}" type="parTrans" cxnId="{D61A92EF-BDF4-44A7-B641-E37FC0574BDB}">
      <dgm:prSet/>
      <dgm:spPr/>
      <dgm:t>
        <a:bodyPr/>
        <a:lstStyle/>
        <a:p>
          <a:endParaRPr lang="ru-RU"/>
        </a:p>
      </dgm:t>
    </dgm:pt>
    <dgm:pt modelId="{68EAD7BA-1091-4E43-9E75-6EAC9EE9980C}" type="sibTrans" cxnId="{D61A92EF-BDF4-44A7-B641-E37FC0574BDB}">
      <dgm:prSet/>
      <dgm:spPr/>
      <dgm:t>
        <a:bodyPr/>
        <a:lstStyle/>
        <a:p>
          <a:endParaRPr lang="ru-RU"/>
        </a:p>
      </dgm:t>
    </dgm:pt>
    <dgm:pt modelId="{E85EFB6D-07C4-410A-B6DB-6FB3163C4F98}" type="pres">
      <dgm:prSet presAssocID="{4EFC3D77-F306-4E40-BBC8-52E9506BD881}" presName="linear" presStyleCnt="0">
        <dgm:presLayoutVars>
          <dgm:dir/>
          <dgm:animLvl val="lvl"/>
          <dgm:resizeHandles val="exact"/>
        </dgm:presLayoutVars>
      </dgm:prSet>
      <dgm:spPr/>
    </dgm:pt>
    <dgm:pt modelId="{53E281DD-D94D-41D1-8FA8-19A9810C121B}" type="pres">
      <dgm:prSet presAssocID="{ADA0A287-C9BF-4A4A-8432-392C3A0222D1}" presName="parentLin" presStyleCnt="0"/>
      <dgm:spPr/>
    </dgm:pt>
    <dgm:pt modelId="{7B656C7C-F5AA-4CBD-92EF-6C0933F42D8B}" type="pres">
      <dgm:prSet presAssocID="{ADA0A287-C9BF-4A4A-8432-392C3A0222D1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517DC5D9-6F01-4279-B01E-5EC26BC4A62B}" type="pres">
      <dgm:prSet presAssocID="{ADA0A287-C9BF-4A4A-8432-392C3A0222D1}" presName="parentText" presStyleLbl="node1" presStyleIdx="0" presStyleCnt="4" custLinFactNeighborX="1909" custLinFactNeighborY="-372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299805-8225-4B1B-9BF1-AA8F73255C87}" type="pres">
      <dgm:prSet presAssocID="{ADA0A287-C9BF-4A4A-8432-392C3A0222D1}" presName="negativeSpace" presStyleCnt="0"/>
      <dgm:spPr/>
    </dgm:pt>
    <dgm:pt modelId="{9DF6E076-AF39-4DBB-BB06-C1589F12D1BF}" type="pres">
      <dgm:prSet presAssocID="{ADA0A287-C9BF-4A4A-8432-392C3A0222D1}" presName="childText" presStyleLbl="conFgAcc1" presStyleIdx="0" presStyleCnt="4">
        <dgm:presLayoutVars>
          <dgm:bulletEnabled val="1"/>
        </dgm:presLayoutVars>
      </dgm:prSet>
      <dgm:spPr/>
    </dgm:pt>
    <dgm:pt modelId="{ED7F88D9-0480-40EA-8E1D-691566E3B131}" type="pres">
      <dgm:prSet presAssocID="{99B87813-0C73-49C5-A033-FEDCD700513D}" presName="spaceBetweenRectangles" presStyleCnt="0"/>
      <dgm:spPr/>
    </dgm:pt>
    <dgm:pt modelId="{A6089CDC-6E9A-4FF5-B4D1-CAA7424FF2A5}" type="pres">
      <dgm:prSet presAssocID="{BB574330-FA8F-4306-89AA-8C9E760FFD98}" presName="parentLin" presStyleCnt="0"/>
      <dgm:spPr/>
    </dgm:pt>
    <dgm:pt modelId="{B28750C4-04D0-41E7-8429-FBE97F82F20E}" type="pres">
      <dgm:prSet presAssocID="{BB574330-FA8F-4306-89AA-8C9E760FFD98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4834DC6A-DE01-493D-B0A2-192CC4DEF6D0}" type="pres">
      <dgm:prSet presAssocID="{BB574330-FA8F-4306-89AA-8C9E760FFD98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59FA79-2E66-4354-87CC-1705BF9F05D2}" type="pres">
      <dgm:prSet presAssocID="{BB574330-FA8F-4306-89AA-8C9E760FFD98}" presName="negativeSpace" presStyleCnt="0"/>
      <dgm:spPr/>
    </dgm:pt>
    <dgm:pt modelId="{E5FB5F79-FE2B-4292-82E5-A59025F784CB}" type="pres">
      <dgm:prSet presAssocID="{BB574330-FA8F-4306-89AA-8C9E760FFD98}" presName="childText" presStyleLbl="conFgAcc1" presStyleIdx="1" presStyleCnt="4">
        <dgm:presLayoutVars>
          <dgm:bulletEnabled val="1"/>
        </dgm:presLayoutVars>
      </dgm:prSet>
      <dgm:spPr/>
    </dgm:pt>
    <dgm:pt modelId="{8E4A4A40-AC38-486A-9096-1646FC6D55D2}" type="pres">
      <dgm:prSet presAssocID="{3BD1FD1C-3FA8-4BF1-ADC4-C923306298F2}" presName="spaceBetweenRectangles" presStyleCnt="0"/>
      <dgm:spPr/>
    </dgm:pt>
    <dgm:pt modelId="{C8C72BF3-E3A5-4D29-83B9-0C61112BA320}" type="pres">
      <dgm:prSet presAssocID="{AB311247-E442-4895-9348-AFB887010833}" presName="parentLin" presStyleCnt="0"/>
      <dgm:spPr/>
    </dgm:pt>
    <dgm:pt modelId="{4BC4DD65-CF34-432B-AC9B-7B61570C69FF}" type="pres">
      <dgm:prSet presAssocID="{AB311247-E442-4895-9348-AFB887010833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C413E5FE-6D2B-4A0E-99F2-5788DD71299D}" type="pres">
      <dgm:prSet presAssocID="{AB311247-E442-4895-9348-AFB887010833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26B45C-948C-44AD-804C-313BE923A4C7}" type="pres">
      <dgm:prSet presAssocID="{AB311247-E442-4895-9348-AFB887010833}" presName="negativeSpace" presStyleCnt="0"/>
      <dgm:spPr/>
    </dgm:pt>
    <dgm:pt modelId="{96040147-8647-424B-BED8-AAE73E0576D8}" type="pres">
      <dgm:prSet presAssocID="{AB311247-E442-4895-9348-AFB887010833}" presName="childText" presStyleLbl="conFgAcc1" presStyleIdx="2" presStyleCnt="4">
        <dgm:presLayoutVars>
          <dgm:bulletEnabled val="1"/>
        </dgm:presLayoutVars>
      </dgm:prSet>
      <dgm:spPr/>
    </dgm:pt>
    <dgm:pt modelId="{0E5A5607-69E7-42A5-8D0E-9F27AEA909F5}" type="pres">
      <dgm:prSet presAssocID="{007BCE66-FB1C-40E2-9AFA-643537CF54A4}" presName="spaceBetweenRectangles" presStyleCnt="0"/>
      <dgm:spPr/>
    </dgm:pt>
    <dgm:pt modelId="{8840A2C5-BAB0-4A47-940C-146553823033}" type="pres">
      <dgm:prSet presAssocID="{3AA38881-DC8E-4B77-BE2D-C2E0D9B9602F}" presName="parentLin" presStyleCnt="0"/>
      <dgm:spPr/>
    </dgm:pt>
    <dgm:pt modelId="{8AE10109-CF01-48A0-A095-224983E13483}" type="pres">
      <dgm:prSet presAssocID="{3AA38881-DC8E-4B77-BE2D-C2E0D9B9602F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160D2537-1C91-4786-9E92-950DB5E15147}" type="pres">
      <dgm:prSet presAssocID="{3AA38881-DC8E-4B77-BE2D-C2E0D9B9602F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1A9A37-EEDE-4EC3-ABE3-685034728DAA}" type="pres">
      <dgm:prSet presAssocID="{3AA38881-DC8E-4B77-BE2D-C2E0D9B9602F}" presName="negativeSpace" presStyleCnt="0"/>
      <dgm:spPr/>
    </dgm:pt>
    <dgm:pt modelId="{14F4AA04-EAF8-4A7B-A9EF-2A9DEA6DB3E7}" type="pres">
      <dgm:prSet presAssocID="{3AA38881-DC8E-4B77-BE2D-C2E0D9B9602F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D61A92EF-BDF4-44A7-B641-E37FC0574BDB}" srcId="{4EFC3D77-F306-4E40-BBC8-52E9506BD881}" destId="{3AA38881-DC8E-4B77-BE2D-C2E0D9B9602F}" srcOrd="3" destOrd="0" parTransId="{985F6AA6-F84C-487B-B98F-6315FE4E0084}" sibTransId="{68EAD7BA-1091-4E43-9E75-6EAC9EE9980C}"/>
    <dgm:cxn modelId="{3C9AB17E-AED6-40E6-82DF-FB63E334B796}" type="presOf" srcId="{ADA0A287-C9BF-4A4A-8432-392C3A0222D1}" destId="{7B656C7C-F5AA-4CBD-92EF-6C0933F42D8B}" srcOrd="0" destOrd="0" presId="urn:microsoft.com/office/officeart/2005/8/layout/list1"/>
    <dgm:cxn modelId="{6CB93566-C0E2-4D77-A6AB-AE604509F48C}" type="presOf" srcId="{BB574330-FA8F-4306-89AA-8C9E760FFD98}" destId="{4834DC6A-DE01-493D-B0A2-192CC4DEF6D0}" srcOrd="1" destOrd="0" presId="urn:microsoft.com/office/officeart/2005/8/layout/list1"/>
    <dgm:cxn modelId="{2552593E-2D70-4AC4-A001-CEE431B840F8}" srcId="{4EFC3D77-F306-4E40-BBC8-52E9506BD881}" destId="{AB311247-E442-4895-9348-AFB887010833}" srcOrd="2" destOrd="0" parTransId="{1DB36AEE-CD40-4ECB-9A00-8BA3FC2D3FD6}" sibTransId="{007BCE66-FB1C-40E2-9AFA-643537CF54A4}"/>
    <dgm:cxn modelId="{FC52C5E9-707D-4F21-867E-13E6404BFE19}" type="presOf" srcId="{AB311247-E442-4895-9348-AFB887010833}" destId="{4BC4DD65-CF34-432B-AC9B-7B61570C69FF}" srcOrd="0" destOrd="0" presId="urn:microsoft.com/office/officeart/2005/8/layout/list1"/>
    <dgm:cxn modelId="{29798850-1973-4F04-9DF9-82478A062D40}" srcId="{4EFC3D77-F306-4E40-BBC8-52E9506BD881}" destId="{ADA0A287-C9BF-4A4A-8432-392C3A0222D1}" srcOrd="0" destOrd="0" parTransId="{CA958B2D-64A9-4774-A8B6-F4F682EE97EC}" sibTransId="{99B87813-0C73-49C5-A033-FEDCD700513D}"/>
    <dgm:cxn modelId="{7CBF2362-E551-4B00-8872-0FCABA25ECB5}" srcId="{4EFC3D77-F306-4E40-BBC8-52E9506BD881}" destId="{BB574330-FA8F-4306-89AA-8C9E760FFD98}" srcOrd="1" destOrd="0" parTransId="{6FBB019F-30AD-4FC0-980F-0CD8FABADA22}" sibTransId="{3BD1FD1C-3FA8-4BF1-ADC4-C923306298F2}"/>
    <dgm:cxn modelId="{10A63A43-7890-4358-950E-75A0A360B5BA}" type="presOf" srcId="{3AA38881-DC8E-4B77-BE2D-C2E0D9B9602F}" destId="{160D2537-1C91-4786-9E92-950DB5E15147}" srcOrd="1" destOrd="0" presId="urn:microsoft.com/office/officeart/2005/8/layout/list1"/>
    <dgm:cxn modelId="{9D57FC5E-2A98-4EAB-BAFE-B8E158D6EB3B}" type="presOf" srcId="{BB574330-FA8F-4306-89AA-8C9E760FFD98}" destId="{B28750C4-04D0-41E7-8429-FBE97F82F20E}" srcOrd="0" destOrd="0" presId="urn:microsoft.com/office/officeart/2005/8/layout/list1"/>
    <dgm:cxn modelId="{B1B724F2-8323-4813-BE3A-C37BD257662F}" type="presOf" srcId="{3AA38881-DC8E-4B77-BE2D-C2E0D9B9602F}" destId="{8AE10109-CF01-48A0-A095-224983E13483}" srcOrd="0" destOrd="0" presId="urn:microsoft.com/office/officeart/2005/8/layout/list1"/>
    <dgm:cxn modelId="{99A59556-5494-497A-B919-0F7283DE230B}" type="presOf" srcId="{AB311247-E442-4895-9348-AFB887010833}" destId="{C413E5FE-6D2B-4A0E-99F2-5788DD71299D}" srcOrd="1" destOrd="0" presId="urn:microsoft.com/office/officeart/2005/8/layout/list1"/>
    <dgm:cxn modelId="{87276FE1-A5F3-4C14-A376-96D7DFB165EE}" type="presOf" srcId="{4EFC3D77-F306-4E40-BBC8-52E9506BD881}" destId="{E85EFB6D-07C4-410A-B6DB-6FB3163C4F98}" srcOrd="0" destOrd="0" presId="urn:microsoft.com/office/officeart/2005/8/layout/list1"/>
    <dgm:cxn modelId="{93DC73E9-C0FA-4FA6-8362-0F4DA5256202}" type="presOf" srcId="{ADA0A287-C9BF-4A4A-8432-392C3A0222D1}" destId="{517DC5D9-6F01-4279-B01E-5EC26BC4A62B}" srcOrd="1" destOrd="0" presId="urn:microsoft.com/office/officeart/2005/8/layout/list1"/>
    <dgm:cxn modelId="{074537D1-5607-43A9-B681-854DB4ECF716}" type="presParOf" srcId="{E85EFB6D-07C4-410A-B6DB-6FB3163C4F98}" destId="{53E281DD-D94D-41D1-8FA8-19A9810C121B}" srcOrd="0" destOrd="0" presId="urn:microsoft.com/office/officeart/2005/8/layout/list1"/>
    <dgm:cxn modelId="{7798C990-3E5F-4BDB-9D43-392CC3C4A578}" type="presParOf" srcId="{53E281DD-D94D-41D1-8FA8-19A9810C121B}" destId="{7B656C7C-F5AA-4CBD-92EF-6C0933F42D8B}" srcOrd="0" destOrd="0" presId="urn:microsoft.com/office/officeart/2005/8/layout/list1"/>
    <dgm:cxn modelId="{1A1F4F79-0D4D-4B2A-A27B-C9A279542A5B}" type="presParOf" srcId="{53E281DD-D94D-41D1-8FA8-19A9810C121B}" destId="{517DC5D9-6F01-4279-B01E-5EC26BC4A62B}" srcOrd="1" destOrd="0" presId="urn:microsoft.com/office/officeart/2005/8/layout/list1"/>
    <dgm:cxn modelId="{3EF11C6D-0533-447A-B163-FD9631002FD5}" type="presParOf" srcId="{E85EFB6D-07C4-410A-B6DB-6FB3163C4F98}" destId="{8F299805-8225-4B1B-9BF1-AA8F73255C87}" srcOrd="1" destOrd="0" presId="urn:microsoft.com/office/officeart/2005/8/layout/list1"/>
    <dgm:cxn modelId="{515ECF43-35D8-4AC0-8A1B-02F86BD9EA80}" type="presParOf" srcId="{E85EFB6D-07C4-410A-B6DB-6FB3163C4F98}" destId="{9DF6E076-AF39-4DBB-BB06-C1589F12D1BF}" srcOrd="2" destOrd="0" presId="urn:microsoft.com/office/officeart/2005/8/layout/list1"/>
    <dgm:cxn modelId="{481B8911-0834-45FD-AB76-0E60BFE815E8}" type="presParOf" srcId="{E85EFB6D-07C4-410A-B6DB-6FB3163C4F98}" destId="{ED7F88D9-0480-40EA-8E1D-691566E3B131}" srcOrd="3" destOrd="0" presId="urn:microsoft.com/office/officeart/2005/8/layout/list1"/>
    <dgm:cxn modelId="{160A0F61-0FC1-4C92-9362-B35805CD0E59}" type="presParOf" srcId="{E85EFB6D-07C4-410A-B6DB-6FB3163C4F98}" destId="{A6089CDC-6E9A-4FF5-B4D1-CAA7424FF2A5}" srcOrd="4" destOrd="0" presId="urn:microsoft.com/office/officeart/2005/8/layout/list1"/>
    <dgm:cxn modelId="{49635BD3-AC49-48A4-8F40-3E5D82A43670}" type="presParOf" srcId="{A6089CDC-6E9A-4FF5-B4D1-CAA7424FF2A5}" destId="{B28750C4-04D0-41E7-8429-FBE97F82F20E}" srcOrd="0" destOrd="0" presId="urn:microsoft.com/office/officeart/2005/8/layout/list1"/>
    <dgm:cxn modelId="{2A83F755-9B3D-4613-B643-C294FF5DD160}" type="presParOf" srcId="{A6089CDC-6E9A-4FF5-B4D1-CAA7424FF2A5}" destId="{4834DC6A-DE01-493D-B0A2-192CC4DEF6D0}" srcOrd="1" destOrd="0" presId="urn:microsoft.com/office/officeart/2005/8/layout/list1"/>
    <dgm:cxn modelId="{7EF4EF67-0604-479F-94E8-70A1A03AAB3D}" type="presParOf" srcId="{E85EFB6D-07C4-410A-B6DB-6FB3163C4F98}" destId="{9159FA79-2E66-4354-87CC-1705BF9F05D2}" srcOrd="5" destOrd="0" presId="urn:microsoft.com/office/officeart/2005/8/layout/list1"/>
    <dgm:cxn modelId="{F4B1D33F-96EB-4F47-B1F1-0B74A25A99D0}" type="presParOf" srcId="{E85EFB6D-07C4-410A-B6DB-6FB3163C4F98}" destId="{E5FB5F79-FE2B-4292-82E5-A59025F784CB}" srcOrd="6" destOrd="0" presId="urn:microsoft.com/office/officeart/2005/8/layout/list1"/>
    <dgm:cxn modelId="{ECF3AF4B-08D0-4C8D-A563-267600465436}" type="presParOf" srcId="{E85EFB6D-07C4-410A-B6DB-6FB3163C4F98}" destId="{8E4A4A40-AC38-486A-9096-1646FC6D55D2}" srcOrd="7" destOrd="0" presId="urn:microsoft.com/office/officeart/2005/8/layout/list1"/>
    <dgm:cxn modelId="{CB351B71-3521-4290-BC9D-46C2F110F491}" type="presParOf" srcId="{E85EFB6D-07C4-410A-B6DB-6FB3163C4F98}" destId="{C8C72BF3-E3A5-4D29-83B9-0C61112BA320}" srcOrd="8" destOrd="0" presId="urn:microsoft.com/office/officeart/2005/8/layout/list1"/>
    <dgm:cxn modelId="{021947A9-528F-4FE6-925E-78513680BBB2}" type="presParOf" srcId="{C8C72BF3-E3A5-4D29-83B9-0C61112BA320}" destId="{4BC4DD65-CF34-432B-AC9B-7B61570C69FF}" srcOrd="0" destOrd="0" presId="urn:microsoft.com/office/officeart/2005/8/layout/list1"/>
    <dgm:cxn modelId="{FAB0FF6B-4068-4D90-BECF-CAF5B6A98E3B}" type="presParOf" srcId="{C8C72BF3-E3A5-4D29-83B9-0C61112BA320}" destId="{C413E5FE-6D2B-4A0E-99F2-5788DD71299D}" srcOrd="1" destOrd="0" presId="urn:microsoft.com/office/officeart/2005/8/layout/list1"/>
    <dgm:cxn modelId="{2EE2EB6D-C5B2-405F-B076-7F66675A28FE}" type="presParOf" srcId="{E85EFB6D-07C4-410A-B6DB-6FB3163C4F98}" destId="{3D26B45C-948C-44AD-804C-313BE923A4C7}" srcOrd="9" destOrd="0" presId="urn:microsoft.com/office/officeart/2005/8/layout/list1"/>
    <dgm:cxn modelId="{30DA9DA2-C72E-4128-BEFC-648B1C9A640F}" type="presParOf" srcId="{E85EFB6D-07C4-410A-B6DB-6FB3163C4F98}" destId="{96040147-8647-424B-BED8-AAE73E0576D8}" srcOrd="10" destOrd="0" presId="urn:microsoft.com/office/officeart/2005/8/layout/list1"/>
    <dgm:cxn modelId="{23DF4844-70AE-4BA2-B493-CA259AC913AF}" type="presParOf" srcId="{E85EFB6D-07C4-410A-B6DB-6FB3163C4F98}" destId="{0E5A5607-69E7-42A5-8D0E-9F27AEA909F5}" srcOrd="11" destOrd="0" presId="urn:microsoft.com/office/officeart/2005/8/layout/list1"/>
    <dgm:cxn modelId="{4D4B1A7A-9803-4D90-9E8F-0FA0D4F6E523}" type="presParOf" srcId="{E85EFB6D-07C4-410A-B6DB-6FB3163C4F98}" destId="{8840A2C5-BAB0-4A47-940C-146553823033}" srcOrd="12" destOrd="0" presId="urn:microsoft.com/office/officeart/2005/8/layout/list1"/>
    <dgm:cxn modelId="{74B1BBDB-C5E1-4460-B22A-42E2C41C062C}" type="presParOf" srcId="{8840A2C5-BAB0-4A47-940C-146553823033}" destId="{8AE10109-CF01-48A0-A095-224983E13483}" srcOrd="0" destOrd="0" presId="urn:microsoft.com/office/officeart/2005/8/layout/list1"/>
    <dgm:cxn modelId="{C4E16FF2-AAC3-41A8-BFDF-B4EECD757DD3}" type="presParOf" srcId="{8840A2C5-BAB0-4A47-940C-146553823033}" destId="{160D2537-1C91-4786-9E92-950DB5E15147}" srcOrd="1" destOrd="0" presId="urn:microsoft.com/office/officeart/2005/8/layout/list1"/>
    <dgm:cxn modelId="{969438FA-734D-4D9C-ACA2-AE28D030373B}" type="presParOf" srcId="{E85EFB6D-07C4-410A-B6DB-6FB3163C4F98}" destId="{FF1A9A37-EEDE-4EC3-ABE3-685034728DAA}" srcOrd="13" destOrd="0" presId="urn:microsoft.com/office/officeart/2005/8/layout/list1"/>
    <dgm:cxn modelId="{F4DE2DA5-673A-4841-9358-9E4033648E46}" type="presParOf" srcId="{E85EFB6D-07C4-410A-B6DB-6FB3163C4F98}" destId="{14F4AA04-EAF8-4A7B-A9EF-2A9DEA6DB3E7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161147-3C3B-4DD6-A148-04EF4A59560F}" type="doc">
      <dgm:prSet loTypeId="urn:microsoft.com/office/officeart/2005/8/layout/vList5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3B00A2C-5B9F-4396-9787-A9F4309AE1C6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отношение </a:t>
          </a:r>
        </a:p>
        <a:p>
          <a:r>
            <a:rPr lang="ru-RU" b="1" dirty="0" smtClean="0">
              <a:solidFill>
                <a:schemeClr val="tx1"/>
              </a:solidFill>
            </a:rPr>
            <a:t>к работе</a:t>
          </a:r>
          <a:endParaRPr lang="ru-RU" b="1" dirty="0">
            <a:solidFill>
              <a:schemeClr val="tx1"/>
            </a:solidFill>
          </a:endParaRPr>
        </a:p>
      </dgm:t>
    </dgm:pt>
    <dgm:pt modelId="{D716D0EA-DB45-4222-BD34-C004D434E002}" type="parTrans" cxnId="{B393AB5F-A921-4B60-B2F7-588716D18232}">
      <dgm:prSet/>
      <dgm:spPr/>
      <dgm:t>
        <a:bodyPr/>
        <a:lstStyle/>
        <a:p>
          <a:endParaRPr lang="ru-RU"/>
        </a:p>
      </dgm:t>
    </dgm:pt>
    <dgm:pt modelId="{37EA8578-DB85-4FF4-8C58-77612B4A851A}" type="sibTrans" cxnId="{B393AB5F-A921-4B60-B2F7-588716D18232}">
      <dgm:prSet/>
      <dgm:spPr/>
      <dgm:t>
        <a:bodyPr/>
        <a:lstStyle/>
        <a:p>
          <a:endParaRPr lang="ru-RU"/>
        </a:p>
      </dgm:t>
    </dgm:pt>
    <dgm:pt modelId="{35DB08A1-B9FE-454F-9E09-5DCAAEA369EC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отношение к воспитанникам</a:t>
          </a:r>
          <a:endParaRPr lang="ru-RU" b="1" dirty="0">
            <a:solidFill>
              <a:schemeClr val="tx1"/>
            </a:solidFill>
          </a:endParaRPr>
        </a:p>
      </dgm:t>
    </dgm:pt>
    <dgm:pt modelId="{FB143814-D088-4A35-9EF8-77142BA9E646}" type="parTrans" cxnId="{E413F9E1-3277-4901-AB79-A364F625EFC1}">
      <dgm:prSet/>
      <dgm:spPr/>
      <dgm:t>
        <a:bodyPr/>
        <a:lstStyle/>
        <a:p>
          <a:endParaRPr lang="ru-RU"/>
        </a:p>
      </dgm:t>
    </dgm:pt>
    <dgm:pt modelId="{4C7BC237-3E1D-48A7-BA50-DC99C9E42B2C}" type="sibTrans" cxnId="{E413F9E1-3277-4901-AB79-A364F625EFC1}">
      <dgm:prSet/>
      <dgm:spPr/>
      <dgm:t>
        <a:bodyPr/>
        <a:lstStyle/>
        <a:p>
          <a:endParaRPr lang="ru-RU"/>
        </a:p>
      </dgm:t>
    </dgm:pt>
    <dgm:pt modelId="{6298D427-34CA-4A67-B5B4-25D0532D4B89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отношение к другим людям</a:t>
          </a:r>
          <a:endParaRPr lang="ru-RU" b="1" dirty="0">
            <a:solidFill>
              <a:schemeClr val="tx1"/>
            </a:solidFill>
          </a:endParaRPr>
        </a:p>
      </dgm:t>
    </dgm:pt>
    <dgm:pt modelId="{9D3B4F0F-5129-4FF3-B280-4B067FA320E3}" type="parTrans" cxnId="{A8E85AC0-394C-41B7-B109-F7A1A919A34A}">
      <dgm:prSet/>
      <dgm:spPr/>
      <dgm:t>
        <a:bodyPr/>
        <a:lstStyle/>
        <a:p>
          <a:endParaRPr lang="ru-RU"/>
        </a:p>
      </dgm:t>
    </dgm:pt>
    <dgm:pt modelId="{FF8DF156-1BCB-4052-8116-6B40386B2289}" type="sibTrans" cxnId="{A8E85AC0-394C-41B7-B109-F7A1A919A34A}">
      <dgm:prSet/>
      <dgm:spPr/>
      <dgm:t>
        <a:bodyPr/>
        <a:lstStyle/>
        <a:p>
          <a:endParaRPr lang="ru-RU"/>
        </a:p>
      </dgm:t>
    </dgm:pt>
    <dgm:pt modelId="{30823B76-DF1B-4CAC-8F0B-527AD7B0B596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отношение к самому себе</a:t>
          </a:r>
          <a:endParaRPr lang="ru-RU" b="1" dirty="0">
            <a:solidFill>
              <a:schemeClr val="tx1"/>
            </a:solidFill>
          </a:endParaRPr>
        </a:p>
      </dgm:t>
    </dgm:pt>
    <dgm:pt modelId="{46AC41EE-1FD9-4488-AC09-CC55E8F61A4D}" type="parTrans" cxnId="{7DCFDE91-8CF3-45D2-9FFE-463A796CC06F}">
      <dgm:prSet/>
      <dgm:spPr/>
      <dgm:t>
        <a:bodyPr/>
        <a:lstStyle/>
        <a:p>
          <a:endParaRPr lang="ru-RU"/>
        </a:p>
      </dgm:t>
    </dgm:pt>
    <dgm:pt modelId="{9E047824-2813-48A6-9CAD-1EDB9172045D}" type="sibTrans" cxnId="{7DCFDE91-8CF3-45D2-9FFE-463A796CC06F}">
      <dgm:prSet/>
      <dgm:spPr/>
      <dgm:t>
        <a:bodyPr/>
        <a:lstStyle/>
        <a:p>
          <a:endParaRPr lang="ru-RU"/>
        </a:p>
      </dgm:t>
    </dgm:pt>
    <dgm:pt modelId="{840892ED-A7C3-4646-A782-26D4355F8470}" type="pres">
      <dgm:prSet presAssocID="{E2161147-3C3B-4DD6-A148-04EF4A59560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F68A180-20AE-40E1-A898-1287E1686A7E}" type="pres">
      <dgm:prSet presAssocID="{53B00A2C-5B9F-4396-9787-A9F4309AE1C6}" presName="linNode" presStyleCnt="0"/>
      <dgm:spPr/>
    </dgm:pt>
    <dgm:pt modelId="{30BC31F5-F3B0-4E1A-A78F-AB0110887174}" type="pres">
      <dgm:prSet presAssocID="{53B00A2C-5B9F-4396-9787-A9F4309AE1C6}" presName="parentText" presStyleLbl="node1" presStyleIdx="0" presStyleCnt="4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94435C-1296-44B2-B326-B81CD1DDFF58}" type="pres">
      <dgm:prSet presAssocID="{37EA8578-DB85-4FF4-8C58-77612B4A851A}" presName="sp" presStyleCnt="0"/>
      <dgm:spPr/>
    </dgm:pt>
    <dgm:pt modelId="{94195C73-059B-4D29-ABFF-F5B9F39D4E27}" type="pres">
      <dgm:prSet presAssocID="{35DB08A1-B9FE-454F-9E09-5DCAAEA369EC}" presName="linNode" presStyleCnt="0"/>
      <dgm:spPr/>
    </dgm:pt>
    <dgm:pt modelId="{E95C7867-FC9F-42EC-8A7B-F8C577EB112B}" type="pres">
      <dgm:prSet presAssocID="{35DB08A1-B9FE-454F-9E09-5DCAAEA369EC}" presName="parentText" presStyleLbl="node1" presStyleIdx="1" presStyleCnt="4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423630-D978-459E-A40F-98510A2EEA2F}" type="pres">
      <dgm:prSet presAssocID="{4C7BC237-3E1D-48A7-BA50-DC99C9E42B2C}" presName="sp" presStyleCnt="0"/>
      <dgm:spPr/>
    </dgm:pt>
    <dgm:pt modelId="{16A8150F-BE7F-4A3D-80A9-DC99E73CDE68}" type="pres">
      <dgm:prSet presAssocID="{6298D427-34CA-4A67-B5B4-25D0532D4B89}" presName="linNode" presStyleCnt="0"/>
      <dgm:spPr/>
    </dgm:pt>
    <dgm:pt modelId="{84426533-8ECF-4F8F-A35B-D775BCFED1E5}" type="pres">
      <dgm:prSet presAssocID="{6298D427-34CA-4A67-B5B4-25D0532D4B89}" presName="parentText" presStyleLbl="node1" presStyleIdx="2" presStyleCnt="4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239E6D-C7DC-4975-85E9-F69346A63A7E}" type="pres">
      <dgm:prSet presAssocID="{FF8DF156-1BCB-4052-8116-6B40386B2289}" presName="sp" presStyleCnt="0"/>
      <dgm:spPr/>
    </dgm:pt>
    <dgm:pt modelId="{1D1091D6-FEF3-49F8-9386-642C9D1C3C7A}" type="pres">
      <dgm:prSet presAssocID="{30823B76-DF1B-4CAC-8F0B-527AD7B0B596}" presName="linNode" presStyleCnt="0"/>
      <dgm:spPr/>
    </dgm:pt>
    <dgm:pt modelId="{503AB915-312F-48E6-8BB0-52AE3C4A509A}" type="pres">
      <dgm:prSet presAssocID="{30823B76-DF1B-4CAC-8F0B-527AD7B0B596}" presName="parentText" presStyleLbl="node1" presStyleIdx="3" presStyleCnt="4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ACF56F-E821-4C47-92AC-F7CF98E6ECE0}" type="presOf" srcId="{30823B76-DF1B-4CAC-8F0B-527AD7B0B596}" destId="{503AB915-312F-48E6-8BB0-52AE3C4A509A}" srcOrd="0" destOrd="0" presId="urn:microsoft.com/office/officeart/2005/8/layout/vList5"/>
    <dgm:cxn modelId="{76FDD137-9CE0-4DC5-B9C5-9F4AF5F04120}" type="presOf" srcId="{6298D427-34CA-4A67-B5B4-25D0532D4B89}" destId="{84426533-8ECF-4F8F-A35B-D775BCFED1E5}" srcOrd="0" destOrd="0" presId="urn:microsoft.com/office/officeart/2005/8/layout/vList5"/>
    <dgm:cxn modelId="{7DCFDE91-8CF3-45D2-9FFE-463A796CC06F}" srcId="{E2161147-3C3B-4DD6-A148-04EF4A59560F}" destId="{30823B76-DF1B-4CAC-8F0B-527AD7B0B596}" srcOrd="3" destOrd="0" parTransId="{46AC41EE-1FD9-4488-AC09-CC55E8F61A4D}" sibTransId="{9E047824-2813-48A6-9CAD-1EDB9172045D}"/>
    <dgm:cxn modelId="{E413F9E1-3277-4901-AB79-A364F625EFC1}" srcId="{E2161147-3C3B-4DD6-A148-04EF4A59560F}" destId="{35DB08A1-B9FE-454F-9E09-5DCAAEA369EC}" srcOrd="1" destOrd="0" parTransId="{FB143814-D088-4A35-9EF8-77142BA9E646}" sibTransId="{4C7BC237-3E1D-48A7-BA50-DC99C9E42B2C}"/>
    <dgm:cxn modelId="{43E1BE05-B157-4C54-93B1-F6B924E24DE3}" type="presOf" srcId="{53B00A2C-5B9F-4396-9787-A9F4309AE1C6}" destId="{30BC31F5-F3B0-4E1A-A78F-AB0110887174}" srcOrd="0" destOrd="0" presId="urn:microsoft.com/office/officeart/2005/8/layout/vList5"/>
    <dgm:cxn modelId="{4CE3AE4E-7775-4C13-9AB8-BBA24141B268}" type="presOf" srcId="{35DB08A1-B9FE-454F-9E09-5DCAAEA369EC}" destId="{E95C7867-FC9F-42EC-8A7B-F8C577EB112B}" srcOrd="0" destOrd="0" presId="urn:microsoft.com/office/officeart/2005/8/layout/vList5"/>
    <dgm:cxn modelId="{036F8212-7312-4F71-A20E-5C48C9759590}" type="presOf" srcId="{E2161147-3C3B-4DD6-A148-04EF4A59560F}" destId="{840892ED-A7C3-4646-A782-26D4355F8470}" srcOrd="0" destOrd="0" presId="urn:microsoft.com/office/officeart/2005/8/layout/vList5"/>
    <dgm:cxn modelId="{B393AB5F-A921-4B60-B2F7-588716D18232}" srcId="{E2161147-3C3B-4DD6-A148-04EF4A59560F}" destId="{53B00A2C-5B9F-4396-9787-A9F4309AE1C6}" srcOrd="0" destOrd="0" parTransId="{D716D0EA-DB45-4222-BD34-C004D434E002}" sibTransId="{37EA8578-DB85-4FF4-8C58-77612B4A851A}"/>
    <dgm:cxn modelId="{A8E85AC0-394C-41B7-B109-F7A1A919A34A}" srcId="{E2161147-3C3B-4DD6-A148-04EF4A59560F}" destId="{6298D427-34CA-4A67-B5B4-25D0532D4B89}" srcOrd="2" destOrd="0" parTransId="{9D3B4F0F-5129-4FF3-B280-4B067FA320E3}" sibTransId="{FF8DF156-1BCB-4052-8116-6B40386B2289}"/>
    <dgm:cxn modelId="{147CC1F5-3A2B-48C0-AF55-BACB2B507B20}" type="presParOf" srcId="{840892ED-A7C3-4646-A782-26D4355F8470}" destId="{9F68A180-20AE-40E1-A898-1287E1686A7E}" srcOrd="0" destOrd="0" presId="urn:microsoft.com/office/officeart/2005/8/layout/vList5"/>
    <dgm:cxn modelId="{C3773A97-6474-46C5-A13B-3745DA7E4C09}" type="presParOf" srcId="{9F68A180-20AE-40E1-A898-1287E1686A7E}" destId="{30BC31F5-F3B0-4E1A-A78F-AB0110887174}" srcOrd="0" destOrd="0" presId="urn:microsoft.com/office/officeart/2005/8/layout/vList5"/>
    <dgm:cxn modelId="{1ADA6BF2-4AAB-4CC6-BF37-50F360716E19}" type="presParOf" srcId="{840892ED-A7C3-4646-A782-26D4355F8470}" destId="{0894435C-1296-44B2-B326-B81CD1DDFF58}" srcOrd="1" destOrd="0" presId="urn:microsoft.com/office/officeart/2005/8/layout/vList5"/>
    <dgm:cxn modelId="{29C605B9-DC0E-465A-B13E-B86C5C2BDB16}" type="presParOf" srcId="{840892ED-A7C3-4646-A782-26D4355F8470}" destId="{94195C73-059B-4D29-ABFF-F5B9F39D4E27}" srcOrd="2" destOrd="0" presId="urn:microsoft.com/office/officeart/2005/8/layout/vList5"/>
    <dgm:cxn modelId="{A26267FC-1E93-4A06-8023-2C1CD4390AC4}" type="presParOf" srcId="{94195C73-059B-4D29-ABFF-F5B9F39D4E27}" destId="{E95C7867-FC9F-42EC-8A7B-F8C577EB112B}" srcOrd="0" destOrd="0" presId="urn:microsoft.com/office/officeart/2005/8/layout/vList5"/>
    <dgm:cxn modelId="{B372FD3D-7462-4107-9566-EF37AC4411CA}" type="presParOf" srcId="{840892ED-A7C3-4646-A782-26D4355F8470}" destId="{5C423630-D978-459E-A40F-98510A2EEA2F}" srcOrd="3" destOrd="0" presId="urn:microsoft.com/office/officeart/2005/8/layout/vList5"/>
    <dgm:cxn modelId="{41CFFC63-0F11-4E3D-A441-6145399F800C}" type="presParOf" srcId="{840892ED-A7C3-4646-A782-26D4355F8470}" destId="{16A8150F-BE7F-4A3D-80A9-DC99E73CDE68}" srcOrd="4" destOrd="0" presId="urn:microsoft.com/office/officeart/2005/8/layout/vList5"/>
    <dgm:cxn modelId="{FFEA69A5-24BB-40B6-B388-5EAE0BB8C071}" type="presParOf" srcId="{16A8150F-BE7F-4A3D-80A9-DC99E73CDE68}" destId="{84426533-8ECF-4F8F-A35B-D775BCFED1E5}" srcOrd="0" destOrd="0" presId="urn:microsoft.com/office/officeart/2005/8/layout/vList5"/>
    <dgm:cxn modelId="{6576774E-532D-4851-9F01-95206AFEAD75}" type="presParOf" srcId="{840892ED-A7C3-4646-A782-26D4355F8470}" destId="{D7239E6D-C7DC-4975-85E9-F69346A63A7E}" srcOrd="5" destOrd="0" presId="urn:microsoft.com/office/officeart/2005/8/layout/vList5"/>
    <dgm:cxn modelId="{C8D9B967-B74A-440E-9734-214CD8D87CB3}" type="presParOf" srcId="{840892ED-A7C3-4646-A782-26D4355F8470}" destId="{1D1091D6-FEF3-49F8-9386-642C9D1C3C7A}" srcOrd="6" destOrd="0" presId="urn:microsoft.com/office/officeart/2005/8/layout/vList5"/>
    <dgm:cxn modelId="{471A1309-273D-48E6-AACB-C07A847D1017}" type="presParOf" srcId="{1D1091D6-FEF3-49F8-9386-642C9D1C3C7A}" destId="{503AB915-312F-48E6-8BB0-52AE3C4A509A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F6E076-AF39-4DBB-BB06-C1589F12D1BF}">
      <dsp:nvSpPr>
        <dsp:cNvPr id="0" name=""/>
        <dsp:cNvSpPr/>
      </dsp:nvSpPr>
      <dsp:spPr>
        <a:xfrm>
          <a:off x="0" y="417429"/>
          <a:ext cx="9211408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7DC5D9-6F01-4279-B01E-5EC26BC4A62B}">
      <dsp:nvSpPr>
        <dsp:cNvPr id="0" name=""/>
        <dsp:cNvSpPr/>
      </dsp:nvSpPr>
      <dsp:spPr>
        <a:xfrm>
          <a:off x="469362" y="36812"/>
          <a:ext cx="6447985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3719" tIns="0" rIns="243719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u="none" kern="1200" dirty="0" smtClean="0"/>
            <a:t>Духовно-образовательное направление</a:t>
          </a:r>
          <a:endParaRPr lang="ru-RU" sz="2400" b="1" u="none" kern="1200" dirty="0"/>
        </a:p>
      </dsp:txBody>
      <dsp:txXfrm>
        <a:off x="503947" y="71397"/>
        <a:ext cx="6378815" cy="639310"/>
      </dsp:txXfrm>
    </dsp:sp>
    <dsp:sp modelId="{E5FB5F79-FE2B-4292-82E5-A59025F784CB}">
      <dsp:nvSpPr>
        <dsp:cNvPr id="0" name=""/>
        <dsp:cNvSpPr/>
      </dsp:nvSpPr>
      <dsp:spPr>
        <a:xfrm>
          <a:off x="0" y="1506069"/>
          <a:ext cx="9211408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34DC6A-DE01-493D-B0A2-192CC4DEF6D0}">
      <dsp:nvSpPr>
        <dsp:cNvPr id="0" name=""/>
        <dsp:cNvSpPr/>
      </dsp:nvSpPr>
      <dsp:spPr>
        <a:xfrm>
          <a:off x="460570" y="1151829"/>
          <a:ext cx="6447985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3719" tIns="0" rIns="243719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/>
            <a:t>Воспитательно</a:t>
          </a:r>
          <a:r>
            <a:rPr lang="ru-RU" sz="2400" b="1" kern="1200" dirty="0" smtClean="0"/>
            <a:t>-оздоровительное</a:t>
          </a:r>
          <a:endParaRPr lang="ru-RU" sz="2400" b="1" kern="1200" dirty="0"/>
        </a:p>
      </dsp:txBody>
      <dsp:txXfrm>
        <a:off x="495155" y="1186414"/>
        <a:ext cx="6378815" cy="639310"/>
      </dsp:txXfrm>
    </dsp:sp>
    <dsp:sp modelId="{96040147-8647-424B-BED8-AAE73E0576D8}">
      <dsp:nvSpPr>
        <dsp:cNvPr id="0" name=""/>
        <dsp:cNvSpPr/>
      </dsp:nvSpPr>
      <dsp:spPr>
        <a:xfrm>
          <a:off x="0" y="2594709"/>
          <a:ext cx="9211408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13E5FE-6D2B-4A0E-99F2-5788DD71299D}">
      <dsp:nvSpPr>
        <dsp:cNvPr id="0" name=""/>
        <dsp:cNvSpPr/>
      </dsp:nvSpPr>
      <dsp:spPr>
        <a:xfrm>
          <a:off x="460570" y="2240469"/>
          <a:ext cx="6447985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3719" tIns="0" rIns="243719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Культурно-познавательное</a:t>
          </a:r>
          <a:endParaRPr lang="ru-RU" sz="2400" b="1" kern="1200" dirty="0"/>
        </a:p>
      </dsp:txBody>
      <dsp:txXfrm>
        <a:off x="495155" y="2275054"/>
        <a:ext cx="6378815" cy="639310"/>
      </dsp:txXfrm>
    </dsp:sp>
    <dsp:sp modelId="{14F4AA04-EAF8-4A7B-A9EF-2A9DEA6DB3E7}">
      <dsp:nvSpPr>
        <dsp:cNvPr id="0" name=""/>
        <dsp:cNvSpPr/>
      </dsp:nvSpPr>
      <dsp:spPr>
        <a:xfrm>
          <a:off x="0" y="3683349"/>
          <a:ext cx="9211408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0D2537-1C91-4786-9E92-950DB5E15147}">
      <dsp:nvSpPr>
        <dsp:cNvPr id="0" name=""/>
        <dsp:cNvSpPr/>
      </dsp:nvSpPr>
      <dsp:spPr>
        <a:xfrm>
          <a:off x="460570" y="3329109"/>
          <a:ext cx="6447985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3719" tIns="0" rIns="243719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Нравственно-трудовое</a:t>
          </a:r>
          <a:endParaRPr lang="ru-RU" sz="2400" b="1" kern="1200" dirty="0"/>
        </a:p>
      </dsp:txBody>
      <dsp:txXfrm>
        <a:off x="495155" y="3363694"/>
        <a:ext cx="6378815" cy="6393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BC31F5-F3B0-4E1A-A78F-AB0110887174}">
      <dsp:nvSpPr>
        <dsp:cNvPr id="0" name=""/>
        <dsp:cNvSpPr/>
      </dsp:nvSpPr>
      <dsp:spPr>
        <a:xfrm>
          <a:off x="2224" y="3051"/>
          <a:ext cx="4555827" cy="146788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kern="1200" dirty="0" smtClean="0">
              <a:solidFill>
                <a:schemeClr val="tx1"/>
              </a:solidFill>
            </a:rPr>
            <a:t>отношение </a:t>
          </a:r>
        </a:p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kern="1200" dirty="0" smtClean="0">
              <a:solidFill>
                <a:schemeClr val="tx1"/>
              </a:solidFill>
            </a:rPr>
            <a:t>к работе</a:t>
          </a:r>
          <a:endParaRPr lang="ru-RU" sz="3500" b="1" kern="1200" dirty="0">
            <a:solidFill>
              <a:schemeClr val="tx1"/>
            </a:solidFill>
          </a:endParaRPr>
        </a:p>
      </dsp:txBody>
      <dsp:txXfrm>
        <a:off x="73880" y="74707"/>
        <a:ext cx="4412515" cy="1324574"/>
      </dsp:txXfrm>
    </dsp:sp>
    <dsp:sp modelId="{E95C7867-FC9F-42EC-8A7B-F8C577EB112B}">
      <dsp:nvSpPr>
        <dsp:cNvPr id="0" name=""/>
        <dsp:cNvSpPr/>
      </dsp:nvSpPr>
      <dsp:spPr>
        <a:xfrm>
          <a:off x="2224" y="1544332"/>
          <a:ext cx="4555827" cy="146788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kern="1200" dirty="0" smtClean="0">
              <a:solidFill>
                <a:schemeClr val="tx1"/>
              </a:solidFill>
            </a:rPr>
            <a:t>отношение к воспитанникам</a:t>
          </a:r>
          <a:endParaRPr lang="ru-RU" sz="3500" b="1" kern="1200" dirty="0">
            <a:solidFill>
              <a:schemeClr val="tx1"/>
            </a:solidFill>
          </a:endParaRPr>
        </a:p>
      </dsp:txBody>
      <dsp:txXfrm>
        <a:off x="73880" y="1615988"/>
        <a:ext cx="4412515" cy="1324574"/>
      </dsp:txXfrm>
    </dsp:sp>
    <dsp:sp modelId="{84426533-8ECF-4F8F-A35B-D775BCFED1E5}">
      <dsp:nvSpPr>
        <dsp:cNvPr id="0" name=""/>
        <dsp:cNvSpPr/>
      </dsp:nvSpPr>
      <dsp:spPr>
        <a:xfrm>
          <a:off x="2224" y="3085613"/>
          <a:ext cx="4555827" cy="146788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kern="1200" dirty="0" smtClean="0">
              <a:solidFill>
                <a:schemeClr val="tx1"/>
              </a:solidFill>
            </a:rPr>
            <a:t>отношение к другим людям</a:t>
          </a:r>
          <a:endParaRPr lang="ru-RU" sz="3500" b="1" kern="1200" dirty="0">
            <a:solidFill>
              <a:schemeClr val="tx1"/>
            </a:solidFill>
          </a:endParaRPr>
        </a:p>
      </dsp:txBody>
      <dsp:txXfrm>
        <a:off x="73880" y="3157269"/>
        <a:ext cx="4412515" cy="1324574"/>
      </dsp:txXfrm>
    </dsp:sp>
    <dsp:sp modelId="{503AB915-312F-48E6-8BB0-52AE3C4A509A}">
      <dsp:nvSpPr>
        <dsp:cNvPr id="0" name=""/>
        <dsp:cNvSpPr/>
      </dsp:nvSpPr>
      <dsp:spPr>
        <a:xfrm>
          <a:off x="2224" y="4626893"/>
          <a:ext cx="4555827" cy="146788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kern="1200" dirty="0" smtClean="0">
              <a:solidFill>
                <a:schemeClr val="tx1"/>
              </a:solidFill>
            </a:rPr>
            <a:t>отношение к самому себе</a:t>
          </a:r>
          <a:endParaRPr lang="ru-RU" sz="3500" b="1" kern="1200" dirty="0">
            <a:solidFill>
              <a:schemeClr val="tx1"/>
            </a:solidFill>
          </a:endParaRPr>
        </a:p>
      </dsp:txBody>
      <dsp:txXfrm>
        <a:off x="73880" y="4698549"/>
        <a:ext cx="4412515" cy="13245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1E368-ECA6-491B-BA6D-50EEC81A4D7C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9A2A9-C546-44CB-AB85-4854893FB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081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1E368-ECA6-491B-BA6D-50EEC81A4D7C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9A2A9-C546-44CB-AB85-4854893FB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951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1E368-ECA6-491B-BA6D-50EEC81A4D7C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9A2A9-C546-44CB-AB85-4854893FB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250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1E368-ECA6-491B-BA6D-50EEC81A4D7C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9A2A9-C546-44CB-AB85-4854893FB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866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1E368-ECA6-491B-BA6D-50EEC81A4D7C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9A2A9-C546-44CB-AB85-4854893FB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817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1E368-ECA6-491B-BA6D-50EEC81A4D7C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9A2A9-C546-44CB-AB85-4854893FB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696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1E368-ECA6-491B-BA6D-50EEC81A4D7C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9A2A9-C546-44CB-AB85-4854893FB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326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1E368-ECA6-491B-BA6D-50EEC81A4D7C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9A2A9-C546-44CB-AB85-4854893FB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364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1E368-ECA6-491B-BA6D-50EEC81A4D7C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9A2A9-C546-44CB-AB85-4854893FB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168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1E368-ECA6-491B-BA6D-50EEC81A4D7C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9A2A9-C546-44CB-AB85-4854893FB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822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1E368-ECA6-491B-BA6D-50EEC81A4D7C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9A2A9-C546-44CB-AB85-4854893FB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79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chemeClr val="accent1">
                <a:lumMod val="5000"/>
                <a:lumOff val="95000"/>
              </a:schemeClr>
            </a:gs>
            <a:gs pos="76000">
              <a:schemeClr val="accent1">
                <a:lumMod val="45000"/>
                <a:lumOff val="55000"/>
              </a:schemeClr>
            </a:gs>
            <a:gs pos="97000">
              <a:schemeClr val="accent1">
                <a:alpha val="84000"/>
                <a:lumMod val="90000"/>
                <a:lumOff val="10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1E368-ECA6-491B-BA6D-50EEC81A4D7C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9A2A9-C546-44CB-AB85-4854893FB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587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1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8445" y="2321771"/>
            <a:ext cx="11685320" cy="238760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+mn-lt"/>
              </a:rPr>
              <a:t>МЕТОДЫ ФОРМИРОВАНИЯ НРАВСТВЕННЫХ ПРЕДСТАВЛЕНИЙ </a:t>
            </a:r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+mn-lt"/>
              </a:rPr>
            </a:br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И </a:t>
            </a:r>
            <a:r>
              <a:rPr lang="ru-RU" sz="3600" b="1" dirty="0">
                <a:solidFill>
                  <a:srgbClr val="002060"/>
                </a:solidFill>
                <a:latin typeface="+mn-lt"/>
              </a:rPr>
              <a:t>ФОРМЫ РАБОТЫ </a:t>
            </a:r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+mn-lt"/>
              </a:rPr>
            </a:br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ПО </a:t>
            </a:r>
            <a:r>
              <a:rPr lang="ru-RU" sz="3600" b="1" dirty="0">
                <a:solidFill>
                  <a:srgbClr val="002060"/>
                </a:solidFill>
                <a:latin typeface="+mn-lt"/>
              </a:rPr>
              <a:t>ДУХОВНО-НРАВСТВЕННОМУ ВОСПИТАНИЮ ДОШКОЛЬНИКОВ</a:t>
            </a:r>
            <a:r>
              <a:rPr lang="ru-RU" b="1" dirty="0">
                <a:solidFill>
                  <a:srgbClr val="002060"/>
                </a:solidFill>
                <a:latin typeface="+mn-lt"/>
              </a:rPr>
              <a:t/>
            </a:r>
            <a:br>
              <a:rPr lang="ru-RU" b="1" dirty="0">
                <a:solidFill>
                  <a:srgbClr val="002060"/>
                </a:solidFill>
                <a:latin typeface="+mn-lt"/>
              </a:rPr>
            </a:br>
            <a:r>
              <a:rPr lang="ru-RU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+mn-lt"/>
              </a:rPr>
            </a:b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8445" y="3352724"/>
            <a:ext cx="11685320" cy="1034341"/>
          </a:xfrm>
        </p:spPr>
        <p:txBody>
          <a:bodyPr>
            <a:normAutofit fontScale="92500"/>
          </a:bodyPr>
          <a:lstStyle/>
          <a:p>
            <a:pPr>
              <a:lnSpc>
                <a:spcPct val="100000"/>
              </a:lnSpc>
            </a:pPr>
            <a:r>
              <a:rPr lang="ru-RU" b="1" dirty="0" smtClean="0">
                <a:solidFill>
                  <a:srgbClr val="FF0000"/>
                </a:solidFill>
              </a:rPr>
              <a:t>Занятие семинара                                                                                                                                     «</a:t>
            </a:r>
            <a:r>
              <a:rPr lang="ru-RU" b="1" dirty="0">
                <a:solidFill>
                  <a:srgbClr val="FF0000"/>
                </a:solidFill>
              </a:rPr>
              <a:t>Построение образовательного процесса ДОУ </a:t>
            </a:r>
            <a:r>
              <a:rPr lang="ru-RU" b="1" dirty="0" smtClean="0">
                <a:solidFill>
                  <a:srgbClr val="FF0000"/>
                </a:solidFill>
              </a:rPr>
              <a:t>на </a:t>
            </a:r>
            <a:r>
              <a:rPr lang="ru-RU" b="1" dirty="0">
                <a:solidFill>
                  <a:srgbClr val="FF0000"/>
                </a:solidFill>
              </a:rPr>
              <a:t>основе духовно-нравственных ценностей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3016" y="199801"/>
            <a:ext cx="119107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Государственное </a:t>
            </a:r>
            <a:r>
              <a:rPr lang="ru-RU" sz="2000" b="1" smtClean="0"/>
              <a:t>бюджетное дошкольное образовательное </a:t>
            </a:r>
            <a:r>
              <a:rPr lang="ru-RU" sz="2000" b="1" dirty="0" smtClean="0"/>
              <a:t>учреждение </a:t>
            </a:r>
          </a:p>
          <a:p>
            <a:pPr algn="ctr"/>
            <a:r>
              <a:rPr lang="ru-RU" sz="2000" b="1" dirty="0" smtClean="0"/>
              <a:t>детский сад № 23 Красногвардейского района Санкт-Петербурга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846049" y="5093993"/>
            <a:ext cx="34242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Занятие подготовлено </a:t>
            </a:r>
          </a:p>
          <a:p>
            <a:r>
              <a:rPr lang="ru-RU" sz="2000" b="1" dirty="0" smtClean="0"/>
              <a:t>методистом Тереховой Н.Ю.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641734" y="6123455"/>
            <a:ext cx="9845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2022г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76169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cdn.pixabay.com/photo/2017/05/24/23/25/book-2341848_128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02" y="2774904"/>
            <a:ext cx="4920508" cy="3864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55605"/>
            <a:ext cx="121920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				</a:t>
            </a:r>
            <a:r>
              <a:rPr lang="ru-RU" b="1" dirty="0" smtClean="0">
                <a:solidFill>
                  <a:srgbClr val="002060"/>
                </a:solidFill>
              </a:rPr>
              <a:t>Слово </a:t>
            </a:r>
            <a:r>
              <a:rPr lang="ru-RU" b="1" dirty="0">
                <a:solidFill>
                  <a:srgbClr val="002060"/>
                </a:solidFill>
              </a:rPr>
              <a:t>ранит, слово </a:t>
            </a:r>
            <a:r>
              <a:rPr lang="ru-RU" b="1" dirty="0" smtClean="0">
                <a:solidFill>
                  <a:srgbClr val="002060"/>
                </a:solidFill>
              </a:rPr>
              <a:t>лечит…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				Словом </a:t>
            </a:r>
            <a:r>
              <a:rPr lang="ru-RU" b="1" dirty="0">
                <a:solidFill>
                  <a:srgbClr val="002060"/>
                </a:solidFill>
              </a:rPr>
              <a:t>можно врачевать,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				Ну</a:t>
            </a:r>
            <a:r>
              <a:rPr lang="ru-RU" b="1" dirty="0">
                <a:solidFill>
                  <a:srgbClr val="002060"/>
                </a:solidFill>
              </a:rPr>
              <a:t>, а можно покалечить –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				В </a:t>
            </a:r>
            <a:r>
              <a:rPr lang="ru-RU" b="1" dirty="0">
                <a:solidFill>
                  <a:srgbClr val="002060"/>
                </a:solidFill>
              </a:rPr>
              <a:t>общем, как и что </a:t>
            </a:r>
            <a:r>
              <a:rPr lang="ru-RU" b="1" dirty="0" smtClean="0">
                <a:solidFill>
                  <a:srgbClr val="002060"/>
                </a:solidFill>
              </a:rPr>
              <a:t>сказать.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				Нужно очень осторожно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				Подходить ко всем словам,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				Как бы просто или сложно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				Не казалось это нам...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                                          						 </a:t>
            </a:r>
            <a:r>
              <a:rPr lang="ru-RU" b="1" i="1" dirty="0" smtClean="0">
                <a:solidFill>
                  <a:srgbClr val="002060"/>
                </a:solidFill>
              </a:rPr>
              <a:t>Михаил Цветов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2054" name="Picture 6" descr="https://school33.edu35.ru/images/phocagallery/novosti_2014_2015/130505278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5265" y="4386558"/>
            <a:ext cx="1919031" cy="2252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69249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654" y="180487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latin typeface="+mn-lt"/>
              </a:rPr>
              <a:t>1 младшая группа</a:t>
            </a:r>
            <a:endParaRPr lang="ru-RU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Дима и Кирилл не могут поделить игрушку, назревает драка. Каким способом можно погасить ссору по поводу игрушки в этом возрасте?</a:t>
            </a:r>
          </a:p>
        </p:txBody>
      </p:sp>
      <p:pic>
        <p:nvPicPr>
          <p:cNvPr id="3074" name="Picture 2" descr="https://www.i-igrushki.ru/upload/medialibrary/112/1123f365b5bb572183c5462459a820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6423" y="3516923"/>
            <a:ext cx="5536965" cy="31740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684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6111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+mn-lt"/>
              </a:rPr>
              <a:t>2 младшая группа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75391"/>
            <a:ext cx="10515600" cy="4351338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Во время игры Таня (3,5 г.) часто жалуется на товарищей воспитателю на то, что у нее забрали игрушку, толкнули. В то же время сама ведёт себя также. Объясните причину такого поведения ребёнка и что в этой ситуации делать воспитателю?</a:t>
            </a:r>
          </a:p>
        </p:txBody>
      </p:sp>
      <p:pic>
        <p:nvPicPr>
          <p:cNvPr id="5122" name="Picture 2" descr="https://sun9-29.userapi.com/impg/DoblJcy1QnselWr4jWImRXzOFgoNUmKssGCeog/y-Ie2m1TRS0.jpg?size=1280x900&amp;quality=96&amp;sign=0617198de801b0e5d3e2cdbae881aa3b&amp;type=albu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6473" y="3316351"/>
            <a:ext cx="4739054" cy="3332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587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+mn-lt"/>
              </a:rPr>
              <a:t>Средняя группа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Диалог двух девочек: «Настя, дай мне </a:t>
            </a:r>
            <a:r>
              <a:rPr lang="ru-RU" dirty="0" smtClean="0">
                <a:solidFill>
                  <a:srgbClr val="002060"/>
                </a:solidFill>
              </a:rPr>
              <a:t>куклу. </a:t>
            </a:r>
            <a:r>
              <a:rPr lang="ru-RU" dirty="0">
                <a:solidFill>
                  <a:srgbClr val="002060"/>
                </a:solidFill>
              </a:rPr>
              <a:t>У тебя две». – «Э, нет. Это </a:t>
            </a:r>
            <a:r>
              <a:rPr lang="ru-RU" dirty="0" smtClean="0">
                <a:solidFill>
                  <a:srgbClr val="002060"/>
                </a:solidFill>
              </a:rPr>
              <a:t>». </a:t>
            </a:r>
            <a:r>
              <a:rPr lang="ru-RU" dirty="0">
                <a:solidFill>
                  <a:srgbClr val="002060"/>
                </a:solidFill>
              </a:rPr>
              <a:t>Как повести себя воспитателю?</a:t>
            </a:r>
          </a:p>
        </p:txBody>
      </p:sp>
      <p:pic>
        <p:nvPicPr>
          <p:cNvPr id="6146" name="Picture 2" descr="https://forum.ageofclones.com/uploads/default/original/3X/f/6/f6966d916402748a8bbc3f5530cfc06e7d93ddba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0478" y="3068516"/>
            <a:ext cx="5151044" cy="35809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851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+mn-lt"/>
              </a:rPr>
              <a:t>Старшая группа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Володя любит только главные роли. Сейчас он – лётчик. Серёже тоже хочется быть лётчиком. Назревает конфликт. Как выйти из этой ситуации?</a:t>
            </a:r>
          </a:p>
        </p:txBody>
      </p:sp>
      <p:pic>
        <p:nvPicPr>
          <p:cNvPr id="7170" name="Picture 2" descr="https://pediatrinfo.ru/wp-content/uploads/3/6/8/368c48b6269b5cbc71d9db87beb8b576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5161" y="3329663"/>
            <a:ext cx="4801678" cy="32030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616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+mn-lt"/>
              </a:rPr>
              <a:t>Подготовительная группа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В подвижной игре дошкольник нарушил правило и стал считаться выигравшим. Другой с целью стать победителем тоже нарушил правило. Почему это происходит и как на это реагировать?</a:t>
            </a:r>
          </a:p>
          <a:p>
            <a:endParaRPr lang="ru-RU" dirty="0"/>
          </a:p>
        </p:txBody>
      </p:sp>
      <p:pic>
        <p:nvPicPr>
          <p:cNvPr id="4098" name="Picture 2" descr="https://2018-2019.ru/wp-content/uploads/2020/05/mag__028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4428" y="3454569"/>
            <a:ext cx="5423144" cy="3230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072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avatars.mds.yandex.net/get-zen_doc/50509/pub_5a6bf029256d5cca602b79e5_5a6bf07cc5feaf985ac5e7f6/scale_1200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73881" y="576735"/>
            <a:ext cx="7418119" cy="60971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img-fotki.yandex.ru/get/35827/342785739.8f4/0_17cc11_23044f1c_XL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438" y="486888"/>
            <a:ext cx="8686886" cy="579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397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008" y="0"/>
            <a:ext cx="10985665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+mn-lt"/>
              </a:rPr>
              <a:t>Понятийный словарь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008" y="1783491"/>
            <a:ext cx="11637818" cy="435133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Духовность</a:t>
            </a:r>
            <a:r>
              <a:rPr lang="ru-RU" dirty="0">
                <a:solidFill>
                  <a:srgbClr val="002060"/>
                </a:solidFill>
              </a:rPr>
              <a:t> - это «устремление человека к тем или иным высшим ценностям и смыслу, идеалу, стремление человека переделать себя, приблизить свою жизнь к этому идеалу и внутренне освободиться от обыденности» </a:t>
            </a:r>
            <a:r>
              <a:rPr lang="ru-RU" dirty="0" smtClean="0">
                <a:solidFill>
                  <a:srgbClr val="002060"/>
                </a:solidFill>
              </a:rPr>
              <a:t>                                                                               (</a:t>
            </a:r>
            <a:r>
              <a:rPr lang="ru-RU" dirty="0">
                <a:solidFill>
                  <a:srgbClr val="002060"/>
                </a:solidFill>
              </a:rPr>
              <a:t>В. И. </a:t>
            </a:r>
            <a:r>
              <a:rPr lang="ru-RU" dirty="0" smtClean="0">
                <a:solidFill>
                  <a:srgbClr val="002060"/>
                </a:solidFill>
              </a:rPr>
              <a:t>Даль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«Духовность» </a:t>
            </a:r>
            <a:r>
              <a:rPr lang="ru-RU" dirty="0">
                <a:solidFill>
                  <a:srgbClr val="002060"/>
                </a:solidFill>
              </a:rPr>
              <a:t>(филос. словарь) рассматривается - как внутренний, индивидуальный мир личности, проявленный определёнными нравственными качествами, потребностями, устремлениями, </a:t>
            </a:r>
            <a:r>
              <a:rPr lang="ru-RU" dirty="0" smtClean="0">
                <a:solidFill>
                  <a:srgbClr val="002060"/>
                </a:solidFill>
              </a:rPr>
              <a:t>ценностями</a:t>
            </a:r>
            <a:r>
              <a:rPr lang="ru-RU" dirty="0">
                <a:solidFill>
                  <a:srgbClr val="002060"/>
                </a:solidFill>
              </a:rPr>
              <a:t>; </a:t>
            </a:r>
            <a:r>
              <a:rPr lang="ru-RU" dirty="0" smtClean="0">
                <a:solidFill>
                  <a:srgbClr val="002060"/>
                </a:solidFill>
              </a:rPr>
              <a:t>как </a:t>
            </a:r>
            <a:r>
              <a:rPr lang="ru-RU" dirty="0">
                <a:solidFill>
                  <a:srgbClr val="002060"/>
                </a:solidFill>
              </a:rPr>
              <a:t>способ самосовершенствования; как качество личности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b="1" dirty="0">
                <a:solidFill>
                  <a:srgbClr val="002060"/>
                </a:solidFill>
              </a:rPr>
              <a:t>Нравственность </a:t>
            </a:r>
            <a:r>
              <a:rPr lang="ru-RU" dirty="0">
                <a:solidFill>
                  <a:srgbClr val="002060"/>
                </a:solidFill>
              </a:rPr>
              <a:t>- это компонент культуры, содержанием которого выступают этические ценности, составляющие основу сознания. </a:t>
            </a:r>
          </a:p>
        </p:txBody>
      </p:sp>
    </p:spTree>
    <p:extLst>
      <p:ext uri="{BB962C8B-B14F-4D97-AF65-F5344CB8AC3E}">
        <p14:creationId xmlns:p14="http://schemas.microsoft.com/office/powerpoint/2010/main" val="54033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861" y="198072"/>
            <a:ext cx="11476586" cy="1138360"/>
          </a:xfrm>
        </p:spPr>
        <p:txBody>
          <a:bodyPr/>
          <a:lstStyle/>
          <a:p>
            <a:pPr algn="ctr"/>
            <a:r>
              <a:rPr lang="ru-RU" b="1" dirty="0">
                <a:latin typeface="+mn-lt"/>
              </a:rPr>
              <a:t>ФГОС </a:t>
            </a:r>
            <a:r>
              <a:rPr lang="ru-RU" b="1" dirty="0" smtClean="0">
                <a:latin typeface="+mn-lt"/>
              </a:rPr>
              <a:t>ДО</a:t>
            </a:r>
            <a:endParaRPr lang="ru-RU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470" y="1597024"/>
            <a:ext cx="11913576" cy="4865321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marL="0" indent="0">
              <a:buNone/>
            </a:pPr>
            <a:r>
              <a:rPr lang="ru-RU" sz="3200" b="1" dirty="0">
                <a:solidFill>
                  <a:srgbClr val="002060"/>
                </a:solidFill>
              </a:rPr>
              <a:t>Концепция духовно-нравственного развития и воспитания личности гражданина России </a:t>
            </a:r>
            <a:r>
              <a:rPr lang="ru-RU" dirty="0">
                <a:solidFill>
                  <a:srgbClr val="002060"/>
                </a:solidFill>
              </a:rPr>
              <a:t>(А. Я. Данилюк, А. М. Кондаков, В. А. </a:t>
            </a:r>
            <a:r>
              <a:rPr lang="ru-RU" dirty="0" smtClean="0">
                <a:solidFill>
                  <a:srgbClr val="002060"/>
                </a:solidFill>
              </a:rPr>
              <a:t>Тишков) </a:t>
            </a:r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lvl="0"/>
            <a:endParaRPr lang="ru-RU" dirty="0" smtClean="0"/>
          </a:p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5882838" y="1183780"/>
            <a:ext cx="484632" cy="826487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2527789" y="3862753"/>
            <a:ext cx="7156938" cy="2599592"/>
          </a:xfrm>
          <a:prstGeom prst="wedgeRectCallout">
            <a:avLst>
              <a:gd name="adj1" fmla="val -26880"/>
              <a:gd name="adj2" fmla="val -77878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800" b="1" dirty="0" smtClean="0">
                <a:solidFill>
                  <a:srgbClr val="002060"/>
                </a:solidFill>
              </a:rPr>
              <a:t>* 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представление </a:t>
            </a:r>
            <a:r>
              <a:rPr lang="ru-RU" sz="2800" b="1" dirty="0">
                <a:solidFill>
                  <a:srgbClr val="002060"/>
                </a:solidFill>
              </a:rPr>
              <a:t>о добре и зле,</a:t>
            </a:r>
          </a:p>
          <a:p>
            <a:pPr lvl="0"/>
            <a:r>
              <a:rPr lang="ru-RU" sz="2800" b="1" dirty="0" smtClean="0">
                <a:solidFill>
                  <a:srgbClr val="002060"/>
                </a:solidFill>
              </a:rPr>
              <a:t>*  трудолюбие</a:t>
            </a:r>
            <a:r>
              <a:rPr lang="ru-RU" sz="2800" b="1" dirty="0">
                <a:solidFill>
                  <a:srgbClr val="002060"/>
                </a:solidFill>
              </a:rPr>
              <a:t>, бережливость,</a:t>
            </a:r>
          </a:p>
          <a:p>
            <a:pPr lvl="0"/>
            <a:r>
              <a:rPr lang="ru-RU" sz="2800" b="1" dirty="0" smtClean="0">
                <a:solidFill>
                  <a:srgbClr val="002060"/>
                </a:solidFill>
              </a:rPr>
              <a:t>*  развитие </a:t>
            </a:r>
            <a:r>
              <a:rPr lang="ru-RU" sz="2800" b="1" dirty="0">
                <a:solidFill>
                  <a:srgbClr val="002060"/>
                </a:solidFill>
              </a:rPr>
              <a:t>совести,</a:t>
            </a:r>
          </a:p>
          <a:p>
            <a:pPr lvl="0"/>
            <a:r>
              <a:rPr lang="ru-RU" sz="2800" b="1" dirty="0" smtClean="0">
                <a:solidFill>
                  <a:srgbClr val="002060"/>
                </a:solidFill>
              </a:rPr>
              <a:t>*  национальные </a:t>
            </a:r>
            <a:r>
              <a:rPr lang="ru-RU" sz="2800" b="1" dirty="0">
                <a:solidFill>
                  <a:srgbClr val="002060"/>
                </a:solidFill>
              </a:rPr>
              <a:t>ценности,</a:t>
            </a:r>
          </a:p>
          <a:p>
            <a:pPr lvl="0"/>
            <a:r>
              <a:rPr lang="ru-RU" sz="2800" b="1" dirty="0" smtClean="0">
                <a:solidFill>
                  <a:srgbClr val="002060"/>
                </a:solidFill>
              </a:rPr>
              <a:t>*  оценка </a:t>
            </a:r>
            <a:r>
              <a:rPr lang="ru-RU" sz="2800" b="1" dirty="0">
                <a:solidFill>
                  <a:srgbClr val="002060"/>
                </a:solidFill>
              </a:rPr>
              <a:t>поступков,</a:t>
            </a:r>
          </a:p>
          <a:p>
            <a:pPr lvl="0"/>
            <a:r>
              <a:rPr lang="ru-RU" sz="2800" b="1" dirty="0" smtClean="0">
                <a:solidFill>
                  <a:srgbClr val="002060"/>
                </a:solidFill>
              </a:rPr>
              <a:t>*  ценность </a:t>
            </a:r>
            <a:r>
              <a:rPr lang="ru-RU" sz="2800" b="1" dirty="0">
                <a:solidFill>
                  <a:srgbClr val="002060"/>
                </a:solidFill>
              </a:rPr>
              <a:t>человеческой жизни</a:t>
            </a:r>
          </a:p>
        </p:txBody>
      </p:sp>
    </p:spTree>
    <p:extLst>
      <p:ext uri="{BB962C8B-B14F-4D97-AF65-F5344CB8AC3E}">
        <p14:creationId xmlns:p14="http://schemas.microsoft.com/office/powerpoint/2010/main" val="9353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523" y="154110"/>
            <a:ext cx="11623431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+mn-lt"/>
              </a:rPr>
              <a:t>О</a:t>
            </a:r>
            <a:r>
              <a:rPr lang="ru-RU" b="1" dirty="0" smtClean="0">
                <a:solidFill>
                  <a:srgbClr val="002060"/>
                </a:solidFill>
                <a:latin typeface="+mn-lt"/>
              </a:rPr>
              <a:t>сновные </a:t>
            </a:r>
            <a:r>
              <a:rPr lang="ru-RU" b="1" dirty="0">
                <a:solidFill>
                  <a:srgbClr val="002060"/>
                </a:solidFill>
                <a:latin typeface="+mn-lt"/>
              </a:rPr>
              <a:t>задачи духовно-нравственного воспитания детей дошкольного </a:t>
            </a:r>
            <a:r>
              <a:rPr lang="ru-RU" b="1" dirty="0" smtClean="0">
                <a:solidFill>
                  <a:srgbClr val="002060"/>
                </a:solidFill>
                <a:latin typeface="+mn-lt"/>
              </a:rPr>
              <a:t>возраста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17" y="1925516"/>
            <a:ext cx="11910951" cy="464233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формирование </a:t>
            </a:r>
            <a:r>
              <a:rPr lang="ru-RU" dirty="0">
                <a:solidFill>
                  <a:srgbClr val="002060"/>
                </a:solidFill>
              </a:rPr>
              <a:t>начал патриотизма и гражданственности;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формирование </a:t>
            </a:r>
            <a:r>
              <a:rPr lang="ru-RU" dirty="0">
                <a:solidFill>
                  <a:srgbClr val="002060"/>
                </a:solidFill>
              </a:rPr>
              <a:t>гуманного отношения к людям и окружающей природе;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формирование </a:t>
            </a:r>
            <a:r>
              <a:rPr lang="ru-RU" dirty="0">
                <a:solidFill>
                  <a:srgbClr val="002060"/>
                </a:solidFill>
              </a:rPr>
              <a:t>духовно-нравственного отношения и чувства сопричастности к культурному наследию своего народа;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уважение </a:t>
            </a:r>
            <a:r>
              <a:rPr lang="ru-RU" dirty="0">
                <a:solidFill>
                  <a:srgbClr val="002060"/>
                </a:solidFill>
              </a:rPr>
              <a:t>к своей нации и понимание своих национальных особенностей;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формирование </a:t>
            </a:r>
            <a:r>
              <a:rPr lang="ru-RU" dirty="0">
                <a:solidFill>
                  <a:srgbClr val="002060"/>
                </a:solidFill>
              </a:rPr>
              <a:t>чувства собственного достоинства, как представителя своего народа и уважения к представителям других национальностей;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формирование </a:t>
            </a:r>
            <a:r>
              <a:rPr lang="ru-RU" dirty="0">
                <a:solidFill>
                  <a:srgbClr val="002060"/>
                </a:solidFill>
              </a:rPr>
              <a:t>положительных, доброжелательных, коллективных взаимоотношений и </a:t>
            </a:r>
            <a:r>
              <a:rPr lang="ru-RU" dirty="0" err="1">
                <a:solidFill>
                  <a:srgbClr val="002060"/>
                </a:solidFill>
              </a:rPr>
              <a:t>эмпатийных</a:t>
            </a:r>
            <a:r>
              <a:rPr lang="ru-RU" dirty="0">
                <a:solidFill>
                  <a:srgbClr val="002060"/>
                </a:solidFill>
              </a:rPr>
              <a:t> чувств (сочувствия, сопереживания, коммуникативных способностей (дружелюбие в общении с окружающими, взаимопонимание и искренность, уважение к личности, эмоциональный контакт</a:t>
            </a:r>
            <a:r>
              <a:rPr lang="ru-RU" dirty="0" smtClean="0">
                <a:solidFill>
                  <a:srgbClr val="002060"/>
                </a:solidFill>
              </a:rPr>
              <a:t>);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воспитание </a:t>
            </a:r>
            <a:r>
              <a:rPr lang="ru-RU" dirty="0">
                <a:solidFill>
                  <a:srgbClr val="002060"/>
                </a:solidFill>
              </a:rPr>
              <a:t>уважительного отношения к труду.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702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654" y="215655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+mn-lt"/>
              </a:rPr>
              <a:t>Направления </a:t>
            </a:r>
            <a:br>
              <a:rPr lang="ru-RU" b="1" dirty="0">
                <a:solidFill>
                  <a:srgbClr val="002060"/>
                </a:solidFill>
                <a:latin typeface="+mn-lt"/>
              </a:rPr>
            </a:br>
            <a:r>
              <a:rPr lang="ru-RU" b="1" dirty="0">
                <a:solidFill>
                  <a:srgbClr val="002060"/>
                </a:solidFill>
                <a:latin typeface="+mn-lt"/>
              </a:rPr>
              <a:t>духовно-нравственного воспитания</a:t>
            </a:r>
            <a:endParaRPr lang="ru-RU" dirty="0"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0255921"/>
              </p:ext>
            </p:extLst>
          </p:nvPr>
        </p:nvGraphicFramePr>
        <p:xfrm>
          <a:off x="838200" y="1825625"/>
          <a:ext cx="9211408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6239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2108651"/>
              </p:ext>
            </p:extLst>
          </p:nvPr>
        </p:nvGraphicFramePr>
        <p:xfrm>
          <a:off x="342824" y="1175367"/>
          <a:ext cx="11474037" cy="16030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23965">
                  <a:extLst>
                    <a:ext uri="{9D8B030D-6E8A-4147-A177-3AD203B41FA5}">
                      <a16:colId xmlns:a16="http://schemas.microsoft.com/office/drawing/2014/main" val="3086233487"/>
                    </a:ext>
                  </a:extLst>
                </a:gridCol>
                <a:gridCol w="3825036">
                  <a:extLst>
                    <a:ext uri="{9D8B030D-6E8A-4147-A177-3AD203B41FA5}">
                      <a16:colId xmlns:a16="http://schemas.microsoft.com/office/drawing/2014/main" val="3662043631"/>
                    </a:ext>
                  </a:extLst>
                </a:gridCol>
                <a:gridCol w="3825036">
                  <a:extLst>
                    <a:ext uri="{9D8B030D-6E8A-4147-A177-3AD203B41FA5}">
                      <a16:colId xmlns:a16="http://schemas.microsoft.com/office/drawing/2014/main" val="2993616029"/>
                    </a:ext>
                  </a:extLst>
                </a:gridCol>
              </a:tblGrid>
              <a:tr h="16030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Наглядный </a:t>
                      </a:r>
                      <a:r>
                        <a:rPr lang="ru-RU" sz="2800" dirty="0">
                          <a:effectLst/>
                        </a:rPr>
                        <a:t>метод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endParaRPr lang="ru-RU" sz="28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Словесный </a:t>
                      </a:r>
                      <a:r>
                        <a:rPr lang="ru-RU" sz="2800" dirty="0">
                          <a:effectLst/>
                        </a:rPr>
                        <a:t>метод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endParaRPr lang="ru-RU" sz="28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Практический </a:t>
                      </a:r>
                      <a:r>
                        <a:rPr lang="ru-RU" sz="2800" dirty="0">
                          <a:effectLst/>
                        </a:rPr>
                        <a:t>метод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35257118"/>
                  </a:ext>
                </a:extLst>
              </a:tr>
            </a:tbl>
          </a:graphicData>
        </a:graphic>
      </p:graphicFrame>
      <p:sp>
        <p:nvSpPr>
          <p:cNvPr id="6" name="Прямоугольная выноска 5"/>
          <p:cNvSpPr/>
          <p:nvPr/>
        </p:nvSpPr>
        <p:spPr>
          <a:xfrm>
            <a:off x="342824" y="4044462"/>
            <a:ext cx="11474037" cy="2324018"/>
          </a:xfrm>
          <a:prstGeom prst="wedgeRectCallout">
            <a:avLst>
              <a:gd name="adj1" fmla="val 2481"/>
              <a:gd name="adj2" fmla="val -50144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002060"/>
                </a:solidFill>
              </a:rPr>
              <a:t>1. </a:t>
            </a:r>
            <a:r>
              <a:rPr lang="ru-RU" sz="2800" b="1" i="1" dirty="0">
                <a:solidFill>
                  <a:srgbClr val="002060"/>
                </a:solidFill>
              </a:rPr>
              <a:t>Методы формирования нравственного поведения</a:t>
            </a:r>
            <a:r>
              <a:rPr lang="ru-RU" sz="2800" dirty="0">
                <a:solidFill>
                  <a:srgbClr val="002060"/>
                </a:solidFill>
              </a:rPr>
              <a:t> </a:t>
            </a:r>
          </a:p>
          <a:p>
            <a:r>
              <a:rPr lang="ru-RU" sz="2800" dirty="0">
                <a:solidFill>
                  <a:srgbClr val="002060"/>
                </a:solidFill>
              </a:rPr>
              <a:t>2. </a:t>
            </a:r>
            <a:r>
              <a:rPr lang="ru-RU" sz="2800" b="1" i="1" dirty="0">
                <a:solidFill>
                  <a:srgbClr val="002060"/>
                </a:solidFill>
              </a:rPr>
              <a:t>Методы формирования нравственного сознания</a:t>
            </a:r>
            <a:r>
              <a:rPr lang="ru-RU" sz="2800" dirty="0">
                <a:solidFill>
                  <a:srgbClr val="002060"/>
                </a:solidFill>
              </a:rPr>
              <a:t> </a:t>
            </a:r>
          </a:p>
          <a:p>
            <a:r>
              <a:rPr lang="ru-RU" sz="2800" dirty="0">
                <a:solidFill>
                  <a:srgbClr val="002060"/>
                </a:solidFill>
              </a:rPr>
              <a:t>3.</a:t>
            </a:r>
            <a:r>
              <a:rPr lang="ru-RU" sz="2800" b="1" i="1" dirty="0">
                <a:solidFill>
                  <a:srgbClr val="002060"/>
                </a:solidFill>
              </a:rPr>
              <a:t> Методы стимулирования</a:t>
            </a:r>
            <a:r>
              <a:rPr lang="ru-RU" sz="2800" dirty="0">
                <a:solidFill>
                  <a:srgbClr val="002060"/>
                </a:solidFill>
              </a:rPr>
              <a:t> 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339538" y="2998171"/>
            <a:ext cx="484632" cy="826487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926800" y="2998171"/>
            <a:ext cx="484632" cy="826487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9514062" y="2998170"/>
            <a:ext cx="484632" cy="826487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20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7130102"/>
              </p:ext>
            </p:extLst>
          </p:nvPr>
        </p:nvGraphicFramePr>
        <p:xfrm>
          <a:off x="3766039" y="158261"/>
          <a:ext cx="4560277" cy="6097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https://im0-tub-ru.yandex.net/i?id=3314ff67eed29d37217e23ee74150571-l&amp;n=1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484" y="544084"/>
            <a:ext cx="2831124" cy="28191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vatars.mds.yandex.net/get-zen_doc/1880127/pub_5dfce3631a860800b06549d7_5dfce4341e8e3f00b0e55246/scale_1200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03323" y="544084"/>
            <a:ext cx="2837554" cy="28255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796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846" y="83771"/>
            <a:ext cx="11482754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+mn-lt"/>
              </a:rPr>
              <a:t>Взаимодействие с родителями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2562" y="1186962"/>
            <a:ext cx="11737730" cy="556553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- </a:t>
            </a:r>
            <a:r>
              <a:rPr lang="ru-RU" b="1" dirty="0" smtClean="0">
                <a:solidFill>
                  <a:srgbClr val="002060"/>
                </a:solidFill>
              </a:rPr>
              <a:t>собрания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на духовно - нравственные темы;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- </a:t>
            </a:r>
            <a:r>
              <a:rPr lang="ru-RU" b="1" dirty="0" smtClean="0">
                <a:solidFill>
                  <a:srgbClr val="002060"/>
                </a:solidFill>
              </a:rPr>
              <a:t>открытые </a:t>
            </a:r>
            <a:r>
              <a:rPr lang="ru-RU" b="1" dirty="0">
                <a:solidFill>
                  <a:srgbClr val="002060"/>
                </a:solidFill>
              </a:rPr>
              <a:t>показы </a:t>
            </a:r>
            <a:r>
              <a:rPr lang="ru-RU" dirty="0" err="1">
                <a:solidFill>
                  <a:srgbClr val="002060"/>
                </a:solidFill>
              </a:rPr>
              <a:t>воспитательно</a:t>
            </a:r>
            <a:r>
              <a:rPr lang="ru-RU" dirty="0">
                <a:solidFill>
                  <a:srgbClr val="002060"/>
                </a:solidFill>
              </a:rPr>
              <a:t> - образовательного процесса;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- проведение </a:t>
            </a:r>
            <a:r>
              <a:rPr lang="ru-RU" b="1" dirty="0">
                <a:solidFill>
                  <a:srgbClr val="002060"/>
                </a:solidFill>
              </a:rPr>
              <a:t>совместных мероприятий</a:t>
            </a:r>
            <a:r>
              <a:rPr lang="ru-RU" dirty="0">
                <a:solidFill>
                  <a:srgbClr val="002060"/>
                </a:solidFill>
              </a:rPr>
              <a:t>;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- </a:t>
            </a:r>
            <a:r>
              <a:rPr lang="ru-RU" b="1" dirty="0" smtClean="0">
                <a:solidFill>
                  <a:srgbClr val="002060"/>
                </a:solidFill>
              </a:rPr>
              <a:t>анкетирование </a:t>
            </a:r>
            <a:r>
              <a:rPr lang="ru-RU" dirty="0">
                <a:solidFill>
                  <a:srgbClr val="002060"/>
                </a:solidFill>
              </a:rPr>
              <a:t>и тестирование;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- индивидуальные </a:t>
            </a:r>
            <a:r>
              <a:rPr lang="ru-RU" dirty="0">
                <a:solidFill>
                  <a:srgbClr val="002060"/>
                </a:solidFill>
              </a:rPr>
              <a:t>и групповые </a:t>
            </a:r>
            <a:r>
              <a:rPr lang="ru-RU" b="1" dirty="0">
                <a:solidFill>
                  <a:srgbClr val="002060"/>
                </a:solidFill>
              </a:rPr>
              <a:t>консультации</a:t>
            </a:r>
            <a:r>
              <a:rPr lang="ru-RU" dirty="0">
                <a:solidFill>
                  <a:srgbClr val="002060"/>
                </a:solidFill>
              </a:rPr>
              <a:t>;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- </a:t>
            </a:r>
            <a:r>
              <a:rPr lang="ru-RU" b="1" dirty="0" smtClean="0">
                <a:solidFill>
                  <a:srgbClr val="002060"/>
                </a:solidFill>
              </a:rPr>
              <a:t>наглядные </a:t>
            </a:r>
            <a:r>
              <a:rPr lang="ru-RU" b="1" dirty="0">
                <a:solidFill>
                  <a:srgbClr val="002060"/>
                </a:solidFill>
              </a:rPr>
              <a:t>виды </a:t>
            </a:r>
            <a:r>
              <a:rPr lang="ru-RU" dirty="0">
                <a:solidFill>
                  <a:srgbClr val="002060"/>
                </a:solidFill>
              </a:rPr>
              <a:t>работы (информационные стенды для родителей, стенгазеты, папки-передвижки, выставки детских работ, дидактических игр, литературы);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- </a:t>
            </a:r>
            <a:r>
              <a:rPr lang="ru-RU" b="1" dirty="0" smtClean="0">
                <a:solidFill>
                  <a:srgbClr val="002060"/>
                </a:solidFill>
              </a:rPr>
              <a:t>визиты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домой;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- </a:t>
            </a:r>
            <a:r>
              <a:rPr lang="ru-RU" b="1" dirty="0" smtClean="0">
                <a:solidFill>
                  <a:srgbClr val="002060"/>
                </a:solidFill>
              </a:rPr>
              <a:t>привлечение </a:t>
            </a:r>
            <a:r>
              <a:rPr lang="ru-RU" b="1" dirty="0">
                <a:solidFill>
                  <a:srgbClr val="002060"/>
                </a:solidFill>
              </a:rPr>
              <a:t>родителей </a:t>
            </a:r>
            <a:r>
              <a:rPr lang="ru-RU" dirty="0">
                <a:solidFill>
                  <a:srgbClr val="002060"/>
                </a:solidFill>
              </a:rPr>
              <a:t>к подготовке и проведению праздников и открытых занятий;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- привлечение </a:t>
            </a:r>
            <a:r>
              <a:rPr lang="ru-RU" dirty="0">
                <a:solidFill>
                  <a:srgbClr val="002060"/>
                </a:solidFill>
              </a:rPr>
              <a:t>родителей к подбору произведений устного народного творчества определенной тематики;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- </a:t>
            </a:r>
            <a:r>
              <a:rPr lang="ru-RU" b="1" dirty="0" smtClean="0">
                <a:solidFill>
                  <a:srgbClr val="002060"/>
                </a:solidFill>
              </a:rPr>
              <a:t>выставки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совместного творчества.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742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ilsonelderlaw.com/wp-content/uploads/2017/05/iStock_000020441685_Medium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0478" y="1588843"/>
            <a:ext cx="8681884" cy="48782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9097" y="619432"/>
            <a:ext cx="111399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Отношение к детям – показатель компетентности педагога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3856868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580</TotalTime>
  <Words>455</Words>
  <Application>Microsoft Office PowerPoint</Application>
  <PresentationFormat>Широкоэкранный</PresentationFormat>
  <Paragraphs>63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МЕТОДЫ ФОРМИРОВАНИЯ НРАВСТВЕННЫХ ПРЕДСТАВЛЕНИЙ  И ФОРМЫ РАБОТЫ  ПО ДУХОВНО-НРАВСТВЕННОМУ ВОСПИТАНИЮ ДОШКОЛЬНИКОВ  </vt:lpstr>
      <vt:lpstr>Понятийный словарь</vt:lpstr>
      <vt:lpstr>ФГОС ДО</vt:lpstr>
      <vt:lpstr>Основные задачи духовно-нравственного воспитания детей дошкольного возраста</vt:lpstr>
      <vt:lpstr>Направления  духовно-нравственного воспитания</vt:lpstr>
      <vt:lpstr>Презентация PowerPoint</vt:lpstr>
      <vt:lpstr>Презентация PowerPoint</vt:lpstr>
      <vt:lpstr>Взаимодействие с родителями</vt:lpstr>
      <vt:lpstr>Презентация PowerPoint</vt:lpstr>
      <vt:lpstr>Презентация PowerPoint</vt:lpstr>
      <vt:lpstr>1 младшая группа</vt:lpstr>
      <vt:lpstr>2 младшая группа</vt:lpstr>
      <vt:lpstr>Средняя группа</vt:lpstr>
      <vt:lpstr>Старшая группа</vt:lpstr>
      <vt:lpstr>Подготовительная группа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ФОРМИРОВАНИЯ НРАВСТВЕННЫХ ПРЕДСТАВЛЕНИЙ  И ФОРМЫ РАБОТЫ  ПО ДУХОВНО-НРАВСТВЕННОМУ ВОСПИТАНИЮ ДОШКОЛЬНИКОВ</dc:title>
  <dc:creator>Пользователь Windows</dc:creator>
  <cp:lastModifiedBy>Пользователь Windows</cp:lastModifiedBy>
  <cp:revision>29</cp:revision>
  <dcterms:created xsi:type="dcterms:W3CDTF">2022-01-31T06:46:42Z</dcterms:created>
  <dcterms:modified xsi:type="dcterms:W3CDTF">2022-04-22T11:36:05Z</dcterms:modified>
</cp:coreProperties>
</file>