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2" r:id="rId3"/>
    <p:sldMasterId id="2147483735" r:id="rId4"/>
    <p:sldMasterId id="2147483749" r:id="rId5"/>
    <p:sldMasterId id="2147483761" r:id="rId6"/>
    <p:sldMasterId id="2147483773" r:id="rId7"/>
    <p:sldMasterId id="2147483810" r:id="rId8"/>
  </p:sldMasterIdLst>
  <p:sldIdLst>
    <p:sldId id="256" r:id="rId9"/>
    <p:sldId id="257" r:id="rId10"/>
    <p:sldId id="258" r:id="rId11"/>
    <p:sldId id="259" r:id="rId12"/>
    <p:sldId id="260" r:id="rId13"/>
    <p:sldId id="262" r:id="rId14"/>
    <p:sldId id="263" r:id="rId15"/>
    <p:sldId id="261" r:id="rId16"/>
    <p:sldId id="265" r:id="rId17"/>
    <p:sldId id="264" r:id="rId18"/>
    <p:sldId id="269" r:id="rId19"/>
    <p:sldId id="266" r:id="rId20"/>
    <p:sldId id="267" r:id="rId21"/>
    <p:sldId id="272" r:id="rId22"/>
    <p:sldId id="273" r:id="rId23"/>
    <p:sldId id="268" r:id="rId24"/>
    <p:sldId id="270" r:id="rId25"/>
    <p:sldId id="271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74" d="100"/>
          <a:sy n="74" d="100"/>
        </p:scale>
        <p:origin x="107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967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7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331D3-2255-412D-878A-3257E4CF8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00D03-C615-4B28-9988-5E3BF8AFC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D140B-DD33-4CB1-9586-0B483CF0B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F4D48-FE5F-46F4-826A-F45AB27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6C25D-5562-49DC-A14E-D761F12B1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9CE4-DFC5-42C4-B2AE-9D721FFC6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7F747-F82D-42E3-9A83-6A98F10AA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E3D2E-82E9-42D1-92B6-D341261DD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DE5A-F1C9-4FDB-89B4-2E93BCF9D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E4347-DBC5-4634-A6DE-D727CF83E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07C57-D06F-46B8-85AB-76FA2080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E3894-967D-4CFC-8417-ABCCA5F3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EF1AE-289F-43BC-B867-F4F214B52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333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333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1CCD7-2EBD-4AEC-8B96-85A7E2868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9AEF-9C9B-4BF9-B774-3ADE05F5C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3E3DE-B3A1-4CAE-8A18-1480D9361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3A6C9-1029-4275-B040-7DA2311B9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2249-0A83-48A1-B32C-B64D7296D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AF749-7117-4775-AF3A-C11F25886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554ED-0617-4294-9684-30678CE0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BEEB-0E46-4BB3-ABEB-98FB5ADFD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5A63D-213C-4C08-9971-19DC8EB6A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A071E-1643-4303-900E-5B6EB399D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1628A-3C07-43F7-AC03-39DF88449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ECA7E-2064-4F13-AFC9-FA594918F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9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9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3B006-5F8A-4DE9-85F4-D3155BBE4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D3A25-9FD1-4DE2-8EC6-71D725E75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493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493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B72B7-2D69-466D-8535-6F0DC697D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8477B-F046-4921-8B31-2D1740EDE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266-3514-4315-AB91-6A3640496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BBC42-9EE7-47CA-AEB9-C2CBB7901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EC204-5196-48AA-8101-952F2161B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F1B45-97D0-4525-85BC-07C078E7F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C2FA-9D32-4B46-A22B-C0F0EA86D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22BA-AF41-4DC7-AF9A-79420361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3F1D4-477B-40E6-B402-1F023696C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78FD-EB7B-4F6F-9507-99D0F0956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F6BB-809B-4004-AF66-30016879E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61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3716F-84E1-466A-9849-EFE229919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4922A-90B6-460B-9AF0-878D35337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620E0-25D3-4622-B750-F67031C1D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35E2D-1A6B-4B2E-A380-E21B5BA99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DA870-9F44-4BB4-8621-CFBAD2E1B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9ED24-54B7-4A07-9A35-A6D867A3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FB94D-5058-4F0F-97A0-898F0D351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9B8D6-C1C0-45C7-8B74-C27829B57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53B70-ECDE-4409-9C0E-04BBC6B23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F27C-1087-4109-B870-DAAC0F342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FA649-524A-4724-B773-0B86E910C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2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82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DC53-C97D-4A60-AD8D-AD097F1E3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5D7B1-F05E-4D43-928B-EB866445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D9F1D-E8F2-4A94-B075-F6F8FA0DC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ED69-292A-481B-9426-A7EAA7439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D729C-EA50-4C6C-B5B0-5F2BBD26E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C9F33-9204-4046-AF87-B86B3A125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EE14A-9A40-4B57-8B08-FCC3E749B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59972-26E9-4189-BC79-5E2A60EE9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B660A-C9DB-4A02-9051-DDD4321CD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97B79-C95C-4B18-995E-05DB41072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6D3B9-FAEC-4193-9CFB-9866750F2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B9771-F5D6-4155-9E58-AD28EA4ED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86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865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86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865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865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865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50" grpId="0"/>
      <p:bldP spid="6865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3B4286C-7DB9-450F-A6F5-B99BCAB80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98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8227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8227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8229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29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09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96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231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8231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C2106A0-9C3A-4388-904B-87CEF84A8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23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311" grpId="0"/>
      <p:bldP spid="1823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2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23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8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8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1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8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78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78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73EDFCA-F19E-4511-9CE2-A71927743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49" grpId="0"/>
      <p:bldP spid="27855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85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785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9389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89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389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91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391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9391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9391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391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E80F426-BE96-4C46-A1D1-E1FED881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391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12" grpId="0"/>
      <p:bldP spid="29391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39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939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152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3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4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51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51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51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73667163-5D42-42CE-B1A5-40360DED4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/>
      <p:bldP spid="30515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5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5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52B58C-032B-4A47-AF54-556423C18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720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8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721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2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72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3" grpId="0"/>
      <p:bldP spid="3072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72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tolstopuzzzz.narod.ru/photo/osen/img_4275.jpg" TargetMode="External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0710131440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48736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076407" y="462323"/>
            <a:ext cx="40116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latin typeface="Bookman Old Style" pitchFamily="18" charset="0"/>
              </a:rPr>
              <a:t>Александр</a:t>
            </a:r>
          </a:p>
          <a:p>
            <a:pPr algn="ctr"/>
            <a:r>
              <a:rPr lang="ru-RU" sz="4800" b="1" i="1" dirty="0">
                <a:latin typeface="Bookman Old Style" pitchFamily="18" charset="0"/>
              </a:rPr>
              <a:t>Сергеевич</a:t>
            </a:r>
          </a:p>
          <a:p>
            <a:pPr algn="ctr"/>
            <a:r>
              <a:rPr lang="ru-RU" sz="4800" b="1" i="1" dirty="0">
                <a:latin typeface="Bookman Old Style" pitchFamily="18" charset="0"/>
              </a:rPr>
              <a:t>Пушкин</a:t>
            </a:r>
          </a:p>
          <a:p>
            <a:pPr algn="ctr"/>
            <a:endParaRPr lang="ru-RU" sz="4800" b="1" i="1" dirty="0">
              <a:latin typeface="Bookman Old Style" pitchFamily="18" charset="0"/>
            </a:endParaRPr>
          </a:p>
          <a:p>
            <a:pPr algn="ctr"/>
            <a:r>
              <a:rPr lang="ru-RU" sz="4800" b="1" i="1" dirty="0">
                <a:latin typeface="Bookman Old Style" pitchFamily="18" charset="0"/>
              </a:rPr>
              <a:t>1799-1837</a:t>
            </a:r>
            <a:endParaRPr lang="en-US" sz="4800" b="1" i="1" dirty="0">
              <a:latin typeface="Bookman Old Style" pitchFamily="18" charset="0"/>
            </a:endParaRPr>
          </a:p>
          <a:p>
            <a:endParaRPr lang="ru-RU" sz="1200" b="1" i="1" dirty="0">
              <a:latin typeface="Bookman Old Style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AA949D6-FCEA-4290-A2A7-04F41FD879E5}"/>
              </a:ext>
            </a:extLst>
          </p:cNvPr>
          <p:cNvSpPr/>
          <p:nvPr/>
        </p:nvSpPr>
        <p:spPr>
          <a:xfrm>
            <a:off x="491131" y="4235548"/>
            <a:ext cx="8568564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Кто же такой А.С. Пушкин?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Расскажите, что помните своими словами.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6FD640A-FB31-4CFB-92FA-706E0CE6EE8E}"/>
              </a:ext>
            </a:extLst>
          </p:cNvPr>
          <p:cNvSpPr/>
          <p:nvPr/>
        </p:nvSpPr>
        <p:spPr>
          <a:xfrm>
            <a:off x="4283968" y="5686335"/>
            <a:ext cx="57544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Е.А.</a:t>
            </a:r>
          </a:p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СПб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Documents and Settings\Admin\Рабочий стол\Пушкин\180px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857250"/>
            <a:ext cx="3457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3714750" y="214313"/>
            <a:ext cx="521493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 dirty="0">
                <a:latin typeface="Bookman Old Style" pitchFamily="18" charset="0"/>
              </a:rPr>
              <a:t>В 12 лет Александр был отвезен учиться в новое, только что открывшееся </a:t>
            </a:r>
          </a:p>
          <a:p>
            <a:pPr algn="ctr"/>
            <a:r>
              <a:rPr lang="ru-RU" sz="3200" i="1" u="sng" dirty="0">
                <a:latin typeface="Bookman Old Style" pitchFamily="18" charset="0"/>
              </a:rPr>
              <a:t>19 октября 1811 г. </a:t>
            </a:r>
            <a:r>
              <a:rPr lang="ru-RU" sz="3200" i="1" dirty="0">
                <a:latin typeface="Bookman Old Style" pitchFamily="18" charset="0"/>
              </a:rPr>
              <a:t>учебное заведение - </a:t>
            </a:r>
            <a:r>
              <a:rPr lang="ru-RU" sz="3200" i="1" u="sng" dirty="0">
                <a:latin typeface="Bookman Old Style" pitchFamily="18" charset="0"/>
              </a:rPr>
              <a:t>Царскосельский Лицей </a:t>
            </a:r>
            <a:r>
              <a:rPr lang="ru-RU" sz="3200" i="1" dirty="0">
                <a:latin typeface="Bookman Old Style" pitchFamily="18" charset="0"/>
              </a:rPr>
              <a:t>под Петербургом, место, где располагалась летняя резиденция русских императоров.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CCDB94A-79CD-4DD1-A801-2ABCFADFC6F2}"/>
              </a:ext>
            </a:extLst>
          </p:cNvPr>
          <p:cNvSpPr/>
          <p:nvPr/>
        </p:nvSpPr>
        <p:spPr>
          <a:xfrm rot="21344655">
            <a:off x="232058" y="411454"/>
            <a:ext cx="4523674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Кто такой император?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949500F-F065-439D-83CA-4975CDE310C4}"/>
              </a:ext>
            </a:extLst>
          </p:cNvPr>
          <p:cNvSpPr/>
          <p:nvPr/>
        </p:nvSpPr>
        <p:spPr>
          <a:xfrm>
            <a:off x="3666092" y="6189886"/>
            <a:ext cx="5203604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Где стал учиться Пушкин?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75A722F-56F5-4856-A71D-0FAE3A0B6CBD}"/>
              </a:ext>
            </a:extLst>
          </p:cNvPr>
          <p:cNvSpPr/>
          <p:nvPr/>
        </p:nvSpPr>
        <p:spPr>
          <a:xfrm rot="766735">
            <a:off x="604599" y="2996667"/>
            <a:ext cx="7934801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каком возрасте вы пришли в школу?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4786313" y="0"/>
            <a:ext cx="4143375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00" i="1">
                <a:latin typeface="Bookman Old Style" pitchFamily="18" charset="0"/>
              </a:rPr>
              <a:t>Императорский Царскосельский Лицей был создан для образования и воспитания юношества, предназначенного к «важнейшим частям службы Государственной».</a:t>
            </a:r>
          </a:p>
        </p:txBody>
      </p:sp>
      <p:pic>
        <p:nvPicPr>
          <p:cNvPr id="9219" name="Picture 9" descr="slide0010_image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3286125"/>
            <a:ext cx="3651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45354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14313" y="3143250"/>
            <a:ext cx="50720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своих правах Лицей приравнивался к российским университетам и находился под особым покровительством Александра </a:t>
            </a:r>
            <a:r>
              <a:rPr lang="en-US" sz="2400" i="1">
                <a:latin typeface="Bookman Old Style" pitchFamily="18" charset="0"/>
              </a:rPr>
              <a:t>I</a:t>
            </a:r>
            <a:r>
              <a:rPr lang="ru-RU" sz="2400" i="1">
                <a:latin typeface="Bookman Old Style" pitchFamily="18" charset="0"/>
              </a:rPr>
              <a:t>. В Лицей принимали дворянских мальчиков 10-12 лет по результатам вступительных экзаменов.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95B2A99-4D90-4C7F-A8E0-2259BD8F1E0A}"/>
              </a:ext>
            </a:extLst>
          </p:cNvPr>
          <p:cNvSpPr/>
          <p:nvPr/>
        </p:nvSpPr>
        <p:spPr>
          <a:xfrm rot="21065520">
            <a:off x="55689" y="558616"/>
            <a:ext cx="6175793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Царскосельском лицее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могли учиться все желающие?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3EA69F8-636B-4BF6-80A9-2625399D1E39}"/>
              </a:ext>
            </a:extLst>
          </p:cNvPr>
          <p:cNvSpPr/>
          <p:nvPr/>
        </p:nvSpPr>
        <p:spPr>
          <a:xfrm rot="906299">
            <a:off x="2399784" y="2159800"/>
            <a:ext cx="2398926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девочки?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51512" y="188640"/>
            <a:ext cx="4392488" cy="643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2636912"/>
            <a:ext cx="469391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Bookman Old Style" pitchFamily="18" charset="0"/>
              </a:rPr>
              <a:t>Император Александр </a:t>
            </a:r>
            <a:r>
              <a:rPr lang="en-US" sz="2800" i="1" dirty="0">
                <a:latin typeface="Bookman Old Style" pitchFamily="18" charset="0"/>
              </a:rPr>
              <a:t>I</a:t>
            </a:r>
            <a:r>
              <a:rPr lang="ru-RU" sz="2800" i="1" dirty="0">
                <a:latin typeface="Bookman Old Style" pitchFamily="18" charset="0"/>
              </a:rPr>
              <a:t> </a:t>
            </a:r>
            <a:endParaRPr lang="en-US" sz="2800" i="1" dirty="0">
              <a:latin typeface="Bookman Old Style" pitchFamily="18" charset="0"/>
            </a:endParaRPr>
          </a:p>
          <a:p>
            <a:r>
              <a:rPr lang="ru-RU" sz="2800" i="1" dirty="0">
                <a:latin typeface="Bookman Old Style" pitchFamily="18" charset="0"/>
              </a:rPr>
              <a:t>– основатель  Лицея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273DEED-6A3A-4E97-976C-EFF626AEC34A}"/>
              </a:ext>
            </a:extLst>
          </p:cNvPr>
          <p:cNvSpPr/>
          <p:nvPr/>
        </p:nvSpPr>
        <p:spPr>
          <a:xfrm rot="21065520">
            <a:off x="192829" y="809936"/>
            <a:ext cx="5284781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значит «основатель»?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0-let-TSarskosel-skomu-litsey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344" y="203505"/>
            <a:ext cx="8525128" cy="6393847"/>
          </a:xfr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D59C92-B6D1-4684-AAFE-5071CCABB75D}"/>
              </a:ext>
            </a:extLst>
          </p:cNvPr>
          <p:cNvSpPr/>
          <p:nvPr/>
        </p:nvSpPr>
        <p:spPr>
          <a:xfrm rot="21065520">
            <a:off x="5619320" y="636126"/>
            <a:ext cx="1796326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это?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214313" y="4643438"/>
            <a:ext cx="871537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i="1" dirty="0">
                <a:latin typeface="Bookman Old Style" pitchFamily="18" charset="0"/>
              </a:rPr>
              <a:t>Учебный год в Царскосельском Лицее продолжался </a:t>
            </a:r>
            <a:r>
              <a:rPr lang="ru-RU" sz="2600" i="1" u="sng" dirty="0">
                <a:latin typeface="Bookman Old Style" pitchFamily="18" charset="0"/>
              </a:rPr>
              <a:t>11 месяцев, с 1 августа по 1 июля. </a:t>
            </a:r>
            <a:r>
              <a:rPr lang="ru-RU" sz="2600" i="1" dirty="0">
                <a:latin typeface="Bookman Old Style" pitchFamily="18" charset="0"/>
              </a:rPr>
              <a:t>Лицей был закрытым заведением. В течение всего периода обучения воспитанники не имели права покидать пределов Царского Села.</a:t>
            </a:r>
          </a:p>
        </p:txBody>
      </p:sp>
      <p:pic>
        <p:nvPicPr>
          <p:cNvPr id="10243" name="Picture 3" descr="Картинка 1 из 5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214313"/>
            <a:ext cx="657225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D226F05-4095-486F-9F68-3CB519E52709}"/>
              </a:ext>
            </a:extLst>
          </p:cNvPr>
          <p:cNvSpPr/>
          <p:nvPr/>
        </p:nvSpPr>
        <p:spPr>
          <a:xfrm rot="21065520">
            <a:off x="158482" y="1296596"/>
            <a:ext cx="862749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месяцев длится ваш учебный год?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1" descr="slide0018_image0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857250"/>
            <a:ext cx="36496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2" descr="slide0018_image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857250"/>
            <a:ext cx="371475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6"/>
          <p:cNvSpPr>
            <a:spLocks noChangeArrowheads="1"/>
          </p:cNvSpPr>
          <p:nvPr/>
        </p:nvSpPr>
        <p:spPr bwMode="auto">
          <a:xfrm>
            <a:off x="3857625" y="3857625"/>
            <a:ext cx="52863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>
                <a:latin typeface="Bookman Old Style" pitchFamily="18" charset="0"/>
              </a:rPr>
              <a:t>В каждой комнате – железная кровать, комод, конторка, зеркало, стул, стол для умывания, кувшин с водой. На конторке чернильница и подсвечник со щипцами…»       </a:t>
            </a:r>
            <a:r>
              <a:rPr lang="ru-RU" sz="2400" i="1" dirty="0" err="1">
                <a:latin typeface="Bookman Old Style" pitchFamily="18" charset="0"/>
              </a:rPr>
              <a:t>И.И.Пущин.Записки</a:t>
            </a:r>
            <a:r>
              <a:rPr lang="ru-RU" sz="2400" i="1" dirty="0">
                <a:latin typeface="Bookman Old Style" pitchFamily="18" charset="0"/>
              </a:rPr>
              <a:t> о Пушкине.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1285875" y="214313"/>
            <a:ext cx="6499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Bookman Old Style" pitchFamily="18" charset="0"/>
              </a:rPr>
              <a:t>Комната Александра Пушкина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7F2E-0E41-437E-94B6-4DF2BBB9E06F}"/>
              </a:ext>
            </a:extLst>
          </p:cNvPr>
          <p:cNvSpPr/>
          <p:nvPr/>
        </p:nvSpPr>
        <p:spPr>
          <a:xfrm rot="441363">
            <a:off x="339269" y="5723464"/>
            <a:ext cx="6229398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вы видите на фотографии?</a:t>
            </a: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5F72351D-232C-4DF8-88DE-1F9DB8A3E289}"/>
              </a:ext>
            </a:extLst>
          </p:cNvPr>
          <p:cNvSpPr/>
          <p:nvPr/>
        </p:nvSpPr>
        <p:spPr>
          <a:xfrm>
            <a:off x="1691680" y="1578610"/>
            <a:ext cx="144016" cy="5542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B85CD02A-5187-4384-A9FE-F8C59D320B7E}"/>
              </a:ext>
            </a:extLst>
          </p:cNvPr>
          <p:cNvSpPr/>
          <p:nvPr/>
        </p:nvSpPr>
        <p:spPr>
          <a:xfrm>
            <a:off x="665708" y="2538046"/>
            <a:ext cx="144016" cy="5542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FA85E98E-E4E5-44FB-B816-D01E2E6CC278}"/>
              </a:ext>
            </a:extLst>
          </p:cNvPr>
          <p:cNvSpPr/>
          <p:nvPr/>
        </p:nvSpPr>
        <p:spPr>
          <a:xfrm>
            <a:off x="3563888" y="3434507"/>
            <a:ext cx="144016" cy="5542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76982F3B-7D9F-4CE0-BCEC-F1EEDC55EC96}"/>
              </a:ext>
            </a:extLst>
          </p:cNvPr>
          <p:cNvSpPr/>
          <p:nvPr/>
        </p:nvSpPr>
        <p:spPr>
          <a:xfrm>
            <a:off x="2915816" y="2190219"/>
            <a:ext cx="144016" cy="5542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86B8BAFA-6B9C-4620-A080-801EC34670D8}"/>
              </a:ext>
            </a:extLst>
          </p:cNvPr>
          <p:cNvSpPr/>
          <p:nvPr/>
        </p:nvSpPr>
        <p:spPr>
          <a:xfrm flipH="1">
            <a:off x="971600" y="3580502"/>
            <a:ext cx="45719" cy="55424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0-016-Imperatorskij-Litsej-daval-obschee-vysshee-obrazovanie-bez-spetsializats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908720"/>
            <a:ext cx="6672495" cy="4736497"/>
          </a:xfrm>
        </p:spPr>
      </p:pic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ласс,где занимались лицеист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1629" y="332656"/>
            <a:ext cx="8188202" cy="612068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Bookman Old Style" pitchFamily="18" charset="0"/>
              </a:rPr>
              <a:t>Здесь проходили экзамены</a:t>
            </a:r>
          </a:p>
        </p:txBody>
      </p:sp>
      <p:pic>
        <p:nvPicPr>
          <p:cNvPr id="4" name="Содержимое 3" descr="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700" y="1600200"/>
            <a:ext cx="5714600" cy="4525963"/>
          </a:xfrm>
        </p:spPr>
      </p:pic>
    </p:spTree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214313" y="4643438"/>
            <a:ext cx="87153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 dirty="0">
                <a:latin typeface="Bookman Old Style" pitchFamily="18" charset="0"/>
              </a:rPr>
              <a:t>В 1815 г. Пушкин с триумфом прочел на экзамене свое стихотворение "Воспоминание в Царском Селе" в присутствии знаменитого поэта </a:t>
            </a:r>
            <a:r>
              <a:rPr lang="ru-RU" sz="2400" i="1" dirty="0" err="1">
                <a:latin typeface="Bookman Old Style" pitchFamily="18" charset="0"/>
              </a:rPr>
              <a:t>Г.Р.Державина</a:t>
            </a:r>
            <a:r>
              <a:rPr lang="ru-RU" sz="2400" i="1" dirty="0">
                <a:latin typeface="Bookman Old Style" pitchFamily="18" charset="0"/>
              </a:rPr>
              <a:t>. Срок пребывания в лицее кончился летом 1817 года. </a:t>
            </a:r>
          </a:p>
          <a:p>
            <a:pPr algn="ctr"/>
            <a:r>
              <a:rPr lang="ru-RU" sz="2400" i="1" dirty="0">
                <a:latin typeface="Bookman Old Style" pitchFamily="18" charset="0"/>
              </a:rPr>
              <a:t>9 июня состоялись выпускные экзамены.</a:t>
            </a:r>
          </a:p>
        </p:txBody>
      </p:sp>
      <p:pic>
        <p:nvPicPr>
          <p:cNvPr id="13315" name="Picture 1" descr="C:\Documents and Settings\Admin\Рабочий стол\Пушкин\pushkin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7188"/>
            <a:ext cx="762317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071563" y="0"/>
            <a:ext cx="6980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"Пушкин в Царском Селе", картина И. Репина, 1911.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8AE94B0-0E07-4B80-A928-4BFD8F5B74C2}"/>
              </a:ext>
            </a:extLst>
          </p:cNvPr>
          <p:cNvSpPr/>
          <p:nvPr/>
        </p:nvSpPr>
        <p:spPr>
          <a:xfrm rot="441363">
            <a:off x="478283" y="1891397"/>
            <a:ext cx="8187434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лет </a:t>
            </a:r>
            <a:r>
              <a:rPr lang="ru-RU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А.С.Пушкин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учился в лицее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0A8E230-A9C3-4B62-9113-5CC5583BA2A1}"/>
              </a:ext>
            </a:extLst>
          </p:cNvPr>
          <p:cNvSpPr/>
          <p:nvPr/>
        </p:nvSpPr>
        <p:spPr>
          <a:xfrm rot="441363">
            <a:off x="1384376" y="2841984"/>
            <a:ext cx="5858014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лет было писателю,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когда он окончил лицей?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438" y="642938"/>
            <a:ext cx="4183062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03241" y="335756"/>
            <a:ext cx="4429125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i="1" dirty="0">
                <a:latin typeface="Bookman Old Style" pitchFamily="18" charset="0"/>
              </a:rPr>
              <a:t>6 июня 1799 года </a:t>
            </a:r>
          </a:p>
          <a:p>
            <a:pPr algn="ctr"/>
            <a:r>
              <a:rPr lang="ru-RU" sz="3600" i="1" dirty="0">
                <a:latin typeface="Bookman Old Style" pitchFamily="18" charset="0"/>
              </a:rPr>
              <a:t>в Москве в дворянской помещичьей семье Пушкиных родился мальчик, которому суждено было стать одним из величайших поэтов России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A4E9EDC-94BE-452B-BDF6-C2FA918A041F}"/>
              </a:ext>
            </a:extLst>
          </p:cNvPr>
          <p:cNvSpPr/>
          <p:nvPr/>
        </p:nvSpPr>
        <p:spPr>
          <a:xfrm>
            <a:off x="1357685" y="4005064"/>
            <a:ext cx="6711265" cy="262190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вы помните какие-нибудь стихотворения </a:t>
            </a:r>
          </a:p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Пушкина?</a:t>
            </a:r>
          </a:p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Может, названия?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Admin\Рабочий стол\Пушкин\delvig_a_p_h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000125"/>
            <a:ext cx="25209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C:\Documents and Settings\Admin\Рабочий стол\Пушкин\puschin_i_i_h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000125"/>
            <a:ext cx="23336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214313" y="3929063"/>
            <a:ext cx="2928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i="1" dirty="0">
                <a:latin typeface="Bookman Old Style" pitchFamily="18" charset="0"/>
              </a:rPr>
              <a:t>Антон Антонович</a:t>
            </a:r>
          </a:p>
          <a:p>
            <a:r>
              <a:rPr lang="ru-RU" sz="2200" i="1" dirty="0">
                <a:latin typeface="Bookman Old Style" pitchFamily="18" charset="0"/>
              </a:rPr>
              <a:t>Дельвиг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6572250" y="3857625"/>
            <a:ext cx="23542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i="1" dirty="0">
                <a:latin typeface="Bookman Old Style" pitchFamily="18" charset="0"/>
              </a:rPr>
              <a:t>Иван Иванович</a:t>
            </a:r>
          </a:p>
          <a:p>
            <a:r>
              <a:rPr lang="ru-RU" sz="2200" i="1" dirty="0" err="1">
                <a:latin typeface="Bookman Old Style" pitchFamily="18" charset="0"/>
              </a:rPr>
              <a:t>Пущин</a:t>
            </a:r>
            <a:endParaRPr lang="ru-RU" sz="2200" i="1" dirty="0">
              <a:latin typeface="Bookman Old Style" pitchFamily="18" charset="0"/>
            </a:endParaRP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357188" y="214313"/>
            <a:ext cx="8367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b="1" i="1">
                <a:latin typeface="Bookman Old Style" pitchFamily="18" charset="0"/>
              </a:rPr>
              <a:t>Близкие друзья Пушкина по Лицею.</a:t>
            </a: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500063" y="5500688"/>
            <a:ext cx="8112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i="1" dirty="0">
                <a:latin typeface="Bookman Old Style" pitchFamily="18" charset="0"/>
              </a:rPr>
              <a:t>Пушкин сохранил лицейскую дружбу </a:t>
            </a:r>
          </a:p>
          <a:p>
            <a:pPr algn="ctr"/>
            <a:r>
              <a:rPr lang="ru-RU" sz="3200" i="1" dirty="0">
                <a:latin typeface="Bookman Old Style" pitchFamily="18" charset="0"/>
              </a:rPr>
              <a:t>и культ Лицея на всю жизнь.</a:t>
            </a: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1500188"/>
            <a:ext cx="2462213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3071813" y="4500563"/>
            <a:ext cx="3151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i="1" dirty="0">
                <a:latin typeface="Bookman Old Style" pitchFamily="18" charset="0"/>
              </a:rPr>
              <a:t>Вильгельм Карлович</a:t>
            </a:r>
          </a:p>
          <a:p>
            <a:r>
              <a:rPr lang="ru-RU" sz="2200" i="1" dirty="0">
                <a:latin typeface="Bookman Old Style" pitchFamily="18" charset="0"/>
              </a:rPr>
              <a:t>Кюхельбекер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8E5C246-622E-480E-ACD8-D1EB4778D98C}"/>
              </a:ext>
            </a:extLst>
          </p:cNvPr>
          <p:cNvSpPr/>
          <p:nvPr/>
        </p:nvSpPr>
        <p:spPr>
          <a:xfrm rot="21361635">
            <a:off x="898458" y="1795013"/>
            <a:ext cx="7285173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вы думаете, понравилось ли А.С. Пушкину учиться в лицее?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4143375" y="0"/>
            <a:ext cx="4786313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700" i="1" dirty="0">
                <a:latin typeface="Bookman Old Style" pitchFamily="18" charset="0"/>
              </a:rPr>
              <a:t>Лицей заменил Пушкину детство. </a:t>
            </a:r>
          </a:p>
          <a:p>
            <a:pPr algn="ctr"/>
            <a:r>
              <a:rPr lang="ru-RU" sz="2700" i="1" dirty="0">
                <a:latin typeface="Bookman Old Style" pitchFamily="18" charset="0"/>
              </a:rPr>
              <a:t>Лицей был закончен - детство прошло. Началась жизнь. Пушкин переехал в Петербург и поступил в коллегию иностранных дел в чине коллежского секретаря, но служба мало интересовала его. Он увлекался театром, балами, стал участником разных литературных обществ, завел много знакомств.</a:t>
            </a:r>
          </a:p>
        </p:txBody>
      </p:sp>
      <p:pic>
        <p:nvPicPr>
          <p:cNvPr id="14339" name="Picture 2" descr="C:\Documents and Settings\Admin\Рабочий стол\пушкин1\pushki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500063"/>
            <a:ext cx="3933825" cy="569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28F971-E6E7-45E5-898D-AA28E5B72DFD}"/>
              </a:ext>
            </a:extLst>
          </p:cNvPr>
          <p:cNvSpPr/>
          <p:nvPr/>
        </p:nvSpPr>
        <p:spPr>
          <a:xfrm rot="21137696">
            <a:off x="39659" y="789196"/>
            <a:ext cx="9039417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вы считаете, чем хотел заниматься писатель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183063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913891" y="620688"/>
            <a:ext cx="396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Маленький Саша рано научился читать. Он в детстве в совершенстве изучил французский язык, много читал по-французски, но особая любовь была у мальчика к русской речи</a:t>
            </a: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E6908FC-7D31-45E2-A49C-ED8BA7E9D921}"/>
              </a:ext>
            </a:extLst>
          </p:cNvPr>
          <p:cNvSpPr/>
          <p:nvPr/>
        </p:nvSpPr>
        <p:spPr>
          <a:xfrm>
            <a:off x="1767931" y="5125923"/>
            <a:ext cx="5608138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лет было вам,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когда вы научились читать?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ushkin_s_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0010" y="714375"/>
            <a:ext cx="43243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457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latin typeface="Bookman Old Style" pitchFamily="18" charset="0"/>
              </a:rPr>
              <a:t>Отец, </a:t>
            </a:r>
          </a:p>
          <a:p>
            <a:pPr algn="ctr"/>
            <a:r>
              <a:rPr lang="ru-RU" sz="3200" i="1" u="sng" dirty="0">
                <a:latin typeface="Bookman Old Style" pitchFamily="18" charset="0"/>
              </a:rPr>
              <a:t>Сергей Львович</a:t>
            </a:r>
            <a:r>
              <a:rPr lang="ru-RU" sz="3200" i="1" dirty="0">
                <a:latin typeface="Bookman Old Style" pitchFamily="18" charset="0"/>
              </a:rPr>
              <a:t>, небогатый помещик, человек образованный, хорошо знал литературу, </a:t>
            </a:r>
          </a:p>
          <a:p>
            <a:pPr algn="ctr"/>
            <a:r>
              <a:rPr lang="ru-RU" sz="3200" i="1" dirty="0">
                <a:latin typeface="Bookman Old Style" pitchFamily="18" charset="0"/>
              </a:rPr>
              <a:t>был знаком со многими русскими писателями и сам немного писал.</a:t>
            </a:r>
            <a:endParaRPr lang="ru-RU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9A332E0-7D32-4DE4-8BCA-57388BCA0B61}"/>
              </a:ext>
            </a:extLst>
          </p:cNvPr>
          <p:cNvSpPr/>
          <p:nvPr/>
        </p:nvSpPr>
        <p:spPr>
          <a:xfrm rot="20794797">
            <a:off x="3491032" y="5540204"/>
            <a:ext cx="5555752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 кто же такой помещик?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pushkina_n_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52812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786188" y="142875"/>
            <a:ext cx="52149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100" i="1" dirty="0">
                <a:latin typeface="Bookman Old Style" pitchFamily="18" charset="0"/>
              </a:rPr>
              <a:t>Мать, </a:t>
            </a:r>
          </a:p>
          <a:p>
            <a:pPr algn="ctr"/>
            <a:r>
              <a:rPr lang="ru-RU" sz="3100" i="1" u="sng" dirty="0">
                <a:latin typeface="Bookman Old Style" pitchFamily="18" charset="0"/>
              </a:rPr>
              <a:t>Надежда Осиповна</a:t>
            </a:r>
            <a:r>
              <a:rPr lang="ru-RU" sz="3100" i="1" dirty="0">
                <a:latin typeface="Bookman Old Style" pitchFamily="18" charset="0"/>
              </a:rPr>
              <a:t>, приходилась внучкой арапу Петра </a:t>
            </a:r>
            <a:r>
              <a:rPr lang="en-US" sz="3100" i="1" dirty="0">
                <a:latin typeface="Bookman Old Style" pitchFamily="18" charset="0"/>
              </a:rPr>
              <a:t>I</a:t>
            </a:r>
            <a:r>
              <a:rPr lang="ru-RU" sz="3100" i="1" dirty="0">
                <a:latin typeface="Bookman Old Style" pitchFamily="18" charset="0"/>
              </a:rPr>
              <a:t>, впоследствии русскому генералу Ганнибалу</a:t>
            </a:r>
            <a:r>
              <a:rPr lang="ru-RU" sz="3100" dirty="0">
                <a:latin typeface="Calibri" pitchFamily="34" charset="0"/>
              </a:rPr>
              <a:t>.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005064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Н.О. Пушкина. 1800-е гг.</a:t>
            </a:r>
          </a:p>
        </p:txBody>
      </p:sp>
      <p:pic>
        <p:nvPicPr>
          <p:cNvPr id="7" name="Рисунок 7" descr="gannibal_a_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257175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6084168" y="3356992"/>
            <a:ext cx="27146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 dirty="0">
                <a:latin typeface="Bookman Old Style" pitchFamily="18" charset="0"/>
              </a:rPr>
              <a:t>Прадедушка, </a:t>
            </a:r>
          </a:p>
          <a:p>
            <a:pPr algn="ctr"/>
            <a:r>
              <a:rPr lang="ru-RU" sz="2800" i="1" u="sng" dirty="0">
                <a:latin typeface="Bookman Old Style" pitchFamily="18" charset="0"/>
              </a:rPr>
              <a:t>Абрам Петрович Ганнибал</a:t>
            </a:r>
          </a:p>
          <a:p>
            <a:pPr algn="ctr"/>
            <a:r>
              <a:rPr lang="ru-RU" sz="2800" i="1" dirty="0">
                <a:latin typeface="Bookman Old Style" pitchFamily="18" charset="0"/>
              </a:rPr>
              <a:t> "Арап Петра Великого"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3491880" y="630932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А.П. Ганнибал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0CCAFD0-095C-4FE2-9669-EFFEC2018BEA}"/>
              </a:ext>
            </a:extLst>
          </p:cNvPr>
          <p:cNvSpPr/>
          <p:nvPr/>
        </p:nvSpPr>
        <p:spPr>
          <a:xfrm rot="21164643">
            <a:off x="1313608" y="4801901"/>
            <a:ext cx="7071167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Кем был Пётр </a:t>
            </a:r>
            <a:r>
              <a: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Абрама Петровича Ганнибала?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Пушкин\pushkin_l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214313"/>
            <a:ext cx="28717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C:\Documents and Settings\Admin\Рабочий стол\Пушкин\pavlischeva_o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3114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214688" y="214313"/>
            <a:ext cx="28575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 dirty="0">
                <a:latin typeface="Bookman Old Style" pitchFamily="18" charset="0"/>
                <a:cs typeface="Times New Roman" charset="0"/>
              </a:rPr>
              <a:t>Детей в семье Пушкиных было трое. Старшая -Ольга,  второй  - Александр и младший – Лёвушка, любимец семьи.</a:t>
            </a:r>
          </a:p>
        </p:txBody>
      </p:sp>
      <p:pic>
        <p:nvPicPr>
          <p:cNvPr id="6149" name="Picture 6" descr="C:\Documents and Settings\Admin\Рабочий стол\Пушкин\pushkin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3500438"/>
            <a:ext cx="1920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214313" y="3857625"/>
            <a:ext cx="3440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i="1">
                <a:latin typeface="Bookman Old Style" pitchFamily="18" charset="0"/>
                <a:cs typeface="Times New Roman" charset="0"/>
              </a:rPr>
              <a:t>Ольга Сергеевна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6000750" y="4071938"/>
            <a:ext cx="2882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i="1">
                <a:latin typeface="Bookman Old Style" pitchFamily="18" charset="0"/>
                <a:cs typeface="Times New Roman" charset="0"/>
              </a:rPr>
              <a:t>Лев</a:t>
            </a:r>
            <a:r>
              <a:rPr lang="ru-RU" sz="2800" b="1">
                <a:latin typeface="Times New Roman" charset="0"/>
                <a:cs typeface="Times New Roman" charset="0"/>
              </a:rPr>
              <a:t> </a:t>
            </a:r>
            <a:r>
              <a:rPr lang="ru-RU" sz="2800" b="1" i="1">
                <a:latin typeface="Bookman Old Style" pitchFamily="18" charset="0"/>
                <a:cs typeface="Times New Roman" charset="0"/>
              </a:rPr>
              <a:t>Сергеевич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2357438" y="6143625"/>
            <a:ext cx="4357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Bookman Old Style" pitchFamily="18" charset="0"/>
                <a:cs typeface="Times New Roman" charset="0"/>
              </a:rPr>
              <a:t>Александр</a:t>
            </a:r>
            <a:r>
              <a:rPr lang="ru-RU" sz="2800" b="1">
                <a:latin typeface="Times New Roman" charset="0"/>
                <a:cs typeface="Times New Roman" charset="0"/>
              </a:rPr>
              <a:t> </a:t>
            </a:r>
            <a:r>
              <a:rPr lang="ru-RU" sz="2800" b="1" i="1">
                <a:latin typeface="Bookman Old Style" pitchFamily="18" charset="0"/>
                <a:cs typeface="Times New Roman" charset="0"/>
              </a:rPr>
              <a:t>Сергеевич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834D945-F6FC-4006-BE96-06DA25D15534}"/>
              </a:ext>
            </a:extLst>
          </p:cNvPr>
          <p:cNvSpPr/>
          <p:nvPr/>
        </p:nvSpPr>
        <p:spPr>
          <a:xfrm>
            <a:off x="1533420" y="5543460"/>
            <a:ext cx="6220036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вы понимаете выражение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«любимец семьи»?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Admin\Рабочий стол\Пушкин\gannibal_m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14313"/>
            <a:ext cx="272415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C:\Documents and Settings\Admin\Рабочий стол\пушкин1\ar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285750"/>
            <a:ext cx="25193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142875" y="4857750"/>
            <a:ext cx="8858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700" i="1" dirty="0">
                <a:latin typeface="Bookman Old Style" pitchFamily="18" charset="0"/>
                <a:cs typeface="Times New Roman" charset="0"/>
              </a:rPr>
              <a:t>Любовь к родному языку маленькому Пушкину привили бабушка</a:t>
            </a:r>
            <a:r>
              <a:rPr lang="en-US" sz="2700" i="1" dirty="0">
                <a:latin typeface="Bookman Old Style" pitchFamily="18" charset="0"/>
                <a:cs typeface="Times New Roman" charset="0"/>
              </a:rPr>
              <a:t> - </a:t>
            </a:r>
            <a:r>
              <a:rPr lang="ru-RU" sz="2700" i="1" dirty="0">
                <a:latin typeface="Bookman Old Style" pitchFamily="18" charset="0"/>
                <a:cs typeface="Times New Roman" charset="0"/>
              </a:rPr>
              <a:t>Мария Алексеевна Ганнибал, превосходно говорившая и писавшая по-русски, и </a:t>
            </a:r>
          </a:p>
          <a:p>
            <a:pPr algn="ctr"/>
            <a:r>
              <a:rPr lang="ru-RU" sz="2700" i="1" dirty="0">
                <a:latin typeface="Bookman Old Style" pitchFamily="18" charset="0"/>
                <a:cs typeface="Times New Roman" charset="0"/>
              </a:rPr>
              <a:t>няня Арина Родионовна.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357188" y="4000500"/>
            <a:ext cx="3297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Ганнибал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</a:p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Мария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  <a:r>
              <a:rPr lang="ru-RU" sz="2400" b="1" i="1">
                <a:latin typeface="Bookman Old Style" pitchFamily="18" charset="0"/>
                <a:cs typeface="Times New Roman" charset="0"/>
              </a:rPr>
              <a:t>Алексеевна</a:t>
            </a: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5286375" y="3929063"/>
            <a:ext cx="3279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Яковлева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</a:p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Арина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  <a:r>
              <a:rPr lang="ru-RU" sz="2400" b="1" i="1">
                <a:latin typeface="Bookman Old Style" pitchFamily="18" charset="0"/>
                <a:cs typeface="Times New Roman" charset="0"/>
              </a:rPr>
              <a:t>Родионовна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AA4C3F-A4C4-4294-BC0A-949E6B579248}"/>
              </a:ext>
            </a:extLst>
          </p:cNvPr>
          <p:cNvSpPr/>
          <p:nvPr/>
        </p:nvSpPr>
        <p:spPr>
          <a:xfrm>
            <a:off x="1513181" y="2118519"/>
            <a:ext cx="6117637" cy="17543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Прочитайте это предложение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другими словами,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используя, словарь.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0"/>
            <a:ext cx="50006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908720"/>
            <a:ext cx="421196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i="1" dirty="0">
                <a:latin typeface="Bookman Old Style" pitchFamily="18" charset="0"/>
              </a:rPr>
              <a:t>Бабушка поэта и няня Арина Родионовна были самыми близкими его сердцу людьми. Талантливая сказительница Арина Родионовна первая познакомила Сашу с русской народной поэзией. Её песни и сказки запомнились ему на всю жизнь.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F84E6C5-B4CD-4E14-A85B-1790EE227BF6}"/>
              </a:ext>
            </a:extLst>
          </p:cNvPr>
          <p:cNvSpPr/>
          <p:nvPr/>
        </p:nvSpPr>
        <p:spPr>
          <a:xfrm>
            <a:off x="2105980" y="131195"/>
            <a:ext cx="3717171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такое поэзия?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2CE04B9-67A3-4769-A922-4325DD0CFAD4}"/>
              </a:ext>
            </a:extLst>
          </p:cNvPr>
          <p:cNvSpPr/>
          <p:nvPr/>
        </p:nvSpPr>
        <p:spPr>
          <a:xfrm>
            <a:off x="2987824" y="6089933"/>
            <a:ext cx="5952655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значит «сказительница»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92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79CE71-DC73-47BF-9CF3-7BED76410500}"/>
              </a:ext>
            </a:extLst>
          </p:cNvPr>
          <p:cNvSpPr/>
          <p:nvPr/>
        </p:nvSpPr>
        <p:spPr>
          <a:xfrm>
            <a:off x="179512" y="233839"/>
            <a:ext cx="5600508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Кто изображён на картине?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4C9FBFCC-F0D8-4832-ACBF-AA3F48290795}"/>
              </a:ext>
            </a:extLst>
          </p:cNvPr>
          <p:cNvSpPr/>
          <p:nvPr/>
        </p:nvSpPr>
        <p:spPr>
          <a:xfrm rot="20116504">
            <a:off x="2051720" y="1052736"/>
            <a:ext cx="360040" cy="7200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highlight>
                <a:srgbClr val="00FF00"/>
              </a:highlight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E9E2E3B0-D6EF-4301-8CF9-21BA17DA672A}"/>
              </a:ext>
            </a:extLst>
          </p:cNvPr>
          <p:cNvSpPr/>
          <p:nvPr/>
        </p:nvSpPr>
        <p:spPr>
          <a:xfrm rot="17403121">
            <a:off x="4679364" y="946373"/>
            <a:ext cx="360040" cy="7200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highlight>
                <a:srgbClr val="00FF00"/>
              </a:highligh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биография пушки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53f6ff7e7150a132dc093b5e84dff5de</Template>
  <TotalTime>764</TotalTime>
  <Words>710</Words>
  <Application>Microsoft Office PowerPoint</Application>
  <PresentationFormat>Экран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21</vt:i4>
      </vt:variant>
    </vt:vector>
  </HeadingPairs>
  <TitlesOfParts>
    <vt:vector size="37" baseType="lpstr">
      <vt:lpstr>Arial</vt:lpstr>
      <vt:lpstr>Bookman Old Style</vt:lpstr>
      <vt:lpstr>Calibri</vt:lpstr>
      <vt:lpstr>Garamond</vt:lpstr>
      <vt:lpstr>Tahoma</vt:lpstr>
      <vt:lpstr>Times New Roman</vt:lpstr>
      <vt:lpstr>Verdana</vt:lpstr>
      <vt:lpstr>Wingdings</vt:lpstr>
      <vt:lpstr>Beam</vt:lpstr>
      <vt:lpstr>Textured</vt:lpstr>
      <vt:lpstr>Globe</vt:lpstr>
      <vt:lpstr>Maple</vt:lpstr>
      <vt:lpstr>Curtain Call</vt:lpstr>
      <vt:lpstr>Refined</vt:lpstr>
      <vt:lpstr>Stream</vt:lpstr>
      <vt:lpstr>биография пушкина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Здесь проходили экзамены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elizaveta.ryzhanova@gmail.com</cp:lastModifiedBy>
  <cp:revision>24</cp:revision>
  <dcterms:created xsi:type="dcterms:W3CDTF">2015-02-06T16:11:28Z</dcterms:created>
  <dcterms:modified xsi:type="dcterms:W3CDTF">2022-04-23T18:48:47Z</dcterms:modified>
</cp:coreProperties>
</file>