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C00"/>
    <a:srgbClr val="3B4A1E"/>
    <a:srgbClr val="B5CD8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54202-609B-4895-A5C7-585A67945C74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E1D2-7CC9-4DDF-A768-E2EEC12F07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91721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54202-609B-4895-A5C7-585A67945C74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E1D2-7CC9-4DDF-A768-E2EEC12F07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20778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54202-609B-4895-A5C7-585A67945C74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E1D2-7CC9-4DDF-A768-E2EEC12F07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8624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54202-609B-4895-A5C7-585A67945C74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E1D2-7CC9-4DDF-A768-E2EEC12F07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1600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54202-609B-4895-A5C7-585A67945C74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E1D2-7CC9-4DDF-A768-E2EEC12F07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6417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54202-609B-4895-A5C7-585A67945C74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E1D2-7CC9-4DDF-A768-E2EEC12F07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49377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54202-609B-4895-A5C7-585A67945C74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E1D2-7CC9-4DDF-A768-E2EEC12F07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36909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54202-609B-4895-A5C7-585A67945C74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E1D2-7CC9-4DDF-A768-E2EEC12F07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35072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54202-609B-4895-A5C7-585A67945C74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E1D2-7CC9-4DDF-A768-E2EEC12F07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21415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54202-609B-4895-A5C7-585A67945C74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E1D2-7CC9-4DDF-A768-E2EEC12F07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55271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54202-609B-4895-A5C7-585A67945C74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E1D2-7CC9-4DDF-A768-E2EEC12F07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381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5CD8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F54202-609B-4895-A5C7-585A67945C74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CE1D2-7CC9-4DDF-A768-E2EEC12F07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31880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1268760"/>
            <a:ext cx="82089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u="sng" dirty="0" smtClean="0">
                <a:solidFill>
                  <a:schemeClr val="accent3">
                    <a:lumMod val="50000"/>
                  </a:schemeClr>
                </a:solidFill>
                <a:latin typeface="Bad Script" pitchFamily="2" charset="0"/>
              </a:rPr>
              <a:t>Р</a:t>
            </a:r>
            <a:r>
              <a:rPr lang="ru-RU" sz="3600" b="1" i="1" u="sng" dirty="0" smtClean="0">
                <a:solidFill>
                  <a:schemeClr val="accent3">
                    <a:lumMod val="50000"/>
                  </a:schemeClr>
                </a:solidFill>
              </a:rPr>
              <a:t>ЕШЕНИЕ ЗАДАЧИ ПО ХИМИЧЕСКОМУ УРАВНЕНИЮ </a:t>
            </a:r>
            <a:endParaRPr lang="ru-RU" sz="3600" b="1" i="1" u="sng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6442" y="4293096"/>
            <a:ext cx="464358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bg1">
                    <a:lumMod val="95000"/>
                  </a:schemeClr>
                </a:solidFill>
                <a:latin typeface="Bad Script" pitchFamily="2" charset="0"/>
              </a:rPr>
              <a:t>Поповой Дарьи</a:t>
            </a:r>
          </a:p>
          <a:p>
            <a:r>
              <a:rPr lang="ru-RU" sz="3200" b="1" dirty="0" smtClean="0">
                <a:solidFill>
                  <a:schemeClr val="bg1">
                    <a:lumMod val="95000"/>
                  </a:schemeClr>
                </a:solidFill>
                <a:latin typeface="Bad Script" pitchFamily="2" charset="0"/>
              </a:rPr>
              <a:t>8 класс,   </a:t>
            </a:r>
            <a:r>
              <a:rPr lang="ru-RU" sz="3200" b="1" dirty="0" err="1" smtClean="0">
                <a:solidFill>
                  <a:schemeClr val="bg1">
                    <a:lumMod val="95000"/>
                  </a:schemeClr>
                </a:solidFill>
                <a:latin typeface="Bad Script" pitchFamily="2" charset="0"/>
              </a:rPr>
              <a:t>Луковецкая</a:t>
            </a:r>
            <a:r>
              <a:rPr lang="ru-RU" sz="3200" b="1" dirty="0" smtClean="0">
                <a:solidFill>
                  <a:schemeClr val="bg1">
                    <a:lumMod val="95000"/>
                  </a:schemeClr>
                </a:solidFill>
                <a:latin typeface="Bad Script" pitchFamily="2" charset="0"/>
              </a:rPr>
              <a:t> школа</a:t>
            </a:r>
          </a:p>
          <a:p>
            <a:endParaRPr lang="ru-RU" sz="3200" b="1" dirty="0">
              <a:solidFill>
                <a:schemeClr val="bg1">
                  <a:lumMod val="95000"/>
                </a:schemeClr>
              </a:solidFill>
              <a:latin typeface="Bad Script" pitchFamily="2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493" y="130179"/>
            <a:ext cx="226696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600" b="1" dirty="0">
                <a:solidFill>
                  <a:prstClr val="white"/>
                </a:solidFill>
                <a:latin typeface="Bad Script" pitchFamily="2" charset="0"/>
                <a:ea typeface="Arial Unicode MS" pitchFamily="34" charset="-128"/>
                <a:cs typeface="Arial Unicode MS" pitchFamily="34" charset="-128"/>
              </a:rPr>
              <a:t>C</a:t>
            </a:r>
            <a:r>
              <a:rPr lang="en-US" sz="3600" b="1" dirty="0">
                <a:solidFill>
                  <a:srgbClr val="9BBB59">
                    <a:lumMod val="50000"/>
                  </a:srgbClr>
                </a:solidFill>
                <a:latin typeface="Arial Rounded MT Bold" pitchFamily="34" charset="0"/>
                <a:ea typeface="Arial Unicode MS" pitchFamily="34" charset="-128"/>
                <a:cs typeface="Arial Unicode MS" pitchFamily="34" charset="-128"/>
              </a:rPr>
              <a:t>h</a:t>
            </a:r>
            <a:r>
              <a:rPr lang="en-US" sz="3600" b="1" dirty="0">
                <a:solidFill>
                  <a:prstClr val="white"/>
                </a:solidFill>
                <a:latin typeface="Bad Script" pitchFamily="2" charset="0"/>
                <a:ea typeface="Arial Unicode MS" pitchFamily="34" charset="-128"/>
                <a:cs typeface="Arial Unicode MS" pitchFamily="34" charset="-128"/>
              </a:rPr>
              <a:t>e</a:t>
            </a:r>
            <a:r>
              <a:rPr lang="en-US" sz="3600" b="1" dirty="0">
                <a:solidFill>
                  <a:srgbClr val="9BBB59">
                    <a:lumMod val="50000"/>
                  </a:srgbClr>
                </a:solidFill>
                <a:latin typeface="Arial Rounded MT Bold" pitchFamily="34" charset="0"/>
                <a:ea typeface="Arial Unicode MS" pitchFamily="34" charset="-128"/>
                <a:cs typeface="Arial Unicode MS" pitchFamily="34" charset="-128"/>
              </a:rPr>
              <a:t>m</a:t>
            </a:r>
            <a:r>
              <a:rPr lang="en-US" sz="3200" b="1" dirty="0">
                <a:solidFill>
                  <a:prstClr val="white"/>
                </a:solidFill>
                <a:latin typeface="Algerian" pitchFamily="82" charset="0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en-US" sz="3600" b="1" dirty="0">
                <a:solidFill>
                  <a:srgbClr val="9BBB59">
                    <a:lumMod val="50000"/>
                  </a:srgbClr>
                </a:solidFill>
                <a:latin typeface="Arial Rounded MT Bold" pitchFamily="34" charset="0"/>
                <a:ea typeface="Arial Unicode MS" pitchFamily="34" charset="-128"/>
                <a:cs typeface="Arial Unicode MS" pitchFamily="34" charset="-128"/>
              </a:rPr>
              <a:t>s</a:t>
            </a:r>
            <a:r>
              <a:rPr lang="en-US" sz="5400" b="1" dirty="0">
                <a:solidFill>
                  <a:prstClr val="white"/>
                </a:solidFill>
                <a:latin typeface="Bodoni MT" pitchFamily="18" charset="0"/>
                <a:ea typeface="Arial Unicode MS" pitchFamily="34" charset="-128"/>
                <a:cs typeface="Arial Unicode MS" pitchFamily="34" charset="-128"/>
              </a:rPr>
              <a:t>t</a:t>
            </a:r>
            <a:r>
              <a:rPr lang="en-US" sz="3600" b="1" dirty="0">
                <a:solidFill>
                  <a:srgbClr val="9BBB59">
                    <a:lumMod val="50000"/>
                  </a:srgbClr>
                </a:solidFill>
                <a:latin typeface="Arial Rounded MT Bold" pitchFamily="34" charset="0"/>
                <a:ea typeface="Arial Unicode MS" pitchFamily="34" charset="-128"/>
                <a:cs typeface="Arial Unicode MS" pitchFamily="34" charset="-128"/>
              </a:rPr>
              <a:t>r</a:t>
            </a:r>
            <a:r>
              <a:rPr lang="en-US" sz="3600" b="1" dirty="0">
                <a:solidFill>
                  <a:prstClr val="white"/>
                </a:solidFill>
                <a:latin typeface="Bad Script" pitchFamily="2" charset="0"/>
                <a:ea typeface="Arial Unicode MS" pitchFamily="34" charset="-128"/>
                <a:cs typeface="Arial Unicode MS" pitchFamily="34" charset="-128"/>
              </a:rPr>
              <a:t>y</a:t>
            </a:r>
            <a:endParaRPr lang="ru-RU" sz="3600" b="1" dirty="0">
              <a:solidFill>
                <a:prstClr val="white"/>
              </a:solidFill>
              <a:latin typeface="Bad Script" pitchFamily="2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49176" y="4198441"/>
            <a:ext cx="2071296" cy="244827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211170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1261502"/>
            <a:ext cx="820891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chemeClr val="accent3">
                    <a:lumMod val="50000"/>
                  </a:schemeClr>
                </a:solidFill>
                <a:latin typeface="Bad Script" pitchFamily="2" charset="0"/>
              </a:rPr>
              <a:t>Условие задачи :</a:t>
            </a:r>
          </a:p>
          <a:p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latin typeface="Bahnschrift" pitchFamily="34" charset="0"/>
              </a:rPr>
              <a:t>Найти объём выделившегося водорода (</a:t>
            </a:r>
            <a:r>
              <a:rPr lang="ru-RU" sz="2400" b="1" i="1" dirty="0" err="1" smtClean="0">
                <a:solidFill>
                  <a:schemeClr val="accent3">
                    <a:lumMod val="50000"/>
                  </a:schemeClr>
                </a:solidFill>
                <a:latin typeface="Bahnschrift" pitchFamily="34" charset="0"/>
              </a:rPr>
              <a:t>н.у</a:t>
            </a: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latin typeface="Bahnschrift" pitchFamily="34" charset="0"/>
              </a:rPr>
              <a:t>.),который образовался при взаимодействии серной кислоты с магнием . Магний массой 48 грамм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Bahnschrift" pitchFamily="34" charset="0"/>
              </a:rPr>
              <a:t>.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Bahnschrift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6262" y="3153567"/>
            <a:ext cx="85689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bg1"/>
                </a:solidFill>
              </a:rPr>
              <a:t>    Дано:          Найти:               Формулы:</a:t>
            </a:r>
            <a:endParaRPr lang="ru-RU" sz="3200" b="1" i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9133" y="3815789"/>
            <a:ext cx="12799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 Narrow" pitchFamily="34" charset="0"/>
              </a:rPr>
              <a:t>m(Mg)=</a:t>
            </a:r>
            <a:r>
              <a:rPr lang="en-US" dirty="0" smtClean="0">
                <a:latin typeface="Arial Narrow" pitchFamily="34" charset="0"/>
              </a:rPr>
              <a:t>48</a:t>
            </a:r>
            <a:r>
              <a:rPr lang="ru-RU" dirty="0" smtClean="0">
                <a:latin typeface="Arial Narrow" pitchFamily="34" charset="0"/>
              </a:rPr>
              <a:t>г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548656" y="383469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 Narrow" pitchFamily="34" charset="0"/>
              </a:rPr>
              <a:t>V(H2O)</a:t>
            </a:r>
            <a:endParaRPr lang="ru-RU" b="1" dirty="0"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36096" y="3834698"/>
            <a:ext cx="20882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 Narrow" pitchFamily="34" charset="0"/>
              </a:rPr>
              <a:t>N=</a:t>
            </a:r>
            <a:r>
              <a:rPr lang="en-US" dirty="0" smtClean="0">
                <a:latin typeface="Arial Narrow" pitchFamily="34" charset="0"/>
              </a:rPr>
              <a:t>m</a:t>
            </a:r>
            <a:r>
              <a:rPr lang="ru-RU" dirty="0" smtClean="0">
                <a:latin typeface="Arial Narrow" pitchFamily="34" charset="0"/>
              </a:rPr>
              <a:t>/</a:t>
            </a:r>
            <a:r>
              <a:rPr lang="en-US" dirty="0" smtClean="0">
                <a:latin typeface="Arial Narrow" pitchFamily="34" charset="0"/>
              </a:rPr>
              <a:t>M</a:t>
            </a:r>
            <a:r>
              <a:rPr lang="ru-RU" dirty="0" smtClean="0">
                <a:latin typeface="Arial Narrow" pitchFamily="34" charset="0"/>
              </a:rPr>
              <a:t>;</a:t>
            </a:r>
          </a:p>
          <a:p>
            <a:r>
              <a:rPr lang="en-US" b="1" dirty="0" smtClean="0">
                <a:latin typeface="Arial Narrow" pitchFamily="34" charset="0"/>
              </a:rPr>
              <a:t>V=</a:t>
            </a:r>
            <a:r>
              <a:rPr lang="en-US" dirty="0" err="1" smtClean="0">
                <a:latin typeface="Arial Narrow" pitchFamily="34" charset="0"/>
              </a:rPr>
              <a:t>nVm</a:t>
            </a:r>
            <a:r>
              <a:rPr lang="en-US" dirty="0" smtClean="0">
                <a:latin typeface="Arial Narrow" pitchFamily="34" charset="0"/>
              </a:rPr>
              <a:t> (</a:t>
            </a:r>
            <a:r>
              <a:rPr lang="en-US" b="1" dirty="0" err="1" smtClean="0">
                <a:latin typeface="Arial Narrow" pitchFamily="34" charset="0"/>
              </a:rPr>
              <a:t>Vm</a:t>
            </a:r>
            <a:r>
              <a:rPr lang="en-US" b="1" dirty="0" smtClean="0">
                <a:latin typeface="Arial Narrow" pitchFamily="34" charset="0"/>
              </a:rPr>
              <a:t>=</a:t>
            </a:r>
            <a:r>
              <a:rPr lang="en-US" dirty="0" smtClean="0">
                <a:latin typeface="Arial Narrow" pitchFamily="34" charset="0"/>
              </a:rPr>
              <a:t>22/4</a:t>
            </a:r>
            <a:r>
              <a:rPr lang="ru-RU" dirty="0" smtClean="0">
                <a:latin typeface="Arial Narrow" pitchFamily="34" charset="0"/>
              </a:rPr>
              <a:t>л/моль</a:t>
            </a:r>
            <a:r>
              <a:rPr lang="ru-RU" dirty="0" smtClean="0"/>
              <a:t>)</a:t>
            </a:r>
            <a:endParaRPr lang="en-US" dirty="0" smtClean="0"/>
          </a:p>
          <a:p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615" y="116632"/>
            <a:ext cx="226696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600" b="1" dirty="0">
                <a:solidFill>
                  <a:prstClr val="white"/>
                </a:solidFill>
                <a:latin typeface="Bad Script" pitchFamily="2" charset="0"/>
                <a:ea typeface="Arial Unicode MS" pitchFamily="34" charset="-128"/>
                <a:cs typeface="Arial Unicode MS" pitchFamily="34" charset="-128"/>
              </a:rPr>
              <a:t>C</a:t>
            </a:r>
            <a:r>
              <a:rPr lang="en-US" sz="3600" b="1" dirty="0">
                <a:solidFill>
                  <a:srgbClr val="9BBB59">
                    <a:lumMod val="50000"/>
                  </a:srgbClr>
                </a:solidFill>
                <a:latin typeface="Arial Rounded MT Bold" pitchFamily="34" charset="0"/>
                <a:ea typeface="Arial Unicode MS" pitchFamily="34" charset="-128"/>
                <a:cs typeface="Arial Unicode MS" pitchFamily="34" charset="-128"/>
              </a:rPr>
              <a:t>h</a:t>
            </a:r>
            <a:r>
              <a:rPr lang="en-US" sz="3600" b="1" dirty="0">
                <a:solidFill>
                  <a:prstClr val="white"/>
                </a:solidFill>
                <a:latin typeface="Bad Script" pitchFamily="2" charset="0"/>
                <a:ea typeface="Arial Unicode MS" pitchFamily="34" charset="-128"/>
                <a:cs typeface="Arial Unicode MS" pitchFamily="34" charset="-128"/>
              </a:rPr>
              <a:t>e</a:t>
            </a:r>
            <a:r>
              <a:rPr lang="en-US" sz="3600" b="1" dirty="0">
                <a:solidFill>
                  <a:srgbClr val="9BBB59">
                    <a:lumMod val="50000"/>
                  </a:srgbClr>
                </a:solidFill>
                <a:latin typeface="Arial Rounded MT Bold" pitchFamily="34" charset="0"/>
                <a:ea typeface="Arial Unicode MS" pitchFamily="34" charset="-128"/>
                <a:cs typeface="Arial Unicode MS" pitchFamily="34" charset="-128"/>
              </a:rPr>
              <a:t>m</a:t>
            </a:r>
            <a:r>
              <a:rPr lang="en-US" sz="3200" b="1" dirty="0">
                <a:solidFill>
                  <a:prstClr val="white"/>
                </a:solidFill>
                <a:latin typeface="Algerian" pitchFamily="82" charset="0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en-US" sz="3600" b="1" dirty="0">
                <a:solidFill>
                  <a:srgbClr val="9BBB59">
                    <a:lumMod val="50000"/>
                  </a:srgbClr>
                </a:solidFill>
                <a:latin typeface="Arial Rounded MT Bold" pitchFamily="34" charset="0"/>
                <a:ea typeface="Arial Unicode MS" pitchFamily="34" charset="-128"/>
                <a:cs typeface="Arial Unicode MS" pitchFamily="34" charset="-128"/>
              </a:rPr>
              <a:t>s</a:t>
            </a:r>
            <a:r>
              <a:rPr lang="en-US" sz="5400" b="1" dirty="0">
                <a:solidFill>
                  <a:prstClr val="white"/>
                </a:solidFill>
                <a:latin typeface="Bodoni MT" pitchFamily="18" charset="0"/>
                <a:ea typeface="Arial Unicode MS" pitchFamily="34" charset="-128"/>
                <a:cs typeface="Arial Unicode MS" pitchFamily="34" charset="-128"/>
              </a:rPr>
              <a:t>t</a:t>
            </a:r>
            <a:r>
              <a:rPr lang="en-US" sz="3600" b="1" dirty="0">
                <a:solidFill>
                  <a:srgbClr val="9BBB59">
                    <a:lumMod val="50000"/>
                  </a:srgbClr>
                </a:solidFill>
                <a:latin typeface="Arial Rounded MT Bold" pitchFamily="34" charset="0"/>
                <a:ea typeface="Arial Unicode MS" pitchFamily="34" charset="-128"/>
                <a:cs typeface="Arial Unicode MS" pitchFamily="34" charset="-128"/>
              </a:rPr>
              <a:t>r</a:t>
            </a:r>
            <a:r>
              <a:rPr lang="en-US" sz="3600" b="1" dirty="0">
                <a:solidFill>
                  <a:prstClr val="white"/>
                </a:solidFill>
                <a:latin typeface="Bad Script" pitchFamily="2" charset="0"/>
                <a:ea typeface="Arial Unicode MS" pitchFamily="34" charset="-128"/>
                <a:cs typeface="Arial Unicode MS" pitchFamily="34" charset="-128"/>
              </a:rPr>
              <a:t>y</a:t>
            </a:r>
            <a:endParaRPr lang="ru-RU" sz="3600" b="1" dirty="0">
              <a:solidFill>
                <a:prstClr val="white"/>
              </a:solidFill>
              <a:latin typeface="Bad Script" pitchFamily="2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7298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676" y="116632"/>
            <a:ext cx="2736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Bad Script" pitchFamily="2" charset="0"/>
                <a:ea typeface="Arial Unicode MS" pitchFamily="34" charset="-128"/>
                <a:cs typeface="Arial Unicode MS" pitchFamily="34" charset="-128"/>
              </a:rPr>
              <a:t>C</a:t>
            </a:r>
            <a:r>
              <a:rPr lang="en-US" sz="3600" b="1" dirty="0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  <a:ea typeface="Arial Unicode MS" pitchFamily="34" charset="-128"/>
                <a:cs typeface="Arial Unicode MS" pitchFamily="34" charset="-128"/>
              </a:rPr>
              <a:t>h</a:t>
            </a:r>
            <a:r>
              <a:rPr lang="en-US" sz="3600" b="1" dirty="0" smtClean="0">
                <a:solidFill>
                  <a:schemeClr val="bg1"/>
                </a:solidFill>
                <a:latin typeface="Bad Script" pitchFamily="2" charset="0"/>
                <a:ea typeface="Arial Unicode MS" pitchFamily="34" charset="-128"/>
                <a:cs typeface="Arial Unicode MS" pitchFamily="34" charset="-128"/>
              </a:rPr>
              <a:t>e</a:t>
            </a:r>
            <a:r>
              <a:rPr lang="en-US" sz="3600" b="1" dirty="0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  <a:ea typeface="Arial Unicode MS" pitchFamily="34" charset="-128"/>
                <a:cs typeface="Arial Unicode MS" pitchFamily="34" charset="-128"/>
              </a:rPr>
              <a:t>m</a:t>
            </a:r>
            <a:r>
              <a:rPr lang="en-US" sz="3200" b="1" dirty="0" smtClean="0">
                <a:solidFill>
                  <a:schemeClr val="bg1"/>
                </a:solidFill>
                <a:latin typeface="Algerian" pitchFamily="82" charset="0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en-US" sz="3600" b="1" dirty="0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  <a:ea typeface="Arial Unicode MS" pitchFamily="34" charset="-128"/>
                <a:cs typeface="Arial Unicode MS" pitchFamily="34" charset="-128"/>
              </a:rPr>
              <a:t>s</a:t>
            </a:r>
            <a:r>
              <a:rPr lang="en-US" sz="5400" b="1" dirty="0" smtClean="0">
                <a:solidFill>
                  <a:schemeClr val="bg1"/>
                </a:solidFill>
                <a:latin typeface="Bodoni MT" pitchFamily="18" charset="0"/>
                <a:ea typeface="Arial Unicode MS" pitchFamily="34" charset="-128"/>
                <a:cs typeface="Arial Unicode MS" pitchFamily="34" charset="-128"/>
              </a:rPr>
              <a:t>t</a:t>
            </a:r>
            <a:r>
              <a:rPr lang="en-US" sz="3600" b="1" dirty="0" smtClean="0">
                <a:solidFill>
                  <a:schemeClr val="accent3">
                    <a:lumMod val="50000"/>
                  </a:schemeClr>
                </a:solidFill>
                <a:latin typeface="Arial Rounded MT Bold" pitchFamily="34" charset="0"/>
                <a:ea typeface="Arial Unicode MS" pitchFamily="34" charset="-128"/>
                <a:cs typeface="Arial Unicode MS" pitchFamily="34" charset="-128"/>
              </a:rPr>
              <a:t>r</a:t>
            </a:r>
            <a:r>
              <a:rPr lang="en-US" sz="3600" b="1" dirty="0" smtClean="0">
                <a:solidFill>
                  <a:schemeClr val="bg1"/>
                </a:solidFill>
                <a:latin typeface="Bad Script" pitchFamily="2" charset="0"/>
                <a:ea typeface="Arial Unicode MS" pitchFamily="34" charset="-128"/>
                <a:cs typeface="Arial Unicode MS" pitchFamily="34" charset="-128"/>
              </a:rPr>
              <a:t>y</a:t>
            </a:r>
            <a:endParaRPr lang="ru-RU" sz="3600" b="1" dirty="0">
              <a:solidFill>
                <a:schemeClr val="bg1"/>
              </a:solidFill>
              <a:latin typeface="Bad Script" pitchFamily="2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55776" y="959462"/>
            <a:ext cx="33843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3B4A1E"/>
                </a:solidFill>
                <a:latin typeface="Arial Narrow" pitchFamily="34" charset="0"/>
              </a:rPr>
              <a:t>Решение</a:t>
            </a:r>
            <a:r>
              <a:rPr lang="ru-RU" sz="3200" b="1" dirty="0" smtClean="0">
                <a:solidFill>
                  <a:srgbClr val="3B4A1E"/>
                </a:solidFill>
              </a:rPr>
              <a:t>:</a:t>
            </a:r>
            <a:endParaRPr lang="ru-RU" sz="3200" b="1" dirty="0">
              <a:solidFill>
                <a:srgbClr val="3B4A1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1544237"/>
            <a:ext cx="77768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 Narrow" pitchFamily="34" charset="0"/>
              </a:rPr>
              <a:t>1)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+Mg=MgSO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7" name="Прямоугольник 6">
            <a:hlinkClick r:id="rId2" action="ppaction://hlinksldjump"/>
          </p:cNvPr>
          <p:cNvSpPr/>
          <p:nvPr/>
        </p:nvSpPr>
        <p:spPr>
          <a:xfrm>
            <a:off x="503115" y="6093296"/>
            <a:ext cx="1512168" cy="504056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Таблица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83568" y="2204864"/>
            <a:ext cx="799288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 Narrow" pitchFamily="34" charset="0"/>
                <a:cs typeface="Arial" pitchFamily="34" charset="0"/>
              </a:rPr>
              <a:t>2)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Находим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количество известного вещества( по данным задачи):</a:t>
            </a:r>
          </a:p>
          <a:p>
            <a:r>
              <a:rPr lang="ru-RU" sz="2000" dirty="0">
                <a:latin typeface="Arial" pitchFamily="34" charset="0"/>
                <a:cs typeface="Arial" pitchFamily="34" charset="0"/>
              </a:rPr>
              <a:t>Формула: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n=m/M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,</a:t>
            </a:r>
          </a:p>
          <a:p>
            <a:r>
              <a:rPr lang="ru-RU" sz="2000" dirty="0">
                <a:latin typeface="Arial" pitchFamily="34" charset="0"/>
                <a:cs typeface="Arial" pitchFamily="34" charset="0"/>
              </a:rPr>
              <a:t>где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n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- количество вещества, моль</a:t>
            </a:r>
          </a:p>
          <a:p>
            <a:r>
              <a:rPr lang="ru-RU" sz="2000" b="1" dirty="0">
                <a:latin typeface="Arial" pitchFamily="34" charset="0"/>
                <a:cs typeface="Arial" pitchFamily="34" charset="0"/>
              </a:rPr>
              <a:t>m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– масса вещества,</a:t>
            </a:r>
          </a:p>
          <a:p>
            <a:r>
              <a:rPr lang="ru-RU" sz="2000" b="1" dirty="0">
                <a:latin typeface="Arial" pitchFamily="34" charset="0"/>
                <a:cs typeface="Arial" pitchFamily="34" charset="0"/>
              </a:rPr>
              <a:t>М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– молярная масса вещества, г/моль(данные берём из таблицы Менделеева)</a:t>
            </a:r>
          </a:p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М (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Mg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)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= 24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г/моль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r>
              <a:rPr lang="en-US" sz="2000" b="1" dirty="0" smtClean="0">
                <a:latin typeface="Arial" pitchFamily="34" charset="0"/>
                <a:cs typeface="Arial" pitchFamily="34" charset="0"/>
              </a:rPr>
              <a:t>N</a:t>
            </a:r>
            <a:r>
              <a:rPr lang="ru-RU" sz="2000" b="1" smtClean="0">
                <a:latin typeface="Arial" pitchFamily="34" charset="0"/>
                <a:cs typeface="Arial" pitchFamily="34" charset="0"/>
              </a:rPr>
              <a:t> (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Mg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)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= m(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Mg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) : М (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Mg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)= 48 : 24 = 2 (моль)</a:t>
            </a:r>
          </a:p>
        </p:txBody>
      </p:sp>
    </p:spTree>
    <p:extLst>
      <p:ext uri="{BB962C8B-B14F-4D97-AF65-F5344CB8AC3E}">
        <p14:creationId xmlns:p14="http://schemas.microsoft.com/office/powerpoint/2010/main" xmlns="" val="2864181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40351"/>
            <a:ext cx="273501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200" b="1" dirty="0">
                <a:solidFill>
                  <a:prstClr val="white"/>
                </a:solidFill>
                <a:latin typeface="Bad Script" pitchFamily="2" charset="0"/>
                <a:ea typeface="Arial Unicode MS" pitchFamily="34" charset="-128"/>
                <a:cs typeface="Arial Unicode MS" pitchFamily="34" charset="-128"/>
              </a:rPr>
              <a:t>C</a:t>
            </a:r>
            <a:r>
              <a:rPr lang="en-US" sz="1200" b="1" dirty="0">
                <a:solidFill>
                  <a:srgbClr val="9BBB59">
                    <a:lumMod val="50000"/>
                  </a:srgbClr>
                </a:solidFill>
                <a:latin typeface="Arial Rounded MT Bold" pitchFamily="34" charset="0"/>
                <a:ea typeface="Arial Unicode MS" pitchFamily="34" charset="-128"/>
                <a:cs typeface="Arial Unicode MS" pitchFamily="34" charset="-128"/>
              </a:rPr>
              <a:t>h</a:t>
            </a:r>
            <a:r>
              <a:rPr lang="en-US" sz="1200" b="1" dirty="0">
                <a:solidFill>
                  <a:prstClr val="white"/>
                </a:solidFill>
                <a:latin typeface="Bad Script" pitchFamily="2" charset="0"/>
                <a:ea typeface="Arial Unicode MS" pitchFamily="34" charset="-128"/>
                <a:cs typeface="Arial Unicode MS" pitchFamily="34" charset="-128"/>
              </a:rPr>
              <a:t>e</a:t>
            </a:r>
            <a:r>
              <a:rPr lang="en-US" sz="1200" b="1" dirty="0">
                <a:solidFill>
                  <a:srgbClr val="9BBB59">
                    <a:lumMod val="50000"/>
                  </a:srgbClr>
                </a:solidFill>
                <a:latin typeface="Arial Rounded MT Bold" pitchFamily="34" charset="0"/>
                <a:ea typeface="Arial Unicode MS" pitchFamily="34" charset="-128"/>
                <a:cs typeface="Arial Unicode MS" pitchFamily="34" charset="-128"/>
              </a:rPr>
              <a:t>m</a:t>
            </a:r>
            <a:r>
              <a:rPr lang="en-US" sz="1200" b="1" dirty="0">
                <a:solidFill>
                  <a:prstClr val="white"/>
                </a:solidFill>
                <a:latin typeface="Algerian" pitchFamily="82" charset="0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en-US" sz="1200" b="1" dirty="0">
                <a:solidFill>
                  <a:srgbClr val="9BBB59">
                    <a:lumMod val="50000"/>
                  </a:srgbClr>
                </a:solidFill>
                <a:latin typeface="Arial Rounded MT Bold" pitchFamily="34" charset="0"/>
                <a:ea typeface="Arial Unicode MS" pitchFamily="34" charset="-128"/>
                <a:cs typeface="Arial Unicode MS" pitchFamily="34" charset="-128"/>
              </a:rPr>
              <a:t>s</a:t>
            </a:r>
            <a:r>
              <a:rPr lang="en-US" sz="1200" b="1" dirty="0">
                <a:solidFill>
                  <a:prstClr val="white"/>
                </a:solidFill>
                <a:latin typeface="Bodoni MT" pitchFamily="18" charset="0"/>
                <a:ea typeface="Arial Unicode MS" pitchFamily="34" charset="-128"/>
                <a:cs typeface="Arial Unicode MS" pitchFamily="34" charset="-128"/>
              </a:rPr>
              <a:t>t</a:t>
            </a:r>
            <a:r>
              <a:rPr lang="en-US" sz="1200" b="1" dirty="0">
                <a:solidFill>
                  <a:srgbClr val="9BBB59">
                    <a:lumMod val="50000"/>
                  </a:srgbClr>
                </a:solidFill>
                <a:latin typeface="Arial Rounded MT Bold" pitchFamily="34" charset="0"/>
                <a:ea typeface="Arial Unicode MS" pitchFamily="34" charset="-128"/>
                <a:cs typeface="Arial Unicode MS" pitchFamily="34" charset="-128"/>
              </a:rPr>
              <a:t>r</a:t>
            </a:r>
            <a:r>
              <a:rPr lang="en-US" sz="1200" b="1" dirty="0">
                <a:solidFill>
                  <a:prstClr val="white"/>
                </a:solidFill>
                <a:latin typeface="Bad Script" pitchFamily="2" charset="0"/>
                <a:ea typeface="Arial Unicode MS" pitchFamily="34" charset="-128"/>
                <a:cs typeface="Arial Unicode MS" pitchFamily="34" charset="-128"/>
              </a:rPr>
              <a:t>y</a:t>
            </a:r>
            <a:endParaRPr lang="ru-RU" sz="1200" b="1" dirty="0">
              <a:solidFill>
                <a:prstClr val="white"/>
              </a:solidFill>
              <a:latin typeface="Bad Script" pitchFamily="2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1" y="1111970"/>
            <a:ext cx="8496944" cy="547344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вал 2"/>
          <p:cNvSpPr/>
          <p:nvPr/>
        </p:nvSpPr>
        <p:spPr>
          <a:xfrm>
            <a:off x="1979712" y="2564904"/>
            <a:ext cx="648072" cy="6480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 rot="10800000" flipV="1">
            <a:off x="611560" y="636472"/>
            <a:ext cx="5508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rial Black" pitchFamily="34" charset="0"/>
              </a:rPr>
              <a:t>То что нам нужно обозначено</a:t>
            </a:r>
            <a:endParaRPr lang="ru-RU" b="1" dirty="0">
              <a:latin typeface="Arial Black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748819" y="744195"/>
            <a:ext cx="288032" cy="26161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7740352" y="248281"/>
            <a:ext cx="1296144" cy="735131"/>
          </a:xfrm>
          <a:prstGeom prst="rightArrow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Далее</a:t>
            </a:r>
            <a:endParaRPr lang="ru-RU" dirty="0"/>
          </a:p>
        </p:txBody>
      </p:sp>
      <p:sp>
        <p:nvSpPr>
          <p:cNvPr id="11" name="Стрелка влево 10"/>
          <p:cNvSpPr/>
          <p:nvPr/>
        </p:nvSpPr>
        <p:spPr>
          <a:xfrm>
            <a:off x="6300192" y="252668"/>
            <a:ext cx="1368152" cy="730744"/>
          </a:xfrm>
          <a:prstGeom prst="leftArrow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44881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58339"/>
            <a:ext cx="226696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600" b="1" dirty="0">
                <a:solidFill>
                  <a:prstClr val="white"/>
                </a:solidFill>
                <a:latin typeface="Bad Script" pitchFamily="2" charset="0"/>
                <a:ea typeface="Arial Unicode MS" pitchFamily="34" charset="-128"/>
                <a:cs typeface="Arial Unicode MS" pitchFamily="34" charset="-128"/>
              </a:rPr>
              <a:t>C</a:t>
            </a:r>
            <a:r>
              <a:rPr lang="en-US" sz="3600" b="1" dirty="0">
                <a:solidFill>
                  <a:srgbClr val="9BBB59">
                    <a:lumMod val="50000"/>
                  </a:srgbClr>
                </a:solidFill>
                <a:latin typeface="Arial Rounded MT Bold" pitchFamily="34" charset="0"/>
                <a:ea typeface="Arial Unicode MS" pitchFamily="34" charset="-128"/>
                <a:cs typeface="Arial Unicode MS" pitchFamily="34" charset="-128"/>
              </a:rPr>
              <a:t>h</a:t>
            </a:r>
            <a:r>
              <a:rPr lang="en-US" sz="3600" b="1" dirty="0">
                <a:solidFill>
                  <a:prstClr val="white"/>
                </a:solidFill>
                <a:latin typeface="Bad Script" pitchFamily="2" charset="0"/>
                <a:ea typeface="Arial Unicode MS" pitchFamily="34" charset="-128"/>
                <a:cs typeface="Arial Unicode MS" pitchFamily="34" charset="-128"/>
              </a:rPr>
              <a:t>e</a:t>
            </a:r>
            <a:r>
              <a:rPr lang="en-US" sz="3600" b="1" dirty="0">
                <a:solidFill>
                  <a:srgbClr val="9BBB59">
                    <a:lumMod val="50000"/>
                  </a:srgbClr>
                </a:solidFill>
                <a:latin typeface="Arial Rounded MT Bold" pitchFamily="34" charset="0"/>
                <a:ea typeface="Arial Unicode MS" pitchFamily="34" charset="-128"/>
                <a:cs typeface="Arial Unicode MS" pitchFamily="34" charset="-128"/>
              </a:rPr>
              <a:t>m</a:t>
            </a:r>
            <a:r>
              <a:rPr lang="en-US" sz="3200" b="1" dirty="0">
                <a:solidFill>
                  <a:prstClr val="white"/>
                </a:solidFill>
                <a:latin typeface="Algerian" pitchFamily="82" charset="0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en-US" sz="3600" b="1" dirty="0">
                <a:solidFill>
                  <a:srgbClr val="9BBB59">
                    <a:lumMod val="50000"/>
                  </a:srgbClr>
                </a:solidFill>
                <a:latin typeface="Arial Rounded MT Bold" pitchFamily="34" charset="0"/>
                <a:ea typeface="Arial Unicode MS" pitchFamily="34" charset="-128"/>
                <a:cs typeface="Arial Unicode MS" pitchFamily="34" charset="-128"/>
              </a:rPr>
              <a:t>s</a:t>
            </a:r>
            <a:r>
              <a:rPr lang="en-US" sz="5400" b="1" dirty="0">
                <a:solidFill>
                  <a:prstClr val="white"/>
                </a:solidFill>
                <a:latin typeface="Bodoni MT" pitchFamily="18" charset="0"/>
                <a:ea typeface="Arial Unicode MS" pitchFamily="34" charset="-128"/>
                <a:cs typeface="Arial Unicode MS" pitchFamily="34" charset="-128"/>
              </a:rPr>
              <a:t>t</a:t>
            </a:r>
            <a:r>
              <a:rPr lang="en-US" sz="3600" b="1" dirty="0">
                <a:solidFill>
                  <a:srgbClr val="9BBB59">
                    <a:lumMod val="50000"/>
                  </a:srgbClr>
                </a:solidFill>
                <a:latin typeface="Arial Rounded MT Bold" pitchFamily="34" charset="0"/>
                <a:ea typeface="Arial Unicode MS" pitchFamily="34" charset="-128"/>
                <a:cs typeface="Arial Unicode MS" pitchFamily="34" charset="-128"/>
              </a:rPr>
              <a:t>r</a:t>
            </a:r>
            <a:r>
              <a:rPr lang="en-US" sz="3600" b="1" dirty="0">
                <a:solidFill>
                  <a:prstClr val="white"/>
                </a:solidFill>
                <a:latin typeface="Bad Script" pitchFamily="2" charset="0"/>
                <a:ea typeface="Arial Unicode MS" pitchFamily="34" charset="-128"/>
                <a:cs typeface="Arial Unicode MS" pitchFamily="34" charset="-128"/>
              </a:rPr>
              <a:t>y</a:t>
            </a:r>
            <a:endParaRPr lang="ru-RU" sz="3600" b="1" dirty="0">
              <a:solidFill>
                <a:prstClr val="white"/>
              </a:solidFill>
              <a:latin typeface="Bad Script" pitchFamily="2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12995" y="1628800"/>
            <a:ext cx="664338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2моль                        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моль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2800" b="1" u="sng" dirty="0">
                <a:latin typeface="Times New Roman" pitchFamily="18" charset="0"/>
                <a:cs typeface="Times New Roman" pitchFamily="18" charset="0"/>
              </a:rPr>
              <a:t>Mg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= MgSO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2800" b="1" u="sng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000" b="1" u="sng" dirty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r>
              <a:rPr lang="ru-RU" sz="16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                                1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моль                                 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1моль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n(H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= (2 * 1)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1 = 2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моль 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V =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nVm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Vm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22,4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л/моль</a:t>
            </a:r>
          </a:p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V(H2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)=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n(H2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) * 22,4 = 2 * 22,4 =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44,8(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15616" y="5157192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Arial Narrow" pitchFamily="34" charset="0"/>
              </a:rPr>
              <a:t>Ответ: </a:t>
            </a:r>
            <a:r>
              <a:rPr lang="ru-RU" sz="2800" dirty="0">
                <a:latin typeface="Arial Narrow" pitchFamily="34" charset="0"/>
              </a:rPr>
              <a:t>Объём водорода равен 44,8 л</a:t>
            </a:r>
          </a:p>
        </p:txBody>
      </p:sp>
    </p:spTree>
    <p:extLst>
      <p:ext uri="{BB962C8B-B14F-4D97-AF65-F5344CB8AC3E}">
        <p14:creationId xmlns:p14="http://schemas.microsoft.com/office/powerpoint/2010/main" xmlns="" val="222650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14610"/>
            <a:ext cx="226696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600" b="1" dirty="0">
                <a:solidFill>
                  <a:prstClr val="white"/>
                </a:solidFill>
                <a:latin typeface="Bad Script" pitchFamily="2" charset="0"/>
                <a:ea typeface="Arial Unicode MS" pitchFamily="34" charset="-128"/>
                <a:cs typeface="Arial Unicode MS" pitchFamily="34" charset="-128"/>
              </a:rPr>
              <a:t>C</a:t>
            </a:r>
            <a:r>
              <a:rPr lang="en-US" sz="3600" b="1" dirty="0">
                <a:solidFill>
                  <a:srgbClr val="9BBB59">
                    <a:lumMod val="50000"/>
                  </a:srgbClr>
                </a:solidFill>
                <a:latin typeface="Arial Rounded MT Bold" pitchFamily="34" charset="0"/>
                <a:ea typeface="Arial Unicode MS" pitchFamily="34" charset="-128"/>
                <a:cs typeface="Arial Unicode MS" pitchFamily="34" charset="-128"/>
              </a:rPr>
              <a:t>h</a:t>
            </a:r>
            <a:r>
              <a:rPr lang="en-US" sz="3600" b="1" dirty="0">
                <a:solidFill>
                  <a:prstClr val="white"/>
                </a:solidFill>
                <a:latin typeface="Bad Script" pitchFamily="2" charset="0"/>
                <a:ea typeface="Arial Unicode MS" pitchFamily="34" charset="-128"/>
                <a:cs typeface="Arial Unicode MS" pitchFamily="34" charset="-128"/>
              </a:rPr>
              <a:t>e</a:t>
            </a:r>
            <a:r>
              <a:rPr lang="en-US" sz="3600" b="1" dirty="0">
                <a:solidFill>
                  <a:srgbClr val="9BBB59">
                    <a:lumMod val="50000"/>
                  </a:srgbClr>
                </a:solidFill>
                <a:latin typeface="Arial Rounded MT Bold" pitchFamily="34" charset="0"/>
                <a:ea typeface="Arial Unicode MS" pitchFamily="34" charset="-128"/>
                <a:cs typeface="Arial Unicode MS" pitchFamily="34" charset="-128"/>
              </a:rPr>
              <a:t>m</a:t>
            </a:r>
            <a:r>
              <a:rPr lang="en-US" sz="3200" b="1" dirty="0">
                <a:solidFill>
                  <a:prstClr val="white"/>
                </a:solidFill>
                <a:latin typeface="Algerian" pitchFamily="82" charset="0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en-US" sz="3600" b="1" dirty="0">
                <a:solidFill>
                  <a:srgbClr val="9BBB59">
                    <a:lumMod val="50000"/>
                  </a:srgbClr>
                </a:solidFill>
                <a:latin typeface="Arial Rounded MT Bold" pitchFamily="34" charset="0"/>
                <a:ea typeface="Arial Unicode MS" pitchFamily="34" charset="-128"/>
                <a:cs typeface="Arial Unicode MS" pitchFamily="34" charset="-128"/>
              </a:rPr>
              <a:t>s</a:t>
            </a:r>
            <a:r>
              <a:rPr lang="en-US" sz="5400" b="1" dirty="0">
                <a:solidFill>
                  <a:prstClr val="white"/>
                </a:solidFill>
                <a:latin typeface="Bodoni MT" pitchFamily="18" charset="0"/>
                <a:ea typeface="Arial Unicode MS" pitchFamily="34" charset="-128"/>
                <a:cs typeface="Arial Unicode MS" pitchFamily="34" charset="-128"/>
              </a:rPr>
              <a:t>t</a:t>
            </a:r>
            <a:r>
              <a:rPr lang="en-US" sz="3600" b="1" dirty="0">
                <a:solidFill>
                  <a:srgbClr val="9BBB59">
                    <a:lumMod val="50000"/>
                  </a:srgbClr>
                </a:solidFill>
                <a:latin typeface="Arial Rounded MT Bold" pitchFamily="34" charset="0"/>
                <a:ea typeface="Arial Unicode MS" pitchFamily="34" charset="-128"/>
                <a:cs typeface="Arial Unicode MS" pitchFamily="34" charset="-128"/>
              </a:rPr>
              <a:t>r</a:t>
            </a:r>
            <a:r>
              <a:rPr lang="en-US" sz="3600" b="1" dirty="0">
                <a:solidFill>
                  <a:prstClr val="white"/>
                </a:solidFill>
                <a:latin typeface="Bad Script" pitchFamily="2" charset="0"/>
                <a:ea typeface="Arial Unicode MS" pitchFamily="34" charset="-128"/>
                <a:cs typeface="Arial Unicode MS" pitchFamily="34" charset="-128"/>
              </a:rPr>
              <a:t>y</a:t>
            </a:r>
            <a:endParaRPr lang="ru-RU" sz="3600" b="1" dirty="0">
              <a:solidFill>
                <a:prstClr val="white"/>
              </a:solidFill>
              <a:latin typeface="Bad Script" pitchFamily="2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63427" y="764704"/>
            <a:ext cx="53285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Алгоритм решения: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7504" y="1412776"/>
            <a:ext cx="828092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 Narrow" pitchFamily="34" charset="0"/>
              </a:rPr>
              <a:t>1</a:t>
            </a:r>
            <a:r>
              <a:rPr lang="en-US" sz="2800" dirty="0" smtClean="0">
                <a:latin typeface="Arial Narrow" pitchFamily="34" charset="0"/>
              </a:rPr>
              <a:t>)</a:t>
            </a:r>
            <a:r>
              <a:rPr lang="ru-RU" sz="2800" dirty="0" smtClean="0">
                <a:latin typeface="Arial Narrow" pitchFamily="34" charset="0"/>
              </a:rPr>
              <a:t> </a:t>
            </a:r>
            <a:r>
              <a:rPr lang="ru-RU" sz="2000" dirty="0">
                <a:latin typeface="Arial Narrow" pitchFamily="34" charset="0"/>
              </a:rPr>
              <a:t>Записываем условие задачи</a:t>
            </a:r>
            <a:r>
              <a:rPr lang="ru-RU" sz="2000" dirty="0" smtClean="0">
                <a:latin typeface="Arial Narrow" pitchFamily="34" charset="0"/>
              </a:rPr>
              <a:t>:</a:t>
            </a:r>
            <a:r>
              <a:rPr lang="en-US" sz="2000" dirty="0" smtClean="0">
                <a:latin typeface="Arial Narrow" pitchFamily="34" charset="0"/>
              </a:rPr>
              <a:t> </a:t>
            </a:r>
            <a:r>
              <a:rPr lang="ru-RU" sz="2000" dirty="0" smtClean="0">
                <a:latin typeface="Arial Narrow" pitchFamily="34" charset="0"/>
              </a:rPr>
              <a:t> </a:t>
            </a:r>
            <a:r>
              <a:rPr lang="ru-RU" sz="2000" dirty="0">
                <a:latin typeface="Arial Narrow" pitchFamily="34" charset="0"/>
              </a:rPr>
              <a:t>Дано: </a:t>
            </a:r>
            <a:r>
              <a:rPr lang="ru-RU" sz="2000" dirty="0" smtClean="0">
                <a:latin typeface="Arial Narrow" pitchFamily="34" charset="0"/>
              </a:rPr>
              <a:t>       Найти</a:t>
            </a:r>
            <a:r>
              <a:rPr lang="ru-RU" sz="2000" dirty="0">
                <a:latin typeface="Arial Narrow" pitchFamily="34" charset="0"/>
              </a:rPr>
              <a:t>: </a:t>
            </a:r>
            <a:r>
              <a:rPr lang="ru-RU" sz="2000" dirty="0" smtClean="0">
                <a:latin typeface="Arial Narrow" pitchFamily="34" charset="0"/>
              </a:rPr>
              <a:t>            Формулы</a:t>
            </a:r>
            <a:r>
              <a:rPr lang="ru-RU" sz="2000" dirty="0">
                <a:latin typeface="Arial Narrow" pitchFamily="34" charset="0"/>
              </a:rPr>
              <a:t>:</a:t>
            </a:r>
          </a:p>
          <a:p>
            <a:r>
              <a:rPr lang="ru-RU" sz="2800" dirty="0" smtClean="0">
                <a:latin typeface="Arial Narrow" pitchFamily="34" charset="0"/>
              </a:rPr>
              <a:t>2</a:t>
            </a:r>
            <a:r>
              <a:rPr lang="en-US" sz="2800" dirty="0">
                <a:latin typeface="Arial Narrow" pitchFamily="34" charset="0"/>
              </a:rPr>
              <a:t>)</a:t>
            </a:r>
            <a:r>
              <a:rPr lang="ru-RU" sz="2000" dirty="0" smtClean="0">
                <a:latin typeface="Arial Narrow" pitchFamily="34" charset="0"/>
              </a:rPr>
              <a:t>Приступаем </a:t>
            </a:r>
            <a:r>
              <a:rPr lang="ru-RU" sz="2000" dirty="0">
                <a:latin typeface="Arial Narrow" pitchFamily="34" charset="0"/>
              </a:rPr>
              <a:t>к решению задачи, записываем уравнение (Составляем все</a:t>
            </a:r>
          </a:p>
          <a:p>
            <a:r>
              <a:rPr lang="ru-RU" sz="2000" dirty="0">
                <a:latin typeface="Arial Narrow" pitchFamily="34" charset="0"/>
              </a:rPr>
              <a:t>формулы, используя таблицу растворимости), уравниваем левую и правую</a:t>
            </a:r>
          </a:p>
          <a:p>
            <a:r>
              <a:rPr lang="ru-RU" sz="2000" dirty="0">
                <a:latin typeface="Arial Narrow" pitchFamily="34" charset="0"/>
              </a:rPr>
              <a:t>части уравнения</a:t>
            </a:r>
          </a:p>
          <a:p>
            <a:r>
              <a:rPr lang="en-US" sz="2800" dirty="0" smtClean="0">
                <a:latin typeface="Arial Narrow" pitchFamily="34" charset="0"/>
              </a:rPr>
              <a:t>3)</a:t>
            </a:r>
            <a:r>
              <a:rPr lang="ru-RU" sz="2800" dirty="0" smtClean="0">
                <a:latin typeface="Arial Narrow" pitchFamily="34" charset="0"/>
              </a:rPr>
              <a:t> </a:t>
            </a:r>
            <a:r>
              <a:rPr lang="ru-RU" sz="2000" dirty="0">
                <a:latin typeface="Arial Narrow" pitchFamily="34" charset="0"/>
              </a:rPr>
              <a:t>Находим количество известного вещества( по данным задачи):</a:t>
            </a:r>
          </a:p>
          <a:p>
            <a:r>
              <a:rPr lang="ru-RU" sz="2000" dirty="0">
                <a:latin typeface="Arial Narrow" pitchFamily="34" charset="0"/>
              </a:rPr>
              <a:t>Формула</a:t>
            </a:r>
            <a:r>
              <a:rPr lang="ru-RU" sz="2000" b="1" dirty="0">
                <a:latin typeface="Arial Narrow" pitchFamily="34" charset="0"/>
              </a:rPr>
              <a:t>: n = m/M,</a:t>
            </a:r>
          </a:p>
          <a:p>
            <a:r>
              <a:rPr lang="ru-RU" sz="2000" dirty="0">
                <a:latin typeface="Arial Narrow" pitchFamily="34" charset="0"/>
              </a:rPr>
              <a:t>где</a:t>
            </a:r>
            <a:r>
              <a:rPr lang="ru-RU" sz="2000" b="1" dirty="0">
                <a:latin typeface="Arial Narrow" pitchFamily="34" charset="0"/>
              </a:rPr>
              <a:t> n- </a:t>
            </a:r>
            <a:r>
              <a:rPr lang="ru-RU" sz="2000" dirty="0">
                <a:latin typeface="Arial Narrow" pitchFamily="34" charset="0"/>
              </a:rPr>
              <a:t>количество вещества, моль</a:t>
            </a:r>
          </a:p>
          <a:p>
            <a:r>
              <a:rPr lang="ru-RU" sz="2000" b="1" dirty="0">
                <a:latin typeface="Arial Narrow" pitchFamily="34" charset="0"/>
              </a:rPr>
              <a:t>m – </a:t>
            </a:r>
            <a:r>
              <a:rPr lang="ru-RU" sz="2000" dirty="0">
                <a:latin typeface="Arial Narrow" pitchFamily="34" charset="0"/>
              </a:rPr>
              <a:t>масса вещества,</a:t>
            </a:r>
          </a:p>
          <a:p>
            <a:r>
              <a:rPr lang="ru-RU" sz="2000" b="1" dirty="0">
                <a:latin typeface="Arial Narrow" pitchFamily="34" charset="0"/>
              </a:rPr>
              <a:t>М – </a:t>
            </a:r>
            <a:r>
              <a:rPr lang="ru-RU" sz="2000" dirty="0">
                <a:latin typeface="Arial Narrow" pitchFamily="34" charset="0"/>
              </a:rPr>
              <a:t>молярная масса вещества, г/моль(данные берём из таблицы</a:t>
            </a:r>
          </a:p>
          <a:p>
            <a:r>
              <a:rPr lang="ru-RU" sz="2000" dirty="0">
                <a:latin typeface="Arial Narrow" pitchFamily="34" charset="0"/>
              </a:rPr>
              <a:t>Менделеева)Атомная масса умножается на индекс, который стоит в формуле.</a:t>
            </a:r>
          </a:p>
          <a:p>
            <a:r>
              <a:rPr lang="ru-RU" sz="2000" dirty="0">
                <a:latin typeface="Arial Narrow" pitchFamily="34" charset="0"/>
              </a:rPr>
              <a:t>Например: H2SO4 = 1*2 </a:t>
            </a:r>
            <a:r>
              <a:rPr lang="ru-RU" sz="2000" dirty="0" err="1">
                <a:latin typeface="Arial Narrow" pitchFamily="34" charset="0"/>
              </a:rPr>
              <a:t>т.е</a:t>
            </a:r>
            <a:r>
              <a:rPr lang="ru-RU" sz="2000" dirty="0">
                <a:latin typeface="Arial Narrow" pitchFamily="34" charset="0"/>
              </a:rPr>
              <a:t> атомная масса водорода 1 а их в формуле два</a:t>
            </a:r>
          </a:p>
          <a:p>
            <a:r>
              <a:rPr lang="ru-RU" sz="2000" dirty="0">
                <a:latin typeface="Arial Narrow" pitchFamily="34" charset="0"/>
              </a:rPr>
              <a:t>поэтому надо умножить на 2</a:t>
            </a:r>
          </a:p>
          <a:p>
            <a:r>
              <a:rPr lang="ru-RU" sz="2000" dirty="0">
                <a:latin typeface="Arial Narrow" pitchFamily="34" charset="0"/>
              </a:rPr>
              <a:t>По формуле </a:t>
            </a:r>
            <a:r>
              <a:rPr lang="ru-RU" sz="2000" b="1" dirty="0">
                <a:latin typeface="Arial Narrow" pitchFamily="34" charset="0"/>
              </a:rPr>
              <a:t>n = m/M</a:t>
            </a:r>
            <a:r>
              <a:rPr lang="ru-RU" sz="2000" dirty="0">
                <a:latin typeface="Arial Narrow" pitchFamily="34" charset="0"/>
              </a:rPr>
              <a:t> получены данные (моль)</a:t>
            </a:r>
          </a:p>
          <a:p>
            <a:r>
              <a:rPr lang="ru-RU" sz="2800" dirty="0" smtClean="0">
                <a:latin typeface="Arial Narrow" pitchFamily="34" charset="0"/>
              </a:rPr>
              <a:t>4</a:t>
            </a:r>
            <a:r>
              <a:rPr lang="en-US" sz="2800" dirty="0" smtClean="0">
                <a:latin typeface="Arial Narrow" pitchFamily="34" charset="0"/>
              </a:rPr>
              <a:t>)</a:t>
            </a:r>
            <a:r>
              <a:rPr lang="ru-RU" sz="2000" dirty="0" smtClean="0">
                <a:latin typeface="Arial Narrow" pitchFamily="34" charset="0"/>
              </a:rPr>
              <a:t>Записываем </a:t>
            </a:r>
            <a:r>
              <a:rPr lang="ru-RU" sz="2000" dirty="0">
                <a:latin typeface="Arial Narrow" pitchFamily="34" charset="0"/>
              </a:rPr>
              <a:t>полученные данные над формулой в уравнении (моль)</a:t>
            </a:r>
          </a:p>
        </p:txBody>
      </p:sp>
      <p:sp>
        <p:nvSpPr>
          <p:cNvPr id="7" name="Стрелка влево 6"/>
          <p:cNvSpPr/>
          <p:nvPr/>
        </p:nvSpPr>
        <p:spPr>
          <a:xfrm>
            <a:off x="7880165" y="240025"/>
            <a:ext cx="1263835" cy="64807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7808157" y="5918069"/>
            <a:ext cx="1335843" cy="77670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1375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14610"/>
            <a:ext cx="226696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600" b="1" dirty="0">
                <a:solidFill>
                  <a:prstClr val="white"/>
                </a:solidFill>
                <a:latin typeface="Bad Script" pitchFamily="2" charset="0"/>
                <a:ea typeface="Arial Unicode MS" pitchFamily="34" charset="-128"/>
                <a:cs typeface="Arial Unicode MS" pitchFamily="34" charset="-128"/>
              </a:rPr>
              <a:t>C</a:t>
            </a:r>
            <a:r>
              <a:rPr lang="en-US" sz="3600" b="1" dirty="0">
                <a:solidFill>
                  <a:srgbClr val="9BBB59">
                    <a:lumMod val="50000"/>
                  </a:srgbClr>
                </a:solidFill>
                <a:latin typeface="Arial Rounded MT Bold" pitchFamily="34" charset="0"/>
                <a:ea typeface="Arial Unicode MS" pitchFamily="34" charset="-128"/>
                <a:cs typeface="Arial Unicode MS" pitchFamily="34" charset="-128"/>
              </a:rPr>
              <a:t>h</a:t>
            </a:r>
            <a:r>
              <a:rPr lang="en-US" sz="3600" b="1" dirty="0">
                <a:solidFill>
                  <a:prstClr val="white"/>
                </a:solidFill>
                <a:latin typeface="Bad Script" pitchFamily="2" charset="0"/>
                <a:ea typeface="Arial Unicode MS" pitchFamily="34" charset="-128"/>
                <a:cs typeface="Arial Unicode MS" pitchFamily="34" charset="-128"/>
              </a:rPr>
              <a:t>e</a:t>
            </a:r>
            <a:r>
              <a:rPr lang="en-US" sz="3600" b="1" dirty="0">
                <a:solidFill>
                  <a:srgbClr val="9BBB59">
                    <a:lumMod val="50000"/>
                  </a:srgbClr>
                </a:solidFill>
                <a:latin typeface="Arial Rounded MT Bold" pitchFamily="34" charset="0"/>
                <a:ea typeface="Arial Unicode MS" pitchFamily="34" charset="-128"/>
                <a:cs typeface="Arial Unicode MS" pitchFamily="34" charset="-128"/>
              </a:rPr>
              <a:t>m</a:t>
            </a:r>
            <a:r>
              <a:rPr lang="en-US" sz="3200" b="1" dirty="0">
                <a:solidFill>
                  <a:prstClr val="white"/>
                </a:solidFill>
                <a:latin typeface="Algerian" pitchFamily="82" charset="0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en-US" sz="3600" b="1" dirty="0">
                <a:solidFill>
                  <a:srgbClr val="9BBB59">
                    <a:lumMod val="50000"/>
                  </a:srgbClr>
                </a:solidFill>
                <a:latin typeface="Arial Rounded MT Bold" pitchFamily="34" charset="0"/>
                <a:ea typeface="Arial Unicode MS" pitchFamily="34" charset="-128"/>
                <a:cs typeface="Arial Unicode MS" pitchFamily="34" charset="-128"/>
              </a:rPr>
              <a:t>s</a:t>
            </a:r>
            <a:r>
              <a:rPr lang="en-US" sz="5400" b="1" dirty="0">
                <a:solidFill>
                  <a:prstClr val="white"/>
                </a:solidFill>
                <a:latin typeface="Bodoni MT" pitchFamily="18" charset="0"/>
                <a:ea typeface="Arial Unicode MS" pitchFamily="34" charset="-128"/>
                <a:cs typeface="Arial Unicode MS" pitchFamily="34" charset="-128"/>
              </a:rPr>
              <a:t>t</a:t>
            </a:r>
            <a:r>
              <a:rPr lang="en-US" sz="3600" b="1" dirty="0">
                <a:solidFill>
                  <a:srgbClr val="9BBB59">
                    <a:lumMod val="50000"/>
                  </a:srgbClr>
                </a:solidFill>
                <a:latin typeface="Arial Rounded MT Bold" pitchFamily="34" charset="0"/>
                <a:ea typeface="Arial Unicode MS" pitchFamily="34" charset="-128"/>
                <a:cs typeface="Arial Unicode MS" pitchFamily="34" charset="-128"/>
              </a:rPr>
              <a:t>r</a:t>
            </a:r>
            <a:r>
              <a:rPr lang="en-US" sz="3600" b="1" dirty="0">
                <a:solidFill>
                  <a:prstClr val="white"/>
                </a:solidFill>
                <a:latin typeface="Bad Script" pitchFamily="2" charset="0"/>
                <a:ea typeface="Arial Unicode MS" pitchFamily="34" charset="-128"/>
                <a:cs typeface="Arial Unicode MS" pitchFamily="34" charset="-128"/>
              </a:rPr>
              <a:t>y</a:t>
            </a:r>
            <a:endParaRPr lang="ru-RU" sz="3600" b="1" dirty="0">
              <a:solidFill>
                <a:prstClr val="white"/>
              </a:solidFill>
              <a:latin typeface="Bad Script" pitchFamily="2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5759" y="1268760"/>
            <a:ext cx="8568952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 Narrow" pitchFamily="34" charset="0"/>
                <a:cs typeface="Arial" pitchFamily="34" charset="0"/>
              </a:rPr>
              <a:t>5</a:t>
            </a:r>
            <a:r>
              <a:rPr lang="en-US" sz="2800" dirty="0" smtClean="0">
                <a:latin typeface="Arial Narrow" pitchFamily="34" charset="0"/>
                <a:cs typeface="Arial" pitchFamily="34" charset="0"/>
              </a:rPr>
              <a:t>)</a:t>
            </a:r>
            <a:r>
              <a:rPr lang="ru-RU" sz="2400" dirty="0" smtClean="0">
                <a:latin typeface="Arial Narrow" pitchFamily="34" charset="0"/>
                <a:cs typeface="Arial" pitchFamily="34" charset="0"/>
              </a:rPr>
              <a:t> </a:t>
            </a:r>
            <a:r>
              <a:rPr lang="ru-RU" sz="2400" dirty="0">
                <a:latin typeface="Arial Narrow" pitchFamily="34" charset="0"/>
                <a:cs typeface="Arial" pitchFamily="34" charset="0"/>
              </a:rPr>
              <a:t>Над веществом, которое надо найти ставим n (моль)</a:t>
            </a:r>
          </a:p>
          <a:p>
            <a:r>
              <a:rPr lang="ru-RU" sz="2800" dirty="0" smtClean="0">
                <a:latin typeface="Arial Narrow" pitchFamily="34" charset="0"/>
                <a:cs typeface="Arial" pitchFamily="34" charset="0"/>
              </a:rPr>
              <a:t>6</a:t>
            </a:r>
            <a:r>
              <a:rPr lang="en-US" sz="2800" dirty="0" smtClean="0">
                <a:latin typeface="Arial Narrow" pitchFamily="34" charset="0"/>
                <a:cs typeface="Arial" pitchFamily="34" charset="0"/>
              </a:rPr>
              <a:t>)</a:t>
            </a:r>
            <a:r>
              <a:rPr lang="ru-RU" sz="2400" dirty="0" smtClean="0">
                <a:latin typeface="Arial Narrow" pitchFamily="34" charset="0"/>
                <a:cs typeface="Arial" pitchFamily="34" charset="0"/>
              </a:rPr>
              <a:t>Под </a:t>
            </a:r>
            <a:r>
              <a:rPr lang="ru-RU" sz="2400" dirty="0">
                <a:latin typeface="Arial Narrow" pitchFamily="34" charset="0"/>
                <a:cs typeface="Arial" pitchFamily="34" charset="0"/>
              </a:rPr>
              <a:t>эти формулы сносим </a:t>
            </a:r>
            <a:r>
              <a:rPr lang="ru-RU" sz="2400" dirty="0" smtClean="0">
                <a:latin typeface="Arial Narrow" pitchFamily="34" charset="0"/>
                <a:cs typeface="Arial" pitchFamily="34" charset="0"/>
              </a:rPr>
              <a:t>цифры (коэффициенты), </a:t>
            </a:r>
            <a:r>
              <a:rPr lang="ru-RU" sz="2400" dirty="0">
                <a:latin typeface="Arial Narrow" pitchFamily="34" charset="0"/>
                <a:cs typeface="Arial" pitchFamily="34" charset="0"/>
              </a:rPr>
              <a:t>которые стоят в уравнении </a:t>
            </a:r>
            <a:r>
              <a:rPr lang="ru-RU" sz="2400">
                <a:latin typeface="Arial Narrow" pitchFamily="34" charset="0"/>
                <a:cs typeface="Arial" pitchFamily="34" charset="0"/>
              </a:rPr>
              <a:t>перед </a:t>
            </a:r>
            <a:r>
              <a:rPr lang="ru-RU" sz="2400" smtClean="0">
                <a:latin typeface="Arial Narrow" pitchFamily="34" charset="0"/>
                <a:cs typeface="Arial" pitchFamily="34" charset="0"/>
              </a:rPr>
              <a:t>   </a:t>
            </a:r>
            <a:r>
              <a:rPr lang="ru-RU" sz="2400" smtClean="0">
                <a:latin typeface="Arial Narrow" pitchFamily="34" charset="0"/>
                <a:cs typeface="Arial" pitchFamily="34" charset="0"/>
              </a:rPr>
              <a:t>молекулами </a:t>
            </a:r>
            <a:r>
              <a:rPr lang="ru-RU" sz="2400" smtClean="0">
                <a:latin typeface="Arial Narrow" pitchFamily="34" charset="0"/>
                <a:cs typeface="Arial" pitchFamily="34" charset="0"/>
              </a:rPr>
              <a:t>     </a:t>
            </a:r>
            <a:r>
              <a:rPr lang="ru-RU" sz="2400" dirty="0" smtClean="0">
                <a:latin typeface="Arial Narrow" pitchFamily="34" charset="0"/>
                <a:cs typeface="Arial" pitchFamily="34" charset="0"/>
              </a:rPr>
              <a:t>(моль</a:t>
            </a:r>
            <a:r>
              <a:rPr lang="ru-RU" sz="2400" dirty="0">
                <a:latin typeface="Arial Narrow" pitchFamily="34" charset="0"/>
                <a:cs typeface="Arial" pitchFamily="34" charset="0"/>
              </a:rPr>
              <a:t>)</a:t>
            </a:r>
          </a:p>
          <a:p>
            <a:r>
              <a:rPr lang="ru-RU" sz="2800" dirty="0" smtClean="0">
                <a:latin typeface="Arial Narrow" pitchFamily="34" charset="0"/>
                <a:cs typeface="Arial" pitchFamily="34" charset="0"/>
              </a:rPr>
              <a:t>7</a:t>
            </a:r>
            <a:r>
              <a:rPr lang="en-US" sz="2800" dirty="0" smtClean="0">
                <a:latin typeface="Arial Narrow" pitchFamily="34" charset="0"/>
                <a:cs typeface="Arial" pitchFamily="34" charset="0"/>
              </a:rPr>
              <a:t>)</a:t>
            </a:r>
            <a:r>
              <a:rPr lang="ru-RU" sz="2400" dirty="0" smtClean="0">
                <a:latin typeface="Arial Narrow" pitchFamily="34" charset="0"/>
                <a:cs typeface="Arial" pitchFamily="34" charset="0"/>
              </a:rPr>
              <a:t>Находим </a:t>
            </a:r>
            <a:r>
              <a:rPr lang="ru-RU" sz="2400" dirty="0">
                <a:latin typeface="Arial Narrow" pitchFamily="34" charset="0"/>
                <a:cs typeface="Arial" pitchFamily="34" charset="0"/>
              </a:rPr>
              <a:t>количество вещества неизвестного (моль)</a:t>
            </a:r>
          </a:p>
          <a:p>
            <a:r>
              <a:rPr lang="ru-RU" sz="2800" dirty="0" smtClean="0">
                <a:latin typeface="Arial Narrow" pitchFamily="34" charset="0"/>
                <a:cs typeface="Arial" pitchFamily="34" charset="0"/>
              </a:rPr>
              <a:t>8</a:t>
            </a:r>
            <a:r>
              <a:rPr lang="en-US" sz="2800" dirty="0" smtClean="0">
                <a:latin typeface="Arial Narrow" pitchFamily="34" charset="0"/>
                <a:cs typeface="Arial" pitchFamily="34" charset="0"/>
              </a:rPr>
              <a:t>)</a:t>
            </a:r>
            <a:r>
              <a:rPr lang="ru-RU" sz="2400" dirty="0" smtClean="0">
                <a:latin typeface="Arial Narrow" pitchFamily="34" charset="0"/>
                <a:cs typeface="Arial" pitchFamily="34" charset="0"/>
              </a:rPr>
              <a:t>По </a:t>
            </a:r>
            <a:r>
              <a:rPr lang="ru-RU" sz="2400" dirty="0">
                <a:latin typeface="Arial Narrow" pitchFamily="34" charset="0"/>
                <a:cs typeface="Arial" pitchFamily="34" charset="0"/>
              </a:rPr>
              <a:t>формуле высчитываем , если найти массу используем </a:t>
            </a:r>
            <a:r>
              <a:rPr lang="ru-RU" sz="2400" dirty="0" smtClean="0">
                <a:latin typeface="Arial Narrow" pitchFamily="34" charset="0"/>
                <a:cs typeface="Arial" pitchFamily="34" charset="0"/>
              </a:rPr>
              <a:t>формулу</a:t>
            </a:r>
            <a:endParaRPr lang="en-US" sz="2400" dirty="0" smtClean="0">
              <a:latin typeface="Arial Narrow" pitchFamily="34" charset="0"/>
              <a:cs typeface="Arial" pitchFamily="34" charset="0"/>
            </a:endParaRPr>
          </a:p>
          <a:p>
            <a:endParaRPr lang="ru-RU" sz="2400" dirty="0">
              <a:latin typeface="Arial Narrow" pitchFamily="34" charset="0"/>
              <a:cs typeface="Arial" pitchFamily="34" charset="0"/>
            </a:endParaRPr>
          </a:p>
          <a:p>
            <a:r>
              <a:rPr lang="ru-RU" sz="2400" b="1" dirty="0">
                <a:latin typeface="Arial Narrow" pitchFamily="34" charset="0"/>
                <a:cs typeface="Arial" pitchFamily="34" charset="0"/>
              </a:rPr>
              <a:t>m = n *M </a:t>
            </a:r>
            <a:r>
              <a:rPr lang="ru-RU" sz="2400" dirty="0">
                <a:latin typeface="Arial Narrow" pitchFamily="34" charset="0"/>
                <a:cs typeface="Arial" pitchFamily="34" charset="0"/>
              </a:rPr>
              <a:t>, если необходимо найти объём, то используем формулу</a:t>
            </a:r>
          </a:p>
          <a:p>
            <a:r>
              <a:rPr lang="ru-RU" sz="2400" b="1" dirty="0">
                <a:latin typeface="Arial Narrow" pitchFamily="34" charset="0"/>
                <a:cs typeface="Arial" pitchFamily="34" charset="0"/>
              </a:rPr>
              <a:t>V = </a:t>
            </a:r>
            <a:r>
              <a:rPr lang="ru-RU" sz="2400" b="1" dirty="0" err="1">
                <a:latin typeface="Arial Narrow" pitchFamily="34" charset="0"/>
                <a:cs typeface="Arial" pitchFamily="34" charset="0"/>
              </a:rPr>
              <a:t>nVm</a:t>
            </a:r>
            <a:r>
              <a:rPr lang="ru-RU" sz="2400" b="1" dirty="0">
                <a:latin typeface="Arial Narrow" pitchFamily="34" charset="0"/>
                <a:cs typeface="Arial" pitchFamily="34" charset="0"/>
              </a:rPr>
              <a:t> </a:t>
            </a:r>
            <a:r>
              <a:rPr lang="ru-RU" sz="2400" dirty="0">
                <a:latin typeface="Arial Narrow" pitchFamily="34" charset="0"/>
                <a:cs typeface="Arial" pitchFamily="34" charset="0"/>
              </a:rPr>
              <a:t>, где </a:t>
            </a:r>
            <a:r>
              <a:rPr lang="ru-RU" sz="2400" b="1" dirty="0" err="1">
                <a:latin typeface="Arial Narrow" pitchFamily="34" charset="0"/>
                <a:cs typeface="Arial" pitchFamily="34" charset="0"/>
              </a:rPr>
              <a:t>Vm</a:t>
            </a:r>
            <a:r>
              <a:rPr lang="ru-RU" sz="2400" dirty="0">
                <a:latin typeface="Arial Narrow" pitchFamily="34" charset="0"/>
                <a:cs typeface="Arial" pitchFamily="34" charset="0"/>
              </a:rPr>
              <a:t> – молярный объем. Для любых </a:t>
            </a:r>
            <a:r>
              <a:rPr lang="ru-RU" sz="2400" dirty="0" smtClean="0">
                <a:latin typeface="Arial Narrow" pitchFamily="34" charset="0"/>
                <a:cs typeface="Arial" pitchFamily="34" charset="0"/>
              </a:rPr>
              <a:t>газов(</a:t>
            </a:r>
            <a:r>
              <a:rPr lang="ru-RU" sz="2400" dirty="0" err="1" smtClean="0">
                <a:latin typeface="Arial Narrow" pitchFamily="34" charset="0"/>
                <a:cs typeface="Arial" pitchFamily="34" charset="0"/>
              </a:rPr>
              <a:t>при.н.у</a:t>
            </a:r>
            <a:r>
              <a:rPr lang="ru-RU" sz="2400" dirty="0" smtClean="0">
                <a:latin typeface="Arial Narrow" pitchFamily="34" charset="0"/>
                <a:cs typeface="Arial" pitchFamily="34" charset="0"/>
              </a:rPr>
              <a:t>.): </a:t>
            </a:r>
            <a:r>
              <a:rPr lang="ru-RU" sz="2400" b="1" dirty="0" err="1" smtClean="0">
                <a:latin typeface="Arial Narrow" pitchFamily="34" charset="0"/>
                <a:cs typeface="Arial" pitchFamily="34" charset="0"/>
              </a:rPr>
              <a:t>Vm</a:t>
            </a:r>
            <a:r>
              <a:rPr lang="ru-RU" sz="2400" dirty="0" smtClean="0">
                <a:latin typeface="Arial Narrow" pitchFamily="34" charset="0"/>
                <a:cs typeface="Arial" pitchFamily="34" charset="0"/>
              </a:rPr>
              <a:t>=22,4л/моль</a:t>
            </a:r>
            <a:endParaRPr lang="ru-RU" sz="2400" dirty="0">
              <a:latin typeface="Arial Narrow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010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1159</TotalTime>
  <Words>412</Words>
  <Application>Microsoft Office PowerPoint</Application>
  <PresentationFormat>Экран (4:3)</PresentationFormat>
  <Paragraphs>61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User</cp:lastModifiedBy>
  <cp:revision>18</cp:revision>
  <dcterms:created xsi:type="dcterms:W3CDTF">2022-04-09T19:57:24Z</dcterms:created>
  <dcterms:modified xsi:type="dcterms:W3CDTF">2022-04-23T07:08:51Z</dcterms:modified>
</cp:coreProperties>
</file>