
<file path=[Content_Types].xml><?xml version="1.0" encoding="utf-8"?>
<Types xmlns="http://schemas.openxmlformats.org/package/2006/content-types">
  <Default Extension="rels" ContentType="application/vnd.openxmlformats-package.relationships+xml"/>
  <Default Extension="jpeg" ContentType="image/jpeg"/>
  <Override PartName="/docProps/app.xml" ContentType="application/vnd.openxmlformats-officedocument.extended-properties+xml"/>
  <Override PartName="/docProps/core.xml" ContentType="application/vnd.openxmlformats-package.core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/Relationships>
</file>

<file path=ppt/presentation.xml><?xml version="1.0" encoding="utf-8"?>
<!--Generated by Aspose.Slides for .NET 16.12.1.0-->
<p:presentation xmlns:r="http://schemas.openxmlformats.org/officeDocument/2006/relationships" xmlns:a="http://schemas.openxmlformats.org/drawingml/2006/main" xmlns:p="http://schemas.openxmlformats.org/presentationml/2006/main" saveSubsetFonts="1">
  <p:sldMasterIdLst>
    <p:sldMasterId id="2147483660" r:id="rId1"/>
  </p:sldMasterIdLst>
  <p:sldIdLst>
    <p:sldId id="276" r:id="rId2"/>
    <p:sldId id="277" r:id="rId3"/>
    <p:sldId id="278" r:id="rId4"/>
    <p:sldId id="279" r:id="rId5"/>
    <p:sldId id="281" r:id="rId6"/>
    <p:sldId id="282" r:id="rId7"/>
    <p:sldId id="283" r:id="rId8"/>
    <p:sldId id="284" r:id="rId9"/>
    <p:sldId id="285" r:id="rId10"/>
    <p:sldId id="287" r:id="rId11"/>
    <p:sldId id="288" r:id="rId12"/>
    <p:sldId id="289" r:id="rId13"/>
    <p:sldId id="290" r:id="rId14"/>
    <p:sldId id="291" r:id="rId15"/>
    <p:sldId id="292" r:id="rId16"/>
    <p:sldId id="293" r:id="rId17"/>
    <p:sldId id="295" r:id="rId18"/>
  </p:sldIdLst>
  <p:sldSz cx="9144000" cy="6858000" type="screen4x3"/>
  <p:notesSz cx="6858000" cy="9144000"/>
  <p:custDataLst>
    <p:tags r:id="rId19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84" autoAdjust="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>
        <p:scale>
          <a:sx n="0" d="100"/>
          <a:sy n="0" d="100"/>
        </p:scale>
        <p:origin x="0" y="0"/>
      </p:cViewPr>
    </p:cSldViewPr>
  </p:notesViewPr>
  <p:gridSpacing cx="73736200" cy="73736200"/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 /><Relationship Id="rId10" Type="http://schemas.openxmlformats.org/officeDocument/2006/relationships/slide" Target="slides/slide9.xml" /><Relationship Id="rId11" Type="http://schemas.openxmlformats.org/officeDocument/2006/relationships/slide" Target="slides/slide10.xml" /><Relationship Id="rId12" Type="http://schemas.openxmlformats.org/officeDocument/2006/relationships/slide" Target="slides/slide11.xml" /><Relationship Id="rId13" Type="http://schemas.openxmlformats.org/officeDocument/2006/relationships/slide" Target="slides/slide12.xml" /><Relationship Id="rId14" Type="http://schemas.openxmlformats.org/officeDocument/2006/relationships/slide" Target="slides/slide13.xml" /><Relationship Id="rId15" Type="http://schemas.openxmlformats.org/officeDocument/2006/relationships/slide" Target="slides/slide14.xml" /><Relationship Id="rId16" Type="http://schemas.openxmlformats.org/officeDocument/2006/relationships/slide" Target="slides/slide15.xml" /><Relationship Id="rId17" Type="http://schemas.openxmlformats.org/officeDocument/2006/relationships/slide" Target="slides/slide16.xml" /><Relationship Id="rId18" Type="http://schemas.openxmlformats.org/officeDocument/2006/relationships/slide" Target="slides/slide17.xml" /><Relationship Id="rId19" Type="http://schemas.openxmlformats.org/officeDocument/2006/relationships/tags" Target="tags/tag1.xml" /><Relationship Id="rId2" Type="http://schemas.openxmlformats.org/officeDocument/2006/relationships/slide" Target="slides/slide1.xml" /><Relationship Id="rId20" Type="http://schemas.openxmlformats.org/officeDocument/2006/relationships/presProps" Target="presProps.xml" /><Relationship Id="rId21" Type="http://schemas.openxmlformats.org/officeDocument/2006/relationships/viewProps" Target="viewProps.xml" /><Relationship Id="rId22" Type="http://schemas.openxmlformats.org/officeDocument/2006/relationships/theme" Target="theme/theme1.xml" /><Relationship Id="rId23" Type="http://schemas.openxmlformats.org/officeDocument/2006/relationships/tableStyles" Target="tableStyles.xml" /><Relationship Id="rId3" Type="http://schemas.openxmlformats.org/officeDocument/2006/relationships/slide" Target="slides/slide2.xml" /><Relationship Id="rId4" Type="http://schemas.openxmlformats.org/officeDocument/2006/relationships/slide" Target="slides/slide3.xml" /><Relationship Id="rId5" Type="http://schemas.openxmlformats.org/officeDocument/2006/relationships/slide" Target="slides/slide4.xml" /><Relationship Id="rId6" Type="http://schemas.openxmlformats.org/officeDocument/2006/relationships/slide" Target="slides/slide5.xml" /><Relationship Id="rId7" Type="http://schemas.openxmlformats.org/officeDocument/2006/relationships/slide" Target="slides/slide6.xml" /><Relationship Id="rId8" Type="http://schemas.openxmlformats.org/officeDocument/2006/relationships/slide" Target="slides/slide7.xml" /><Relationship Id="rId9" Type="http://schemas.openxmlformats.org/officeDocument/2006/relationships/slide" Target="slides/slide8.xml" /></Relationships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048AB3-1098-43BF-A33D-0532A7898EBE}" type="datetimeFigureOut">
              <a:rPr lang="ru-RU" smtClean="0"/>
              <a:t>02.09.2013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85DE3B-F981-45F6-A99B-391A9509A7FE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  <p:transition/>
  <p:timing/>
</p:sldLayout>
</file>

<file path=ppt/slideLayouts/slideLayout10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048AB3-1098-43BF-A33D-0532A7898EBE}" type="datetimeFigureOut">
              <a:rPr lang="ru-RU" smtClean="0"/>
              <a:t>02.09.2013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85DE3B-F981-45F6-A99B-391A9509A7F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  <p:timing/>
</p:sldLayout>
</file>

<file path=ppt/slideLayouts/slideLayout11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048AB3-1098-43BF-A33D-0532A7898EBE}" type="datetimeFigureOut">
              <a:rPr lang="ru-RU" smtClean="0"/>
              <a:t>02.09.2013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85DE3B-F981-45F6-A99B-391A9509A7F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  <p:timing/>
</p:sldLayout>
</file>

<file path=ppt/slideLayouts/slideLayout2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048AB3-1098-43BF-A33D-0532A7898EBE}" type="datetimeFigureOut">
              <a:rPr lang="ru-RU" smtClean="0"/>
              <a:t>02.09.2013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85DE3B-F981-45F6-A99B-391A9509A7F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  <p:timing/>
</p:sldLayout>
</file>

<file path=ppt/slideLayouts/slideLayout3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048AB3-1098-43BF-A33D-0532A7898EBE}" type="datetimeFigureOut">
              <a:rPr lang="ru-RU" smtClean="0"/>
              <a:t>02.09.2013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D185DE3B-F981-45F6-A99B-391A9509A7F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  <p:timing/>
</p:sldLayout>
</file>

<file path=ppt/slideLayouts/slideLayout4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048AB3-1098-43BF-A33D-0532A7898EBE}" type="datetimeFigureOut">
              <a:rPr lang="ru-RU" smtClean="0"/>
              <a:t>02.09.2013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85DE3B-F981-45F6-A99B-391A9509A7F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  <p:timing/>
</p:sldLayout>
</file>

<file path=ppt/slideLayouts/slideLayout5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048AB3-1098-43BF-A33D-0532A7898EBE}" type="datetimeFigureOut">
              <a:rPr lang="ru-RU" smtClean="0"/>
              <a:t>02.09.2013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85DE3B-F981-45F6-A99B-391A9509A7F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  <p:timing/>
</p:sldLayout>
</file>

<file path=ppt/slideLayouts/slideLayout6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048AB3-1098-43BF-A33D-0532A7898EBE}" type="datetimeFigureOut">
              <a:rPr lang="ru-RU" smtClean="0"/>
              <a:t>02.09.2013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85DE3B-F981-45F6-A99B-391A9509A7F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  <p:timing/>
</p:sldLayout>
</file>

<file path=ppt/slideLayouts/slideLayout7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048AB3-1098-43BF-A33D-0532A7898EBE}" type="datetimeFigureOut">
              <a:rPr lang="ru-RU" smtClean="0"/>
              <a:t>02.09.2013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85DE3B-F981-45F6-A99B-391A9509A7F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  <p:timing/>
</p:sldLayout>
</file>

<file path=ppt/slideLayouts/slideLayout8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048AB3-1098-43BF-A33D-0532A7898EBE}" type="datetimeFigureOut">
              <a:rPr lang="ru-RU" smtClean="0"/>
              <a:t>02.09.2013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85DE3B-F981-45F6-A99B-391A9509A7F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  <p:timing/>
</p:sldLayout>
</file>

<file path=ppt/slideLayouts/slideLayout9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048AB3-1098-43BF-A33D-0532A7898EBE}" type="datetimeFigureOut">
              <a:rPr lang="ru-RU" smtClean="0"/>
              <a:t>02.09.2013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85DE3B-F981-45F6-A99B-391A9509A7F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10" Type="http://schemas.openxmlformats.org/officeDocument/2006/relationships/slideLayout" Target="../slideLayouts/slideLayout10.xml" /><Relationship Id="rId11" Type="http://schemas.openxmlformats.org/officeDocument/2006/relationships/slideLayout" Target="../slideLayouts/slideLayout11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3" Type="http://schemas.openxmlformats.org/officeDocument/2006/relationships/slideLayout" Target="../slideLayouts/slideLayout3.xml" /><Relationship Id="rId4" Type="http://schemas.openxmlformats.org/officeDocument/2006/relationships/slideLayout" Target="../slideLayouts/slideLayout4.xml" /><Relationship Id="rId5" Type="http://schemas.openxmlformats.org/officeDocument/2006/relationships/slideLayout" Target="../slideLayouts/slideLayout5.xml" /><Relationship Id="rId6" Type="http://schemas.openxmlformats.org/officeDocument/2006/relationships/slideLayout" Target="../slideLayouts/slideLayout6.xml" /><Relationship Id="rId7" Type="http://schemas.openxmlformats.org/officeDocument/2006/relationships/slideLayout" Target="../slideLayouts/slideLayout7.xml" /><Relationship Id="rId8" Type="http://schemas.openxmlformats.org/officeDocument/2006/relationships/slideLayout" Target="../slideLayouts/slideLayout8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41048AB3-1098-43BF-A33D-0532A7898EBE}" type="datetimeFigureOut">
              <a:rPr lang="ru-RU" smtClean="0"/>
              <a:t>02.09.2013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D185DE3B-F981-45F6-A99B-391A9509A7FE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/>
  <p:timing/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Tx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10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12.jpeg" /></Relationships>
</file>

<file path=ppt/slides/_rels/slide1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13.jpeg" /></Relationships>
</file>

<file path=ppt/slides/_rels/slide1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14.jpeg" /></Relationships>
</file>

<file path=ppt/slides/_rels/slide1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15.jpeg" /><Relationship Id="rId3" Type="http://schemas.openxmlformats.org/officeDocument/2006/relationships/image" Target="../media/image16.jpeg" /></Relationships>
</file>

<file path=ppt/slides/_rels/slide1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17.jpeg" /></Relationships>
</file>

<file path=ppt/slides/_rels/slide1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18.jpeg" /></Relationships>
</file>

<file path=ppt/slides/_rels/slide1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19.jpeg" /></Relationships>
</file>

<file path=ppt/slides/_rels/slide1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20.jpeg" /></Relationships>
</file>

<file path=ppt/slides/_rels/slide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2.jpeg" /></Relationships>
</file>

<file path=ppt/slides/_rels/slide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3.jpeg" /></Relationships>
</file>

<file path=ppt/slides/_rels/slide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4.jpeg" /><Relationship Id="rId3" Type="http://schemas.openxmlformats.org/officeDocument/2006/relationships/image" Target="../media/image5.jpeg" /><Relationship Id="rId4" Type="http://schemas.openxmlformats.org/officeDocument/2006/relationships/image" Target="../media/image6.jpeg" /><Relationship Id="rId5" Type="http://schemas.openxmlformats.org/officeDocument/2006/relationships/image" Target="../media/image7.jpeg" /></Relationships>
</file>

<file path=ppt/slides/_rels/slide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8.jpeg" /></Relationships>
</file>

<file path=ppt/slides/_rels/slide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9.jpeg" /></Relationships>
</file>

<file path=ppt/slides/_rels/slide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10.jpeg" /></Relationships>
</file>

<file path=ppt/slides/_rels/slide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11.jpeg" /></Relationships>
</file>

<file path=ppt/slides/slide1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8193" name="Rectangle 1"/>
          <p:cNvSpPr>
            <a:spLocks noChangeArrowheads="1"/>
          </p:cNvSpPr>
          <p:nvPr/>
        </p:nvSpPr>
        <p:spPr bwMode="auto">
          <a:xfrm>
            <a:off x="4071934" y="4071942"/>
            <a:ext cx="4788234" cy="1631216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5400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sz="2000" b="1" i="1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"Тут каждый биться был готов.</a:t>
            </a:r>
            <a:br>
              <a:rPr kumimoji="0" lang="ru-RU" sz="2000" b="1" i="1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ru-RU" sz="2000" b="1" i="1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Стоял кромешный ад.</a:t>
            </a:r>
            <a:br>
              <a:rPr kumimoji="0" lang="ru-RU" sz="2000" b="1" i="1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ru-RU" sz="2000" b="1" i="1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А до войны без лишних слов,</a:t>
            </a:r>
            <a:br>
              <a:rPr kumimoji="0" lang="ru-RU" sz="2000" b="1" i="1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ru-RU" sz="2000" b="1" i="1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Здесь цвел красивый сад."</a:t>
            </a:r>
            <a:endParaRPr kumimoji="0" lang="ru-RU" sz="2000" b="1" i="1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5400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sz="2000" b="1" i="1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Г. Ильин</a:t>
            </a:r>
            <a:endParaRPr kumimoji="0" lang="ru-RU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28596" y="1785926"/>
            <a:ext cx="8429684" cy="1446550"/>
          </a:xfrm>
          <a:prstGeom prst="rect">
            <a:avLst/>
          </a:prstGeom>
          <a:noFill/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pPr algn="ctr"/>
            <a:r>
              <a:rPr lang="ru-RU" sz="8800" b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Курская битва</a:t>
            </a:r>
            <a:endParaRPr lang="ru-RU" sz="8800" b="1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/>
  <p:timing/>
</p:sld>
</file>

<file path=ppt/slides/slide10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4049197" y="1785926"/>
            <a:ext cx="5094803" cy="378621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23555" name="Rectangle 3"/>
          <p:cNvSpPr>
            <a:spLocks noChangeArrowheads="1"/>
          </p:cNvSpPr>
          <p:nvPr/>
        </p:nvSpPr>
        <p:spPr bwMode="auto">
          <a:xfrm>
            <a:off x="0" y="1571612"/>
            <a:ext cx="3929058" cy="4031873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sz="3200" b="0" i="1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В тургеневских охотничьих местах</a:t>
            </a:r>
            <a:endParaRPr kumimoji="0" lang="ru-RU" sz="3200" b="0" i="1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sz="3200" b="0" i="1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Воронки, груды мертвого металла.</a:t>
            </a:r>
            <a:endParaRPr kumimoji="0" lang="ru-RU" sz="3200" b="0" i="1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sz="3200" b="0" i="1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Здесь за день по двенадцати атак</a:t>
            </a:r>
            <a:endParaRPr kumimoji="0" lang="ru-RU" sz="3200" b="0" i="1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sz="3200" b="0" i="1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Отчаянная рота отбивала</a:t>
            </a:r>
            <a:r>
              <a:rPr kumimoji="0" lang="ru-RU" sz="2800" b="0" i="1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2800" b="0" i="1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42844" y="285728"/>
            <a:ext cx="8501122" cy="769441"/>
          </a:xfrm>
          <a:prstGeom prst="rect">
            <a:avLst/>
          </a:prstGeom>
          <a:noFill/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sz="4400" b="1" smtClean="0">
                <a:solidFill>
                  <a:srgbClr val="C00000"/>
                </a:solidFill>
              </a:rPr>
              <a:t>Курская дуга</a:t>
            </a:r>
            <a:endParaRPr lang="ru-RU" sz="4400" b="1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withEffect"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355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355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355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7650" name="Picture 2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4214810" y="357166"/>
            <a:ext cx="4672025" cy="632717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27651" name="Rectangle 3"/>
          <p:cNvSpPr>
            <a:spLocks noChangeArrowheads="1"/>
          </p:cNvSpPr>
          <p:nvPr/>
        </p:nvSpPr>
        <p:spPr bwMode="auto">
          <a:xfrm>
            <a:off x="0" y="1428736"/>
            <a:ext cx="4286248" cy="353943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sz="2800" b="0" i="1" u="none" strike="noStrike" cap="none" normalizeH="0" baseline="0" smtClean="0">
                <a:ln>
                  <a:noFill/>
                </a:ln>
                <a:effectLst/>
                <a:ea typeface="Times New Roman" pitchFamily="18" charset="0"/>
                <a:cs typeface="Times New Roman" pitchFamily="18" charset="0"/>
              </a:rPr>
              <a:t>А как бомбили нас! Не говори —</a:t>
            </a:r>
            <a:endParaRPr kumimoji="0" lang="ru-RU" sz="2800" b="0" i="1" u="none" strike="noStrike" cap="none" normalizeH="0" baseline="0" smtClean="0">
              <a:ln>
                <a:noFill/>
              </a:ln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sz="2800" b="0" i="1" u="none" strike="noStrike" cap="none" normalizeH="0" baseline="0" smtClean="0">
                <a:ln>
                  <a:noFill/>
                </a:ln>
                <a:effectLst/>
                <a:ea typeface="Times New Roman" pitchFamily="18" charset="0"/>
                <a:cs typeface="Times New Roman" pitchFamily="18" charset="0"/>
              </a:rPr>
              <a:t>Такого в Сталинграде не видали.</a:t>
            </a:r>
            <a:endParaRPr kumimoji="0" lang="ru-RU" sz="2800" b="0" i="1" u="none" strike="noStrike" cap="none" normalizeH="0" baseline="0" smtClean="0">
              <a:ln>
                <a:noFill/>
              </a:ln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sz="2800" b="0" i="1" u="none" strike="noStrike" cap="none" normalizeH="0" baseline="0" smtClean="0">
                <a:ln>
                  <a:noFill/>
                </a:ln>
                <a:effectLst/>
                <a:ea typeface="Times New Roman" pitchFamily="18" charset="0"/>
                <a:cs typeface="Times New Roman" pitchFamily="18" charset="0"/>
              </a:rPr>
              <a:t>Всю ночь качались в небе фонари,</a:t>
            </a:r>
            <a:endParaRPr kumimoji="0" lang="ru-RU" sz="2800" b="0" i="1" u="none" strike="noStrike" cap="none" normalizeH="0" baseline="0" smtClean="0">
              <a:ln>
                <a:noFill/>
              </a:ln>
              <a:effectLst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sz="2800" i="1" u="none" strike="noStrike" cap="none" normalizeH="0" baseline="0" smtClean="0">
                <a:ln>
                  <a:noFill/>
                </a:ln>
                <a:effectLst/>
                <a:ea typeface="Times New Roman" pitchFamily="18" charset="0"/>
                <a:cs typeface="Arial" pitchFamily="34" charset="0"/>
              </a:rPr>
              <a:t>Кровавым светом озаряя дали,</a:t>
            </a:r>
            <a:r>
              <a:rPr kumimoji="0" lang="ru-RU" sz="2800" i="1" u="none" strike="noStrike" cap="none" normalizeH="0" baseline="0" smtClean="0">
                <a:ln>
                  <a:noFill/>
                </a:ln>
                <a:effectLst/>
                <a:cs typeface="Arial" pitchFamily="34" charset="0"/>
              </a:rPr>
              <a:t>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withEffect"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765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765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765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3357554" y="2714620"/>
            <a:ext cx="5524500" cy="363855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24579" name="Rectangle 3"/>
          <p:cNvSpPr>
            <a:spLocks noChangeArrowheads="1"/>
          </p:cNvSpPr>
          <p:nvPr/>
        </p:nvSpPr>
        <p:spPr bwMode="auto">
          <a:xfrm>
            <a:off x="285720" y="214290"/>
            <a:ext cx="4071934" cy="353943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sz="2800" b="0" i="1" u="none" strike="noStrike" cap="none" normalizeH="0" baseline="0" smtClean="0">
                <a:ln>
                  <a:noFill/>
                </a:ln>
                <a:effectLst/>
                <a:ea typeface="Times New Roman" pitchFamily="18" charset="0"/>
                <a:cs typeface="Times New Roman" pitchFamily="18" charset="0"/>
              </a:rPr>
              <a:t>С рассветом «тигры» шли на нас опять</a:t>
            </a:r>
            <a:endParaRPr kumimoji="0" lang="ru-RU" sz="2800" b="0" i="1" u="none" strike="noStrike" cap="none" normalizeH="0" baseline="0" smtClean="0">
              <a:ln>
                <a:noFill/>
              </a:ln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sz="2800" b="0" i="1" u="none" strike="noStrike" cap="none" normalizeH="0" baseline="0" smtClean="0">
                <a:ln>
                  <a:noFill/>
                </a:ln>
                <a:effectLst/>
                <a:ea typeface="Times New Roman" pitchFamily="18" charset="0"/>
                <a:cs typeface="Times New Roman" pitchFamily="18" charset="0"/>
              </a:rPr>
              <a:t>И вспыхивали дымными столбами,</a:t>
            </a:r>
            <a:endParaRPr kumimoji="0" lang="ru-RU" sz="2800" b="0" i="1" u="none" strike="noStrike" cap="none" normalizeH="0" baseline="0" smtClean="0">
              <a:ln>
                <a:noFill/>
              </a:ln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sz="2800" b="0" i="1" u="none" strike="noStrike" cap="none" normalizeH="0" baseline="0" smtClean="0">
                <a:ln>
                  <a:noFill/>
                </a:ln>
                <a:effectLst/>
                <a:ea typeface="Times New Roman" pitchFamily="18" charset="0"/>
                <a:cs typeface="Times New Roman" pitchFamily="18" charset="0"/>
              </a:rPr>
              <a:t>И приникали мы, устав стрелять,</a:t>
            </a:r>
            <a:endParaRPr kumimoji="0" lang="ru-RU" sz="2800" b="0" i="1" u="none" strike="noStrike" cap="none" normalizeH="0" baseline="0" smtClean="0">
              <a:ln>
                <a:noFill/>
              </a:ln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sz="2800" b="0" i="1" u="none" strike="noStrike" cap="none" normalizeH="0" baseline="0" smtClean="0">
                <a:ln>
                  <a:noFill/>
                </a:ln>
                <a:effectLst/>
                <a:ea typeface="Times New Roman" pitchFamily="18" charset="0"/>
                <a:cs typeface="Times New Roman" pitchFamily="18" charset="0"/>
              </a:rPr>
              <a:t>К горячей фляге пыльными губами</a:t>
            </a:r>
            <a:r>
              <a:rPr kumimoji="0" lang="ru-RU" sz="2800" b="0" i="1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2800" b="0" i="1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withEffect"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457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457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457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39937" name="Rectangle 1"/>
          <p:cNvSpPr>
            <a:spLocks noChangeArrowheads="1"/>
          </p:cNvSpPr>
          <p:nvPr/>
        </p:nvSpPr>
        <p:spPr bwMode="auto">
          <a:xfrm>
            <a:off x="142844" y="1071546"/>
            <a:ext cx="4714908" cy="1323439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sz="2000" b="1" i="0" u="none" strike="noStrike" cap="none" normalizeH="0" baseline="0" smtClean="0">
                <a:ln>
                  <a:noFill/>
                </a:ln>
                <a:effectLst/>
                <a:latin typeface="Helvetica"/>
                <a:ea typeface="Times New Roman" pitchFamily="18" charset="0"/>
                <a:cs typeface="Times New Roman" pitchFamily="18" charset="0"/>
              </a:rPr>
              <a:t>Перейдя в наступление, Красная Армия 5 августа в ходе ожесточенных боев освободила города Орел и Белгород. </a:t>
            </a:r>
            <a:endParaRPr kumimoji="0" lang="ru-RU" sz="3600" b="1" i="0" u="none" strike="noStrike" cap="none" normalizeH="0" baseline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4500562" y="714356"/>
            <a:ext cx="4325830" cy="250033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39938" name="Rectangle 2"/>
          <p:cNvSpPr>
            <a:spLocks noChangeArrowheads="1"/>
          </p:cNvSpPr>
          <p:nvPr/>
        </p:nvSpPr>
        <p:spPr bwMode="auto">
          <a:xfrm>
            <a:off x="0" y="4357694"/>
            <a:ext cx="5572164" cy="1477328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b="1" i="0" u="none" strike="noStrike" cap="none" normalizeH="0" baseline="0" smtClean="0">
                <a:ln>
                  <a:noFill/>
                </a:ln>
                <a:solidFill>
                  <a:srgbClr val="C00000"/>
                </a:solidFill>
                <a:effectLst/>
                <a:latin typeface="Helvetica"/>
                <a:ea typeface="Times New Roman" pitchFamily="18" charset="0"/>
                <a:cs typeface="Times New Roman" pitchFamily="18" charset="0"/>
              </a:rPr>
              <a:t>«Гулко катится в кровавой мгле </a:t>
            </a:r>
            <a:endParaRPr kumimoji="0" lang="ru-RU" sz="1050" b="1" i="0" u="none" strike="noStrike" cap="none" normalizeH="0" baseline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b="1" i="0" u="none" strike="noStrike" cap="none" normalizeH="0" baseline="0" smtClean="0">
                <a:ln>
                  <a:noFill/>
                </a:ln>
                <a:solidFill>
                  <a:srgbClr val="C00000"/>
                </a:solidFill>
                <a:effectLst/>
                <a:latin typeface="Helvetica"/>
                <a:ea typeface="Times New Roman" pitchFamily="18" charset="0"/>
                <a:cs typeface="Times New Roman" pitchFamily="18" charset="0"/>
              </a:rPr>
              <a:t>Сотой атаки вал, </a:t>
            </a:r>
            <a:endParaRPr kumimoji="0" lang="ru-RU" sz="1050" b="1" i="0" u="none" strike="noStrike" cap="none" normalizeH="0" baseline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b="1" i="0" u="none" strike="noStrike" cap="none" normalizeH="0" baseline="0" smtClean="0">
                <a:ln>
                  <a:noFill/>
                </a:ln>
                <a:solidFill>
                  <a:srgbClr val="C00000"/>
                </a:solidFill>
                <a:effectLst/>
                <a:latin typeface="Helvetica"/>
                <a:ea typeface="Times New Roman" pitchFamily="18" charset="0"/>
                <a:cs typeface="Times New Roman" pitchFamily="18" charset="0"/>
              </a:rPr>
              <a:t>Злой и упрямый, по грудь в земле </a:t>
            </a:r>
            <a:endParaRPr kumimoji="0" lang="ru-RU" sz="1050" b="1" i="0" u="none" strike="noStrike" cap="none" normalizeH="0" baseline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b="1" i="0" u="none" strike="noStrike" cap="none" normalizeH="0" baseline="0" smtClean="0">
                <a:ln>
                  <a:noFill/>
                </a:ln>
                <a:solidFill>
                  <a:srgbClr val="C00000"/>
                </a:solidFill>
                <a:effectLst/>
                <a:latin typeface="Helvetica"/>
                <a:ea typeface="Times New Roman" pitchFamily="18" charset="0"/>
                <a:cs typeface="Times New Roman" pitchFamily="18" charset="0"/>
              </a:rPr>
              <a:t>Насмерть солдат стоял.» </a:t>
            </a:r>
            <a:endParaRPr kumimoji="0" lang="ru-RU" sz="1050" b="1" i="0" u="none" strike="noStrike" cap="none" normalizeH="0" baseline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b="1" i="0" u="none" strike="noStrike" cap="none" normalizeH="0" baseline="0" smtClean="0">
                <a:ln>
                  <a:noFill/>
                </a:ln>
                <a:solidFill>
                  <a:srgbClr val="C00000"/>
                </a:solidFill>
                <a:effectLst/>
                <a:latin typeface="Helvetica"/>
                <a:ea typeface="Times New Roman" pitchFamily="18" charset="0"/>
                <a:cs typeface="Times New Roman" pitchFamily="18" charset="0"/>
              </a:rPr>
              <a:t>                                 А. Сурков </a:t>
            </a:r>
            <a:endParaRPr kumimoji="0" lang="ru-RU" sz="3200" b="1" i="0" u="none" strike="noStrike" cap="none" normalizeH="0" baseline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4500562" y="3500438"/>
            <a:ext cx="4500626" cy="305127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/>
  <p:timing/>
</p:sld>
</file>

<file path=ppt/slides/slide14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44033" name="Rectangle 1"/>
          <p:cNvSpPr>
            <a:spLocks noChangeArrowheads="1"/>
          </p:cNvSpPr>
          <p:nvPr/>
        </p:nvSpPr>
        <p:spPr bwMode="auto">
          <a:xfrm>
            <a:off x="214282" y="285728"/>
            <a:ext cx="8929718" cy="203132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b="1" i="0" u="none" strike="noStrike" cap="none" normalizeH="0" baseline="0" smtClean="0">
                <a:ln>
                  <a:noFill/>
                </a:ln>
                <a:effectLst/>
                <a:latin typeface="Helvetica"/>
                <a:ea typeface="Times New Roman" pitchFamily="18" charset="0"/>
                <a:cs typeface="Times New Roman" pitchFamily="18" charset="0"/>
              </a:rPr>
              <a:t>5 августа в Москве был дан первый за всю войну салют. </a:t>
            </a:r>
            <a:endParaRPr kumimoji="0" lang="ru-RU" sz="1050" b="1" i="0" u="none" strike="noStrike" cap="none" normalizeH="0" baseline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b="1" i="0" u="none" strike="noStrike" cap="none" normalizeH="0" baseline="0" smtClean="0">
                <a:ln>
                  <a:noFill/>
                </a:ln>
                <a:effectLst/>
                <a:latin typeface="Helvetica"/>
                <a:ea typeface="Times New Roman" pitchFamily="18" charset="0"/>
                <a:cs typeface="Times New Roman" pitchFamily="18" charset="0"/>
              </a:rPr>
              <a:t>Из приказа Верховного главнокомандующего от 5 августа 1943 года: «Сегодня, 5 августа, в 24 часа столица нашей Родины Москва будет салютовать нашим доблестным войскам, освободившим Орёл и Белгород, двенадцатью артиллерийскими залпами из ста двадцати орудий. Вечная слава героям, павшим в борьбе за свободу нашей Родины! Смерть немецким оккупантам!» </a:t>
            </a:r>
            <a:endParaRPr kumimoji="0" lang="ru-RU" sz="3200" b="1" i="0" u="none" strike="noStrike" cap="none" normalizeH="0" baseline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Рисунок 2" descr="0429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0166" y="2357430"/>
            <a:ext cx="6286544" cy="431803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/>
  <p:timing/>
</p:sld>
</file>

<file path=ppt/slides/slide15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45057" name="Rectangle 1"/>
          <p:cNvSpPr>
            <a:spLocks noChangeArrowheads="1"/>
          </p:cNvSpPr>
          <p:nvPr/>
        </p:nvSpPr>
        <p:spPr bwMode="auto">
          <a:xfrm>
            <a:off x="5214942" y="571480"/>
            <a:ext cx="3929058" cy="5940088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sz="2000" b="1" i="0" u="none" strike="noStrike" cap="none" normalizeH="0" baseline="0" smtClean="0">
                <a:ln>
                  <a:noFill/>
                </a:ln>
                <a:effectLst/>
                <a:latin typeface="Helvetica"/>
                <a:ea typeface="Times New Roman" pitchFamily="18" charset="0"/>
                <a:cs typeface="Times New Roman" pitchFamily="18" charset="0"/>
              </a:rPr>
              <a:t>« В привычных сумерках суровых </a:t>
            </a:r>
            <a:endParaRPr kumimoji="0" lang="ru-RU" sz="1100" b="1" i="0" u="none" strike="noStrike" cap="none" normalizeH="0" baseline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sz="2000" b="1" i="0" u="none" strike="noStrike" cap="none" normalizeH="0" baseline="0" smtClean="0">
                <a:ln>
                  <a:noFill/>
                </a:ln>
                <a:effectLst/>
                <a:latin typeface="Helvetica"/>
                <a:ea typeface="Times New Roman" pitchFamily="18" charset="0"/>
                <a:cs typeface="Times New Roman" pitchFamily="18" charset="0"/>
              </a:rPr>
              <a:t>Полночным залпам торжества,</a:t>
            </a:r>
            <a:endParaRPr kumimoji="0" lang="ru-RU" sz="1100" b="1" i="0" u="none" strike="noStrike" cap="none" normalizeH="0" baseline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sz="2000" b="1" i="0" u="none" strike="noStrike" cap="none" normalizeH="0" baseline="0" smtClean="0">
                <a:ln>
                  <a:noFill/>
                </a:ln>
                <a:effectLst/>
                <a:latin typeface="Helvetica"/>
                <a:ea typeface="Times New Roman" pitchFamily="18" charset="0"/>
                <a:cs typeface="Times New Roman" pitchFamily="18" charset="0"/>
              </a:rPr>
              <a:t> Рукоплеща победе новой, </a:t>
            </a:r>
            <a:endParaRPr kumimoji="0" lang="ru-RU" sz="1100" b="1" i="0" u="none" strike="noStrike" cap="none" normalizeH="0" baseline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sz="2000" b="1" i="0" u="none" strike="noStrike" cap="none" normalizeH="0" baseline="0" smtClean="0">
                <a:ln>
                  <a:noFill/>
                </a:ln>
                <a:effectLst/>
                <a:latin typeface="Helvetica"/>
                <a:ea typeface="Times New Roman" pitchFamily="18" charset="0"/>
                <a:cs typeface="Times New Roman" pitchFamily="18" charset="0"/>
              </a:rPr>
              <a:t>Внимала древняя Москва. </a:t>
            </a:r>
            <a:endParaRPr kumimoji="0" lang="ru-RU" sz="1100" b="1" i="0" u="none" strike="noStrike" cap="none" normalizeH="0" baseline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sz="2000" b="1" i="0" u="none" strike="noStrike" cap="none" normalizeH="0" baseline="0" smtClean="0">
                <a:ln>
                  <a:noFill/>
                </a:ln>
                <a:effectLst/>
                <a:latin typeface="Helvetica"/>
                <a:ea typeface="Times New Roman" pitchFamily="18" charset="0"/>
                <a:cs typeface="Times New Roman" pitchFamily="18" charset="0"/>
              </a:rPr>
              <a:t>И голос праздничных орудий </a:t>
            </a:r>
            <a:endParaRPr kumimoji="0" lang="ru-RU" sz="1100" b="1" i="0" u="none" strike="noStrike" cap="none" normalizeH="0" baseline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sz="2000" b="1" i="0" u="none" strike="noStrike" cap="none" normalizeH="0" baseline="0" smtClean="0">
                <a:ln>
                  <a:noFill/>
                </a:ln>
                <a:effectLst/>
                <a:latin typeface="Helvetica"/>
                <a:ea typeface="Times New Roman" pitchFamily="18" charset="0"/>
                <a:cs typeface="Times New Roman" pitchFamily="18" charset="0"/>
              </a:rPr>
              <a:t>В сердцах взволнованных людей </a:t>
            </a:r>
            <a:endParaRPr kumimoji="0" lang="ru-RU" sz="1100" b="1" i="0" u="none" strike="noStrike" cap="none" normalizeH="0" baseline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sz="2000" b="1" i="0" u="none" strike="noStrike" cap="none" normalizeH="0" baseline="0" smtClean="0">
                <a:ln>
                  <a:noFill/>
                </a:ln>
                <a:effectLst/>
                <a:latin typeface="Helvetica"/>
                <a:ea typeface="Times New Roman" pitchFamily="18" charset="0"/>
                <a:cs typeface="Times New Roman" pitchFamily="18" charset="0"/>
              </a:rPr>
              <a:t>Был отголоском грозных буден, </a:t>
            </a:r>
            <a:endParaRPr kumimoji="0" lang="ru-RU" sz="1100" b="1" i="0" u="none" strike="noStrike" cap="none" normalizeH="0" baseline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sz="2000" b="1" i="0" u="none" strike="noStrike" cap="none" normalizeH="0" baseline="0" smtClean="0">
                <a:ln>
                  <a:noFill/>
                </a:ln>
                <a:effectLst/>
                <a:latin typeface="Helvetica"/>
                <a:ea typeface="Times New Roman" pitchFamily="18" charset="0"/>
                <a:cs typeface="Times New Roman" pitchFamily="18" charset="0"/>
              </a:rPr>
              <a:t>Был громом ваших батарей. </a:t>
            </a:r>
            <a:endParaRPr kumimoji="0" lang="ru-RU" sz="1100" b="1" i="0" u="none" strike="noStrike" cap="none" normalizeH="0" baseline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sz="2000" b="1" i="0" u="none" strike="noStrike" cap="none" normalizeH="0" baseline="0" smtClean="0">
                <a:ln>
                  <a:noFill/>
                </a:ln>
                <a:effectLst/>
                <a:latin typeface="Helvetica"/>
                <a:ea typeface="Times New Roman" pitchFamily="18" charset="0"/>
                <a:cs typeface="Times New Roman" pitchFamily="18" charset="0"/>
              </a:rPr>
              <a:t>И каждый дом и переулок, </a:t>
            </a:r>
            <a:endParaRPr kumimoji="0" lang="ru-RU" sz="1100" b="1" i="0" u="none" strike="noStrike" cap="none" normalizeH="0" baseline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sz="2000" b="1" i="0" u="none" strike="noStrike" cap="none" normalizeH="0" baseline="0" smtClean="0">
                <a:ln>
                  <a:noFill/>
                </a:ln>
                <a:effectLst/>
                <a:latin typeface="Helvetica"/>
                <a:ea typeface="Times New Roman" pitchFamily="18" charset="0"/>
                <a:cs typeface="Times New Roman" pitchFamily="18" charset="0"/>
              </a:rPr>
              <a:t>И каждым камнем вся Москва </a:t>
            </a:r>
            <a:endParaRPr kumimoji="0" lang="ru-RU" sz="1100" b="1" i="0" u="none" strike="noStrike" cap="none" normalizeH="0" baseline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sz="2000" b="1" i="0" u="none" strike="noStrike" cap="none" normalizeH="0" baseline="0" smtClean="0">
                <a:ln>
                  <a:noFill/>
                </a:ln>
                <a:effectLst/>
                <a:latin typeface="Helvetica"/>
                <a:ea typeface="Times New Roman" pitchFamily="18" charset="0"/>
                <a:cs typeface="Times New Roman" pitchFamily="18" charset="0"/>
              </a:rPr>
              <a:t>Распознавала в этих гулах- ОРЁЛ и БЕЛГОРОД- </a:t>
            </a:r>
            <a:endParaRPr kumimoji="0" lang="ru-RU" sz="1100" b="1" i="0" u="none" strike="noStrike" cap="none" normalizeH="0" baseline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sz="2000" b="1" i="0" u="none" strike="noStrike" cap="none" normalizeH="0" baseline="0" smtClean="0">
                <a:ln>
                  <a:noFill/>
                </a:ln>
                <a:effectLst/>
                <a:latin typeface="Helvetica"/>
                <a:ea typeface="Times New Roman" pitchFamily="18" charset="0"/>
                <a:cs typeface="Times New Roman" pitchFamily="18" charset="0"/>
              </a:rPr>
              <a:t>слова.»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ru-RU" sz="2000" b="1" smtClean="0">
                <a:latin typeface="Helvetica"/>
                <a:ea typeface="Times New Roman" pitchFamily="18" charset="0"/>
                <a:cs typeface="Times New Roman" pitchFamily="18" charset="0"/>
              </a:rPr>
              <a:t>                   </a:t>
            </a:r>
            <a:r>
              <a:rPr kumimoji="0" lang="ru-RU" sz="2000" b="1" i="0" u="none" strike="noStrike" cap="none" normalizeH="0" baseline="0" smtClean="0">
                <a:ln>
                  <a:noFill/>
                </a:ln>
                <a:effectLst/>
                <a:latin typeface="Helvetica"/>
                <a:ea typeface="Times New Roman" pitchFamily="18" charset="0"/>
                <a:cs typeface="Times New Roman" pitchFamily="18" charset="0"/>
              </a:rPr>
              <a:t> (А. Твардовский) </a:t>
            </a:r>
            <a:endParaRPr kumimoji="0" lang="ru-RU" sz="3600" b="1" i="0" u="none" strike="noStrike" cap="none" normalizeH="0" baseline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Рисунок 2" descr="caf43a214c0a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844" y="1142984"/>
            <a:ext cx="4976826" cy="373262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4" name="TextBox 3"/>
          <p:cNvSpPr txBox="1"/>
          <p:nvPr/>
        </p:nvSpPr>
        <p:spPr>
          <a:xfrm>
            <a:off x="857224" y="5143512"/>
            <a:ext cx="40005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smtClean="0"/>
              <a:t>Курская битва (фрагмент диорамы). Присекин Н.С. 1995 г</a:t>
            </a:r>
            <a:endParaRPr lang="ru-RU" b="1"/>
          </a:p>
        </p:txBody>
      </p:sp>
    </p:spTree>
  </p:cSld>
  <p:clrMapOvr>
    <a:masterClrMapping/>
  </p:clrMapOvr>
  <p:transition/>
  <p:timing/>
</p:sld>
</file>

<file path=ppt/slides/slide16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46081" name="Rectangle 1"/>
          <p:cNvSpPr>
            <a:spLocks noChangeArrowheads="1"/>
          </p:cNvSpPr>
          <p:nvPr/>
        </p:nvSpPr>
        <p:spPr bwMode="auto">
          <a:xfrm>
            <a:off x="785786" y="214290"/>
            <a:ext cx="7553093" cy="646331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sz="3600" b="1" i="0" u="none" strike="noStrike" cap="none" normalizeH="0" baseline="0" smtClean="0">
                <a:ln>
                  <a:noFill/>
                </a:ln>
                <a:solidFill>
                  <a:srgbClr val="C00000"/>
                </a:solidFill>
                <a:effectLst/>
                <a:latin typeface="Helvetica"/>
                <a:ea typeface="Times New Roman" pitchFamily="18" charset="0"/>
                <a:cs typeface="Times New Roman" pitchFamily="18" charset="0"/>
              </a:rPr>
              <a:t>Потери сторон в Курской битве </a:t>
            </a:r>
            <a:endParaRPr kumimoji="0" lang="ru-RU" sz="5400" b="1" i="0" u="none" strike="noStrike" cap="none" normalizeH="0" baseline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6082" name="Rectangle 2"/>
          <p:cNvSpPr>
            <a:spLocks noChangeArrowheads="1"/>
          </p:cNvSpPr>
          <p:nvPr/>
        </p:nvSpPr>
        <p:spPr bwMode="auto">
          <a:xfrm>
            <a:off x="0" y="1357298"/>
            <a:ext cx="4286248" cy="4555093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b="1" i="0" u="none" strike="noStrike" cap="none" normalizeH="0" baseline="0" smtClean="0">
                <a:ln>
                  <a:noFill/>
                </a:ln>
                <a:effectLst/>
                <a:latin typeface="Helvetica"/>
                <a:ea typeface="Times New Roman" pitchFamily="18" charset="0"/>
                <a:cs typeface="Times New Roman" pitchFamily="18" charset="0"/>
              </a:rPr>
              <a:t>Дорогой ценой обошлась победа в Курской битве советским войскам. Они потеряли свыше 860 тыс. человек, более 6 тыс. танков и САУ, 5 тыс. орудий и минометов, свыше 1 тыс. самолетов. </a:t>
            </a:r>
            <a:endParaRPr kumimoji="0" lang="ru-RU" b="1" i="0" u="none" strike="noStrike" cap="none" normalizeH="0" baseline="0" smtClean="0">
              <a:ln>
                <a:noFill/>
              </a:ln>
              <a:effectLst/>
              <a:latin typeface="Helvetica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b="1" i="0" u="none" strike="noStrike" cap="none" normalizeH="0" baseline="0" smtClean="0">
                <a:ln>
                  <a:noFill/>
                </a:ln>
                <a:effectLst/>
                <a:latin typeface="Helvetica"/>
                <a:ea typeface="Times New Roman" pitchFamily="18" charset="0"/>
                <a:cs typeface="Arial" pitchFamily="34" charset="0"/>
              </a:rPr>
              <a:t>В кровопролитных </a:t>
            </a:r>
            <a:r>
              <a:rPr kumimoji="0" lang="ru-RU" b="1" i="0" u="none" strike="noStrike" cap="none" normalizeH="0" baseline="0" smtClean="0">
                <a:ln>
                  <a:noFill/>
                </a:ln>
                <a:effectLst/>
                <a:latin typeface="Helvetica"/>
                <a:ea typeface="Times New Roman" pitchFamily="18" charset="0"/>
                <a:cs typeface="Arial" pitchFamily="34" charset="0"/>
              </a:rPr>
              <a:t>боях </a:t>
            </a:r>
            <a:r>
              <a:rPr lang="ru-RU" b="1" smtClean="0">
                <a:latin typeface="Helvetica"/>
                <a:ea typeface="Times New Roman" pitchFamily="18" charset="0"/>
                <a:cs typeface="Arial" pitchFamily="34" charset="0"/>
              </a:rPr>
              <a:t>и </a:t>
            </a:r>
            <a:r>
              <a:rPr kumimoji="0" lang="ru-RU" b="1" i="0" u="none" strike="noStrike" cap="none" normalizeH="0" baseline="0" smtClean="0">
                <a:ln>
                  <a:noFill/>
                </a:ln>
                <a:effectLst/>
                <a:latin typeface="Helvetica"/>
                <a:ea typeface="Times New Roman" pitchFamily="18" charset="0"/>
                <a:cs typeface="Arial" pitchFamily="34" charset="0"/>
              </a:rPr>
              <a:t>враг </a:t>
            </a:r>
            <a:r>
              <a:rPr kumimoji="0" lang="ru-RU" b="1" i="0" u="none" strike="noStrike" cap="none" normalizeH="0" baseline="0" smtClean="0">
                <a:ln>
                  <a:noFill/>
                </a:ln>
                <a:effectLst/>
                <a:latin typeface="Helvetica"/>
                <a:ea typeface="Times New Roman" pitchFamily="18" charset="0"/>
                <a:cs typeface="Arial" pitchFamily="34" charset="0"/>
              </a:rPr>
              <a:t>понес огромные потери. Престижу немецкого оружия был нанесен непоправимый урон. Разгрому подверглись 30 немецких дивизий, в том числе 7 танковых. Общие потери Вермахта составили более 500 тыс. солдат и офицеров, до 1,5 тыс. танков, 3 тыс. орудий и более 3,5 тыс. самолетов.</a:t>
            </a:r>
            <a:r>
              <a:rPr kumimoji="0" lang="ru-RU" sz="2000" b="1" i="0" u="none" strike="noStrike" cap="none" normalizeH="0" baseline="0" smtClean="0">
                <a:ln>
                  <a:noFill/>
                </a:ln>
                <a:effectLst/>
                <a:latin typeface="Helvetica"/>
                <a:ea typeface="Times New Roman" pitchFamily="18" charset="0"/>
                <a:cs typeface="Arial" pitchFamily="34" charset="0"/>
              </a:rPr>
              <a:t> </a:t>
            </a:r>
            <a:endParaRPr kumimoji="0" lang="ru-RU" sz="3600" b="1" i="0" u="none" strike="noStrike" cap="none" normalizeH="0" baseline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Рисунок 3" descr="пр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81467" y="1785926"/>
            <a:ext cx="4762533" cy="35719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/>
  <p:timing/>
</p:sld>
</file>

<file path=ppt/slides/slide17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47105" name="Rectangle 1"/>
          <p:cNvSpPr>
            <a:spLocks noChangeArrowheads="1"/>
          </p:cNvSpPr>
          <p:nvPr/>
        </p:nvSpPr>
        <p:spPr bwMode="auto">
          <a:xfrm>
            <a:off x="0" y="642918"/>
            <a:ext cx="5715008" cy="5262979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sz="2800" b="1" i="0" u="none" strike="noStrike" cap="none" normalizeH="0" baseline="0" smtClean="0">
                <a:ln>
                  <a:noFill/>
                </a:ln>
                <a:effectLst/>
                <a:latin typeface="Helvetica"/>
                <a:ea typeface="Times New Roman" pitchFamily="18" charset="0"/>
                <a:cs typeface="Times New Roman" pitchFamily="18" charset="0"/>
              </a:rPr>
              <a:t>«Всё дальше от нас</a:t>
            </a:r>
            <a:endParaRPr kumimoji="0" lang="ru-RU" sz="1400" b="1" i="0" u="none" strike="noStrike" cap="none" normalizeH="0" baseline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sz="2800" b="1" i="0" u="none" strike="noStrike" cap="none" normalizeH="0" baseline="0" smtClean="0">
                <a:ln>
                  <a:noFill/>
                </a:ln>
                <a:effectLst/>
                <a:latin typeface="Helvetica"/>
                <a:ea typeface="Times New Roman" pitchFamily="18" charset="0"/>
                <a:cs typeface="Times New Roman" pitchFamily="18" charset="0"/>
              </a:rPr>
              <a:t> Грозовые военные годы, </a:t>
            </a:r>
            <a:endParaRPr kumimoji="0" lang="ru-RU" sz="1400" b="1" i="0" u="none" strike="noStrike" cap="none" normalizeH="0" baseline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sz="2800" b="1" i="0" u="none" strike="noStrike" cap="none" normalizeH="0" baseline="0" smtClean="0">
                <a:ln>
                  <a:noFill/>
                </a:ln>
                <a:effectLst/>
                <a:latin typeface="Helvetica"/>
                <a:ea typeface="Times New Roman" pitchFamily="18" charset="0"/>
                <a:cs typeface="Times New Roman" pitchFamily="18" charset="0"/>
              </a:rPr>
              <a:t>Сегодня они- </a:t>
            </a:r>
            <a:endParaRPr kumimoji="0" lang="ru-RU" sz="1400" b="1" i="0" u="none" strike="noStrike" cap="none" normalizeH="0" baseline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sz="2800" b="1" i="0" u="none" strike="noStrike" cap="none" normalizeH="0" baseline="0" smtClean="0">
                <a:ln>
                  <a:noFill/>
                </a:ln>
                <a:effectLst/>
                <a:latin typeface="Helvetica"/>
                <a:ea typeface="Times New Roman" pitchFamily="18" charset="0"/>
                <a:cs typeface="Times New Roman" pitchFamily="18" charset="0"/>
              </a:rPr>
              <a:t>В обелисках и в звонких строках. </a:t>
            </a:r>
            <a:endParaRPr kumimoji="0" lang="ru-RU" sz="1400" b="1" i="0" u="none" strike="noStrike" cap="none" normalizeH="0" baseline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sz="2800" b="1" i="0" u="none" strike="noStrike" cap="none" normalizeH="0" baseline="0" smtClean="0">
                <a:ln>
                  <a:noFill/>
                </a:ln>
                <a:effectLst/>
                <a:latin typeface="Helvetica"/>
                <a:ea typeface="Times New Roman" pitchFamily="18" charset="0"/>
                <a:cs typeface="Times New Roman" pitchFamily="18" charset="0"/>
              </a:rPr>
              <a:t>На все времена </a:t>
            </a:r>
            <a:endParaRPr kumimoji="0" lang="ru-RU" sz="1400" b="1" i="0" u="none" strike="noStrike" cap="none" normalizeH="0" baseline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sz="2800" b="1" i="0" u="none" strike="noStrike" cap="none" normalizeH="0" baseline="0" smtClean="0">
                <a:ln>
                  <a:noFill/>
                </a:ln>
                <a:effectLst/>
                <a:latin typeface="Helvetica"/>
                <a:ea typeface="Times New Roman" pitchFamily="18" charset="0"/>
                <a:cs typeface="Times New Roman" pitchFamily="18" charset="0"/>
              </a:rPr>
              <a:t>Героический подвиг народа </a:t>
            </a:r>
            <a:endParaRPr kumimoji="0" lang="ru-RU" sz="1400" b="1" i="0" u="none" strike="noStrike" cap="none" normalizeH="0" baseline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sz="2800" b="1" i="0" u="none" strike="noStrike" cap="none" normalizeH="0" baseline="0" smtClean="0">
                <a:ln>
                  <a:noFill/>
                </a:ln>
                <a:effectLst/>
                <a:latin typeface="Helvetica"/>
                <a:ea typeface="Times New Roman" pitchFamily="18" charset="0"/>
                <a:cs typeface="Times New Roman" pitchFamily="18" charset="0"/>
              </a:rPr>
              <a:t>Останется жить </a:t>
            </a:r>
            <a:endParaRPr kumimoji="0" lang="ru-RU" sz="1400" b="1" i="0" u="none" strike="noStrike" cap="none" normalizeH="0" baseline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sz="2800" b="1" i="0" u="none" strike="noStrike" cap="none" normalizeH="0" baseline="0" smtClean="0">
                <a:ln>
                  <a:noFill/>
                </a:ln>
                <a:effectLst/>
                <a:latin typeface="Helvetica"/>
                <a:ea typeface="Times New Roman" pitchFamily="18" charset="0"/>
                <a:cs typeface="Times New Roman" pitchFamily="18" charset="0"/>
              </a:rPr>
              <a:t>В благородных и честных сердцах.» </a:t>
            </a:r>
            <a:endParaRPr kumimoji="0" lang="ru-RU" sz="1400" b="1" i="0" u="none" strike="noStrike" cap="none" normalizeH="0" baseline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sz="2800" b="1" i="0" u="none" strike="noStrike" cap="none" normalizeH="0" baseline="0" smtClean="0">
                <a:ln>
                  <a:noFill/>
                </a:ln>
                <a:effectLst/>
                <a:latin typeface="Helvetica"/>
                <a:ea typeface="Times New Roman" pitchFamily="18" charset="0"/>
                <a:cs typeface="Times New Roman" pitchFamily="18" charset="0"/>
              </a:rPr>
              <a:t>                                 </a:t>
            </a:r>
            <a:r>
              <a:rPr kumimoji="0" lang="en-US" sz="2800" b="1" i="0" u="none" strike="noStrike" cap="none" normalizeH="0" baseline="0" smtClean="0">
                <a:ln>
                  <a:noFill/>
                </a:ln>
                <a:effectLst/>
                <a:latin typeface="Helvetica"/>
                <a:ea typeface="Times New Roman" pitchFamily="18" charset="0"/>
                <a:cs typeface="Times New Roman" pitchFamily="18" charset="0"/>
              </a:rPr>
              <a:t>                     </a:t>
            </a:r>
            <a:r>
              <a:rPr kumimoji="0" lang="ru-RU" sz="2800" b="1" i="0" u="none" strike="noStrike" cap="none" normalizeH="0" baseline="0" smtClean="0">
                <a:ln>
                  <a:noFill/>
                </a:ln>
                <a:effectLst/>
                <a:latin typeface="Helvetica"/>
                <a:ea typeface="Times New Roman" pitchFamily="18" charset="0"/>
                <a:cs typeface="Times New Roman" pitchFamily="18" charset="0"/>
              </a:rPr>
              <a:t>(Т. Дунаевская) </a:t>
            </a:r>
            <a:endParaRPr kumimoji="0" lang="ru-RU" sz="4400" b="1" i="0" u="none" strike="noStrike" cap="none" normalizeH="0" baseline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Picture 5" descr="ProkhorovkaMonument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5072066" y="714356"/>
            <a:ext cx="3965160" cy="528641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/>
  <p:timing/>
</p:sld>
</file>

<file path=ppt/slides/slide2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mtClean="0"/>
              <a:t> </a:t>
            </a:r>
            <a:br>
              <a:rPr lang="ru-RU" smtClean="0"/>
            </a:b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642918"/>
            <a:ext cx="8429684" cy="5643602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smtClean="0"/>
              <a:t>   </a:t>
            </a:r>
          </a:p>
          <a:p>
            <a:pPr>
              <a:buNone/>
            </a:pPr>
            <a:endParaRPr lang="ru-RU" b="1" smtClean="0"/>
          </a:p>
          <a:p>
            <a:pPr>
              <a:buNone/>
            </a:pPr>
            <a:r>
              <a:rPr lang="ru-RU" b="1" smtClean="0"/>
              <a:t>   «В мировой истории есть события, оставляющие неизгладимый след в памяти человечества. Одним из таких событий является победа Советских Вооружённых сил в исторической битве на Курской дуге летом 1943 года, которая во многом определила дальнейший ход всей второй мировой войны и её победный финал в пользу государств антифашистской коалиции»</a:t>
            </a:r>
          </a:p>
          <a:p>
            <a:pPr>
              <a:buNone/>
            </a:pPr>
            <a:r>
              <a:rPr lang="ru-RU" smtClean="0"/>
              <a:t>                             </a:t>
            </a:r>
            <a:r>
              <a:rPr lang="ru-RU" sz="2000" b="1" smtClean="0"/>
              <a:t>А.М. Василевский, Маршал Советского Союза.</a:t>
            </a:r>
          </a:p>
          <a:p>
            <a:pPr>
              <a:buNone/>
            </a:pPr>
            <a:endParaRPr lang="ru-RU" sz="2000" smtClean="0"/>
          </a:p>
          <a:p>
            <a:pPr>
              <a:buNone/>
            </a:pPr>
            <a:r>
              <a:rPr lang="ru-RU" sz="2400" smtClean="0"/>
              <a:t>      </a:t>
            </a:r>
            <a:endParaRPr lang="ru-RU" smtClean="0"/>
          </a:p>
          <a:p>
            <a:endParaRPr lang="ru-RU"/>
          </a:p>
        </p:txBody>
      </p:sp>
    </p:spTree>
  </p:cSld>
  <p:clrMapOvr>
    <a:masterClrMapping/>
  </p:clrMapOvr>
  <p:transition/>
  <p:timing/>
</p:sld>
</file>

<file path=ppt/slides/slide3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 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5000628" cy="6858000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smtClean="0"/>
              <a:t>     </a:t>
            </a:r>
          </a:p>
          <a:p>
            <a:pPr>
              <a:buNone/>
            </a:pPr>
            <a:r>
              <a:rPr lang="ru-RU" smtClean="0"/>
              <a:t>     В результате наступлений советской армии в 1942 году и начала 1943 года в районе города Курска образовался в линии расположения наших войск большой выступ – очень соблазнительная для немцев позиция: если в него ударить, то можно затем легко окружить и разгромить советские войска. У фашистов родился замысел наступательной операции на Курск под кодовым названием «Цитадель». </a:t>
            </a:r>
          </a:p>
          <a:p>
            <a:pPr>
              <a:buNone/>
            </a:pPr>
            <a:endParaRPr lang="ru-RU"/>
          </a:p>
        </p:txBody>
      </p:sp>
      <p:pic>
        <p:nvPicPr>
          <p:cNvPr id="5" name="Рисунок 4" descr="1319817298_kyrskaya-bitva-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29190" y="500042"/>
            <a:ext cx="4024314" cy="566422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/>
  <p:timing/>
</p:sld>
</file>

<file path=ppt/slides/slide4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5300" smtClean="0">
                <a:solidFill>
                  <a:srgbClr val="C00000"/>
                </a:solidFill>
                <a:effectLst/>
              </a:rPr>
              <a:t>"Цитадель" </a:t>
            </a:r>
            <a:br>
              <a:rPr lang="ru-RU" smtClean="0"/>
            </a:b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714356"/>
            <a:ext cx="4400552" cy="5857892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smtClean="0"/>
              <a:t>     Для Осуществления операции «Цитадель» под Курском, противником были сосредоточены огромные  силы и назначены наиболее опытные военачальники. Германское командование приняло решение провести стратегическую операцию на Курском выступе. Планировалось нанести сходящиеся удары из районов городов Орёл (с севера) и Белгород (с юга).</a:t>
            </a:r>
          </a:p>
          <a:p>
            <a:pPr>
              <a:buNone/>
            </a:pPr>
            <a:endParaRPr lang="ru-RU"/>
          </a:p>
        </p:txBody>
      </p:sp>
      <p:pic>
        <p:nvPicPr>
          <p:cNvPr id="4" name="Picture 4" descr="Bundesarchiv_Bild_101I-022-2927-26,_Russland,_Generäle_Hoth_und_v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5214942" y="714356"/>
            <a:ext cx="3500462" cy="523354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5000628" y="6072206"/>
            <a:ext cx="392909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smtClean="0"/>
              <a:t> Немецкие офицеры над разработкой операции «Цитадель» </a:t>
            </a:r>
            <a:endParaRPr lang="ru-RU" b="1"/>
          </a:p>
        </p:txBody>
      </p:sp>
    </p:spTree>
  </p:cSld>
  <p:clrMapOvr>
    <a:masterClrMapping/>
  </p:clrMapOvr>
  <p:transition/>
  <p:timing/>
</p:sld>
</file>

<file path=ppt/slides/slide5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3" name="Picture 9" descr="rokossovski3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214282" y="2143116"/>
            <a:ext cx="1838325" cy="258127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4" name="Picture 11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2428860" y="1000108"/>
            <a:ext cx="1785918" cy="264320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4"/>
          <a:stretch>
            <a:fillRect/>
          </a:stretch>
        </p:blipFill>
        <p:spPr bwMode="auto">
          <a:xfrm>
            <a:off x="4572000" y="1071546"/>
            <a:ext cx="2057400" cy="264320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" name="Picture 10" descr="vatutin"/>
          <p:cNvPicPr>
            <a:picLocks noChangeAspect="1" noChangeArrowheads="1"/>
          </p:cNvPicPr>
          <p:nvPr/>
        </p:nvPicPr>
        <p:blipFill>
          <a:blip r:embed="rId5"/>
          <a:stretch>
            <a:fillRect/>
          </a:stretch>
        </p:blipFill>
        <p:spPr bwMode="auto">
          <a:xfrm>
            <a:off x="7215206" y="2143116"/>
            <a:ext cx="1771650" cy="264320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8" name="TextBox 7"/>
          <p:cNvSpPr txBox="1"/>
          <p:nvPr/>
        </p:nvSpPr>
        <p:spPr>
          <a:xfrm>
            <a:off x="2143108" y="4357694"/>
            <a:ext cx="4857784" cy="2062103"/>
          </a:xfrm>
          <a:prstGeom prst="rect">
            <a:avLst/>
          </a:prstGeom>
          <a:noFill/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/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wrap="square" rtlCol="0">
            <a:spAutoFit/>
          </a:bodyPr>
          <a:lstStyle/>
          <a:p>
            <a:pPr algn="ctr"/>
            <a:r>
              <a:rPr lang="ru-RU" sz="3200" smtClean="0"/>
              <a:t>Рокоссовский К.К.</a:t>
            </a:r>
          </a:p>
          <a:p>
            <a:pPr algn="ctr"/>
            <a:r>
              <a:rPr lang="ru-RU" sz="3200" smtClean="0"/>
              <a:t>Жуков Г.К.</a:t>
            </a:r>
          </a:p>
          <a:p>
            <a:pPr algn="ctr"/>
            <a:r>
              <a:rPr lang="ru-RU" sz="3200" smtClean="0"/>
              <a:t>Конев И.С.</a:t>
            </a:r>
          </a:p>
          <a:p>
            <a:pPr algn="ctr"/>
            <a:r>
              <a:rPr lang="ru-RU" sz="3200" smtClean="0"/>
              <a:t>Ватутин Н.Ф.</a:t>
            </a:r>
            <a:endParaRPr lang="ru-RU" sz="3200"/>
          </a:p>
        </p:txBody>
      </p:sp>
      <p:sp>
        <p:nvSpPr>
          <p:cNvPr id="9" name="TextBox 8"/>
          <p:cNvSpPr txBox="1"/>
          <p:nvPr/>
        </p:nvSpPr>
        <p:spPr>
          <a:xfrm>
            <a:off x="214282" y="0"/>
            <a:ext cx="871543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smtClean="0">
                <a:solidFill>
                  <a:srgbClr val="FF0000"/>
                </a:solidFill>
              </a:rPr>
              <a:t>Главнокомандующие</a:t>
            </a:r>
            <a:endParaRPr lang="ru-RU" sz="480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/>
</p:sld>
</file>

<file path=ppt/slides/slide6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Прямоугольник 1"/>
          <p:cNvSpPr/>
          <p:nvPr/>
        </p:nvSpPr>
        <p:spPr>
          <a:xfrm>
            <a:off x="785786" y="4549676"/>
            <a:ext cx="807249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smtClean="0"/>
              <a:t>Войска Центрального фронта (командующий — генерал армии Константин Рокоссовский) обороняли северный фас Курского выступа, а войска Воронежского фронта (командующий — генерал армии Николай Ватутин) — южный фас. Войска, занимавшие выступ, опирались на Степной фронт (командующий генерал-полковник Иван Конев). Координацию действий фронтов осуществляли представители Ставки.</a:t>
            </a:r>
            <a:r>
              <a:rPr lang="ru-RU" smtClean="0"/>
              <a:t> </a:t>
            </a:r>
            <a:r>
              <a:rPr lang="ru-RU" b="1" smtClean="0"/>
              <a:t>Маршалы Советского Союза Георгий Жуков и Александр Василевский. </a:t>
            </a:r>
          </a:p>
          <a:p>
            <a:endParaRPr lang="ru-RU" b="1"/>
          </a:p>
        </p:txBody>
      </p:sp>
      <p:pic>
        <p:nvPicPr>
          <p:cNvPr id="4" name="Рисунок 3" descr="0011-008-Osobenno-ozhestochennye-i-krovoprolitnye-boi-razgorelis-5-avgusta-194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43174" y="214290"/>
            <a:ext cx="4079898" cy="421249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/>
  <p:timing/>
</p:sld>
</file>

<file path=ppt/slides/slide7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36865" name="Rectangle 1"/>
          <p:cNvSpPr>
            <a:spLocks noChangeArrowheads="1"/>
          </p:cNvSpPr>
          <p:nvPr/>
        </p:nvSpPr>
        <p:spPr bwMode="auto">
          <a:xfrm>
            <a:off x="214282" y="4500570"/>
            <a:ext cx="8929718" cy="203132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b="1" i="0" u="none" strike="noStrike" cap="none" normalizeH="0" baseline="0" smtClean="0">
                <a:ln>
                  <a:noFill/>
                </a:ln>
                <a:effectLst/>
                <a:latin typeface="Helvetica"/>
                <a:ea typeface="Times New Roman" pitchFamily="18" charset="0"/>
                <a:cs typeface="Times New Roman" pitchFamily="18" charset="0"/>
              </a:rPr>
              <a:t>Советское командование приняло решение провести оборонительное сражение, измотать войска неприятеля и нанести им поражение, нанеся в критический момент контрудары по наступающим. С этой целью на обоих фасах курского выступа была создана глубокая оборона. В общей сложности было создано 8 оборонительных рубежей. Северный фас и Южный фас был заминирован в ожидаемых направлениях</a:t>
            </a:r>
            <a:r>
              <a:rPr kumimoji="0" lang="ru-RU" b="1" i="0" u="none" strike="noStrike" cap="none" normalizeH="0" smtClean="0">
                <a:ln>
                  <a:noFill/>
                </a:ln>
                <a:effectLst/>
                <a:latin typeface="Helvetica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1" i="0" u="none" strike="noStrike" cap="none" normalizeH="0" baseline="0" smtClean="0">
                <a:ln>
                  <a:noFill/>
                </a:ln>
                <a:effectLst/>
                <a:latin typeface="Helvetica"/>
                <a:ea typeface="Times New Roman" pitchFamily="18" charset="0"/>
                <a:cs typeface="Times New Roman" pitchFamily="18" charset="0"/>
              </a:rPr>
              <a:t>противотанковыми и противопехотными мин</a:t>
            </a:r>
            <a:r>
              <a:rPr lang="ru-RU" b="1" smtClean="0">
                <a:latin typeface="Helvetica"/>
                <a:ea typeface="Times New Roman" pitchFamily="18" charset="0"/>
                <a:cs typeface="Times New Roman" pitchFamily="18" charset="0"/>
              </a:rPr>
              <a:t>ами.</a:t>
            </a:r>
            <a:endParaRPr kumimoji="0" lang="ru-RU" sz="3200" b="1" i="0" u="none" strike="noStrike" cap="none" normalizeH="0" baseline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Picture 5" descr="Bundesarchiv_Bild_101I-219-0562A-06,_Russland,_Kolonne_mit_Panzer_III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1714480" y="428604"/>
            <a:ext cx="5715040" cy="386643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/>
  <p:timing/>
</p:sld>
</file>

<file path=ppt/slides/slide8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37889" name="Rectangle 1"/>
          <p:cNvSpPr>
            <a:spLocks noChangeArrowheads="1"/>
          </p:cNvSpPr>
          <p:nvPr/>
        </p:nvSpPr>
        <p:spPr bwMode="auto">
          <a:xfrm>
            <a:off x="4000496" y="285728"/>
            <a:ext cx="4786346" cy="1200329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b="1" i="0" u="none" strike="noStrike" cap="none" normalizeH="0" baseline="0" smtClean="0">
                <a:ln>
                  <a:noFill/>
                </a:ln>
                <a:solidFill>
                  <a:srgbClr val="333333"/>
                </a:solidFill>
                <a:effectLst/>
                <a:latin typeface="Helvetica"/>
                <a:ea typeface="Times New Roman" pitchFamily="18" charset="0"/>
                <a:cs typeface="Times New Roman" pitchFamily="18" charset="0"/>
              </a:rPr>
              <a:t>Пока в ставках с обеих сторон готовились военные планы, на фронте наступила пауза: тревожные для солдат дни и ночи.</a:t>
            </a:r>
            <a:endParaRPr kumimoji="0" lang="ru-RU" sz="32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7890" name="Rectangle 2"/>
          <p:cNvSpPr>
            <a:spLocks noChangeArrowheads="1"/>
          </p:cNvSpPr>
          <p:nvPr/>
        </p:nvSpPr>
        <p:spPr bwMode="auto">
          <a:xfrm>
            <a:off x="0" y="1714488"/>
            <a:ext cx="5072098" cy="1631216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sz="2000" b="1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Helvetica"/>
                <a:ea typeface="Times New Roman" pitchFamily="18" charset="0"/>
                <a:cs typeface="Times New Roman" pitchFamily="18" charset="0"/>
              </a:rPr>
              <a:t> «Военные ночи, тёмные ночи,      Когда уж нет сил, чтоб себя превозмочь,</a:t>
            </a:r>
            <a:endParaRPr kumimoji="0" lang="ru-RU" sz="1100" b="1" i="0" u="none" strike="noStrike" cap="none" normalizeH="0" baseline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sz="2000" b="1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Helvetica"/>
                <a:ea typeface="Times New Roman" pitchFamily="18" charset="0"/>
                <a:cs typeface="Times New Roman" pitchFamily="18" charset="0"/>
              </a:rPr>
              <a:t> И шепчутся сосны, кому-то пророча </a:t>
            </a:r>
            <a:endParaRPr kumimoji="0" lang="ru-RU" sz="1100" b="1" i="0" u="none" strike="noStrike" cap="none" normalizeH="0" baseline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sz="2000" b="1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Helvetica"/>
                <a:ea typeface="Times New Roman" pitchFamily="18" charset="0"/>
                <a:cs typeface="Times New Roman" pitchFamily="18" charset="0"/>
              </a:rPr>
              <a:t>Подвиг и смерть в эту тёмную ночь.»</a:t>
            </a:r>
            <a:endParaRPr kumimoji="0" lang="ru-RU" sz="3600" b="1" i="0" u="none" strike="noStrike" cap="none" normalizeH="0" baseline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Picture 4" descr="Kursk_Soviet_machineguns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3929058" y="3500438"/>
            <a:ext cx="4786346" cy="320923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/>
  <p:timing/>
</p:sld>
</file>

<file path=ppt/slides/slide9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bg>
      <p:bgPr>
        <a:blipFill dpi="0" rotWithShape="1">
          <a:blip r:embed="rId2">
            <a:alphaModFix amt="78000"/>
            <a:lum/>
          </a:blip>
          <a:stretch>
            <a:fillRect l="-7000" r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38914" name="Rectangle 2"/>
          <p:cNvSpPr>
            <a:spLocks noChangeArrowheads="1"/>
          </p:cNvSpPr>
          <p:nvPr/>
        </p:nvSpPr>
        <p:spPr bwMode="auto">
          <a:xfrm>
            <a:off x="0" y="1571612"/>
            <a:ext cx="9144000" cy="4093428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sz="2000" b="1" i="0" u="none" strike="noStrike" cap="none" normalizeH="0" baseline="0" smtClean="0">
                <a:ln>
                  <a:noFill/>
                </a:ln>
                <a:effectLst/>
                <a:latin typeface="Helvetica"/>
                <a:ea typeface="Times New Roman" pitchFamily="18" charset="0"/>
                <a:cs typeface="Times New Roman" pitchFamily="18" charset="0"/>
              </a:rPr>
              <a:t>12 июля 1943 года  в районе Прохоровки  произошло одно из самых крупнейших в мировой истории танковых сражений, поддерживаемое большим количеством авиации и артиллерии. С обеих сторон участвовало до 1200 танков и самоходных орудий. За день боя противоборствовавшие стороны потеряли от 30 до 60% танков и САУ каждая. 12 июля наступил перелом в Курской битве, враг прекратил наступление, а 18 июля начал отводить все свои силы в исходное положение. Войска Воронежского, а с 19 июля и Степного фронтов перешли к преследованию и к 23 июля отбросили противника на рубеж, который он занимал накануне своего наступления. «Цитадель» провалилась, врагу не удалось повернуть ход войны в свою пользу. В этот день завершилась Курская оборонительная операция советских войск. </a:t>
            </a:r>
            <a:endParaRPr kumimoji="0" lang="ru-RU" sz="3600" b="1" i="0" u="none" strike="noStrike" cap="none" normalizeH="0" baseline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857356" y="285728"/>
            <a:ext cx="692948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smtClean="0">
                <a:solidFill>
                  <a:srgbClr val="C00000"/>
                </a:solidFill>
              </a:rPr>
              <a:t>12 июля 1943 год</a:t>
            </a:r>
            <a:endParaRPr lang="ru-RU" sz="4800" b="1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/>
  <p:timing/>
</p:sld>
</file>

<file path=ppt/tags/tag1.xml><?xml version="1.0" encoding="utf-8"?>
<p:tagLst xmlns:p="http://schemas.openxmlformats.org/presentationml/2006/main">
  <p:tag name="AS_NET" val="4.0.30319.42000"/>
  <p:tag name="AS_OS" val="Microsoft Windows NT 6.2.9200.0"/>
  <p:tag name="AS_RELEASE_DATE" val="2017.01.13"/>
  <p:tag name="AS_TITLE" val="Aspose.Slides for .NET 4.0"/>
  <p:tag name="AS_VERSION" val="16.12.1.0"/>
</p:tagLst>
</file>

<file path=ppt/theme/_rels/theme1.xml.rels>&#65279;<?xml version="1.0" encoding="utf-8" standalone="yes"?><Relationships xmlns="http://schemas.openxmlformats.org/package/2006/relationships"><Relationship Id="rId1" Type="http://schemas.openxmlformats.org/officeDocument/2006/relationships/image" Target="../media/image1.jpeg" /></Relationships>
</file>

<file path=ppt/theme/theme1.xml><?xml version="1.0" encoding="utf-8"?>
<a:theme xmlns:r="http://schemas.openxmlformats.org/officeDocument/2006/relationships"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Arial"/>
        <a:cs typeface="Arial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Arial"/>
        <a:cs typeface="Arial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</a:theme>
</file>

<file path=docProps/app.xml><?xml version="1.0" encoding="utf-8"?>
<Properties xmlns:vt="http://schemas.openxmlformats.org/officeDocument/2006/docPropsVTypes" xmlns="http://schemas.openxmlformats.org/officeDocument/2006/extended-properties">
  <Template>Apex</Template>
  <Company/>
  <PresentationFormat>On-screen Show (4:3)</PresentationFormat>
  <Paragraphs>74</Paragraphs>
  <Slides>17</Slides>
  <Notes>0</Notes>
  <TotalTime>462</TotalTime>
  <HiddenSlides>0</HiddenSlides>
  <MMClips>0</MMClips>
  <ScaleCrop>0</ScaleCrop>
  <HeadingPairs>
    <vt:vector baseType="variant" size="4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baseType="lpstr" size="18">
      <vt:lpstr>Апекс</vt:lpstr>
      <vt:lpstr>Slide 1</vt:lpstr>
      <vt:lpstr> </vt:lpstr>
      <vt:lpstr> </vt:lpstr>
      <vt:lpstr>"Цитадель" 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</vt:vector>
  </TitlesOfParts>
  <LinksUpToDate>0</LinksUpToDate>
  <SharedDoc>0</SharedDoc>
  <HyperlinksChanged>0</HyperlinksChanged>
  <Application>Aspose.Slides for .NET</Application>
  <AppVersion>16.1201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dc:title>Слайд 1</dc:title>
  <dc:creator>Юра</dc:creator>
  <cp:lastModifiedBy>library</cp:lastModifiedBy>
  <cp:revision>52</cp:revision>
  <dcterms:created xsi:type="dcterms:W3CDTF">2010-11-11T16:38:44Z</dcterms:created>
  <dcterms:modified xsi:type="dcterms:W3CDTF">2022-04-23T10:56:47Z</dcterms:modified>
</cp:coreProperties>
</file>