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19"/>
  </p:notesMasterIdLst>
  <p:sldIdLst>
    <p:sldId id="256" r:id="rId2"/>
    <p:sldId id="272" r:id="rId3"/>
    <p:sldId id="257" r:id="rId4"/>
    <p:sldId id="258" r:id="rId5"/>
    <p:sldId id="259" r:id="rId6"/>
    <p:sldId id="261" r:id="rId7"/>
    <p:sldId id="262" r:id="rId8"/>
    <p:sldId id="263" r:id="rId9"/>
    <p:sldId id="264" r:id="rId10"/>
    <p:sldId id="266" r:id="rId11"/>
    <p:sldId id="267" r:id="rId12"/>
    <p:sldId id="268" r:id="rId13"/>
    <p:sldId id="269" r:id="rId14"/>
    <p:sldId id="270" r:id="rId15"/>
    <p:sldId id="271" r:id="rId16"/>
    <p:sldId id="273" r:id="rId17"/>
    <p:sldId id="265" r:id="rId1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9" d="100"/>
          <a:sy n="89" d="100"/>
        </p:scale>
        <p:origin x="466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A71D1C-2A91-44DF-AC8D-48FB478D5BEC}" type="datetimeFigureOut">
              <a:rPr lang="ru-RU" smtClean="0"/>
              <a:t>09.04.2021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843369-2C13-4292-AEF0-B8DAE28D3F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22754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4/9/2021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dirty="0"/>
              <a:t>4/9/2021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4/9/2021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4/9/2021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4/9/2021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4/9/2021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4/9/2021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4/9/2021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5" r:id="rId4"/>
    <p:sldLayoutId id="2147483653" r:id="rId5"/>
    <p:sldLayoutId id="2147483654" r:id="rId6"/>
    <p:sldLayoutId id="2147483655" r:id="rId7"/>
    <p:sldLayoutId id="214748366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7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6BA995DA-F2A7-4940-B6FF-6B7C9E5EFC0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46749" y="1238434"/>
            <a:ext cx="8611339" cy="1769275"/>
          </a:xfrm>
        </p:spPr>
        <p:txBody>
          <a:bodyPr/>
          <a:lstStyle/>
          <a:p>
            <a:pPr algn="ctr"/>
            <a:r>
              <a:rPr lang="ru-RU" sz="4000" dirty="0"/>
              <a:t>Решения уравнений в целых числах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="" xmlns:a16="http://schemas.microsoft.com/office/drawing/2014/main" id="{21E5059B-FA2B-4955-A85C-E7C5BACF372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327419" y="3746377"/>
            <a:ext cx="8116327" cy="1873189"/>
          </a:xfrm>
        </p:spPr>
        <p:txBody>
          <a:bodyPr>
            <a:normAutofit fontScale="85000" lnSpcReduction="20000"/>
          </a:bodyPr>
          <a:lstStyle/>
          <a:p>
            <a:r>
              <a:rPr lang="ru-RU" sz="2400" dirty="0"/>
              <a:t>Выполнила: Ивахнова Марина</a:t>
            </a:r>
          </a:p>
          <a:p>
            <a:r>
              <a:rPr lang="ru-RU" sz="2400" dirty="0"/>
              <a:t>ученица 9 б класса</a:t>
            </a:r>
          </a:p>
          <a:p>
            <a:r>
              <a:rPr lang="ru-RU" sz="2400" dirty="0"/>
              <a:t>Научный руководитель:</a:t>
            </a:r>
          </a:p>
          <a:p>
            <a:r>
              <a:rPr lang="ru-RU" sz="2400" dirty="0"/>
              <a:t>Анохина С. Н.</a:t>
            </a:r>
          </a:p>
          <a:p>
            <a:r>
              <a:rPr lang="ru-RU" sz="2400" dirty="0"/>
              <a:t>учитель математики</a:t>
            </a:r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2671357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Заголовок 1">
                <a:extLst>
                  <a:ext uri="{FF2B5EF4-FFF2-40B4-BE49-F238E27FC236}">
                    <a16:creationId xmlns="" xmlns:a16="http://schemas.microsoft.com/office/drawing/2014/main" id="{197522AC-A2C6-4B53-9AEC-B0FA5AF55273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355107" y="497150"/>
                <a:ext cx="8918895" cy="1091953"/>
              </a:xfrm>
            </p:spPr>
            <p:txBody>
              <a:bodyPr>
                <a:normAutofit fontScale="90000"/>
              </a:bodyPr>
              <a:lstStyle/>
              <a:p>
                <a:pPr algn="ctr"/>
                <a:r>
                  <a:rPr lang="ru-RU" dirty="0"/>
                  <a:t>Пример 1. Решить в целых числах уравнение 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x</m:t>
                        </m:r>
                      </m:e>
                      <m:sup>
                        <m:r>
                          <a:rPr lang="ru-RU" b="0" i="0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b="0" i="0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ru-RU" dirty="0"/>
                  <a:t>+</a:t>
                </a:r>
                <a:r>
                  <a:rPr lang="en-US" dirty="0"/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0" smtClean="0">
                            <a:latin typeface="Cambria Math" panose="02040503050406030204" pitchFamily="18" charset="0"/>
                          </a:rPr>
                          <m:t>5</m:t>
                        </m:r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y</m:t>
                        </m:r>
                      </m:e>
                      <m:sup>
                        <m:r>
                          <a:rPr lang="en-US" b="0" i="0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ru-RU" dirty="0"/>
                  <a:t> +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0" smtClean="0">
                            <a:latin typeface="Cambria Math" panose="02040503050406030204" pitchFamily="18" charset="0"/>
                          </a:rPr>
                          <m:t>34</m:t>
                        </m:r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z</m:t>
                        </m:r>
                      </m:e>
                      <m:sup>
                        <m:r>
                          <a:rPr lang="en-US" b="0" i="0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dirty="0"/>
                  <a:t> </a:t>
                </a:r>
                <a:r>
                  <a:rPr lang="ru-RU" dirty="0"/>
                  <a:t>+ 2ху — 10xz— 22yz = 0.</a:t>
                </a:r>
                <a:br>
                  <a:rPr lang="ru-RU" dirty="0"/>
                </a:br>
                <a:endParaRPr lang="ru-RU" dirty="0"/>
              </a:p>
            </p:txBody>
          </p:sp>
        </mc:Choice>
        <mc:Fallback xmlns="">
          <p:sp>
            <p:nvSpPr>
              <p:cNvPr id="2" name="Заголовок 1">
                <a:extLst>
                  <a:ext uri="{FF2B5EF4-FFF2-40B4-BE49-F238E27FC236}">
                    <a16:creationId xmlns:a16="http://schemas.microsoft.com/office/drawing/2014/main" id="{197522AC-A2C6-4B53-9AEC-B0FA5AF55273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355107" y="497150"/>
                <a:ext cx="8918895" cy="1091953"/>
              </a:xfrm>
              <a:blipFill>
                <a:blip r:embed="rId2"/>
                <a:stretch>
                  <a:fillRect l="-752" t="-7263" r="-3486" b="-1620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>
                <a:extLst>
                  <a:ext uri="{FF2B5EF4-FFF2-40B4-BE49-F238E27FC236}">
                    <a16:creationId xmlns="" xmlns:a16="http://schemas.microsoft.com/office/drawing/2014/main" id="{3822915B-78CA-467A-919B-D84685B24254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>
                  <a:buFont typeface="Wingdings" panose="05000000000000000000" pitchFamily="2" charset="2"/>
                  <a:buChar char="q"/>
                </a:pPr>
                <a:r>
                  <a:rPr lang="ru-RU" sz="2000" i="1" dirty="0"/>
                  <a:t>Решение.</a:t>
                </a:r>
                <a:r>
                  <a:rPr lang="ru-RU" sz="2000" dirty="0"/>
                  <a:t> Преобразуем данное уравнение следующим образом:</a:t>
                </a:r>
                <a:endParaRPr lang="en-US" sz="2000" dirty="0"/>
              </a:p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ru-RU" sz="200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sz="2000" b="0" i="0" smtClean="0">
                              <a:latin typeface="Cambria Math" panose="02040503050406030204" pitchFamily="18" charset="0"/>
                            </a:rPr>
                            <m:t>x</m:t>
                          </m:r>
                        </m:e>
                        <m:sup>
                          <m:r>
                            <a:rPr lang="en-US" sz="2000" b="0" i="0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2000" b="0" i="0" smtClean="0">
                          <a:latin typeface="Cambria Math" panose="02040503050406030204" pitchFamily="18" charset="0"/>
                        </a:rPr>
                        <m:t>+ </m:t>
                      </m:r>
                      <m:sSup>
                        <m:sSup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000" b="0" i="0" smtClean="0">
                              <a:latin typeface="Cambria Math" panose="02040503050406030204" pitchFamily="18" charset="0"/>
                            </a:rPr>
                            <m:t>5</m:t>
                          </m:r>
                          <m:r>
                            <m:rPr>
                              <m:sty m:val="p"/>
                            </m:rPr>
                            <a:rPr lang="en-US" sz="2000" b="0" i="0" smtClean="0">
                              <a:latin typeface="Cambria Math" panose="02040503050406030204" pitchFamily="18" charset="0"/>
                            </a:rPr>
                            <m:t>y</m:t>
                          </m:r>
                        </m:e>
                        <m:sup>
                          <m:r>
                            <a:rPr lang="en-US" sz="2000" b="0" i="0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2000" b="0" i="0" smtClean="0">
                          <a:latin typeface="Cambria Math" panose="02040503050406030204" pitchFamily="18" charset="0"/>
                        </a:rPr>
                        <m:t>+ </m:t>
                      </m:r>
                      <m:sSup>
                        <m:sSup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000" b="0" i="0" smtClean="0">
                              <a:latin typeface="Cambria Math" panose="02040503050406030204" pitchFamily="18" charset="0"/>
                            </a:rPr>
                            <m:t>34</m:t>
                          </m:r>
                          <m:r>
                            <m:rPr>
                              <m:sty m:val="p"/>
                            </m:rPr>
                            <a:rPr lang="en-US" sz="2000" b="0" i="0" smtClean="0">
                              <a:latin typeface="Cambria Math" panose="02040503050406030204" pitchFamily="18" charset="0"/>
                            </a:rPr>
                            <m:t>z</m:t>
                          </m:r>
                        </m:e>
                        <m:sup>
                          <m:r>
                            <a:rPr lang="en-US" sz="2000" b="0" i="0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2000" b="0" i="0" smtClean="0">
                          <a:latin typeface="Cambria Math" panose="02040503050406030204" pitchFamily="18" charset="0"/>
                        </a:rPr>
                        <m:t>+2</m:t>
                      </m:r>
                      <m:r>
                        <m:rPr>
                          <m:sty m:val="p"/>
                        </m:rPr>
                        <a:rPr lang="en-US" sz="2000" b="0" i="0" smtClean="0">
                          <a:latin typeface="Cambria Math" panose="02040503050406030204" pitchFamily="18" charset="0"/>
                        </a:rPr>
                        <m:t>xy</m:t>
                      </m:r>
                      <m:r>
                        <a:rPr lang="en-US" sz="2000" b="0" i="0" smtClean="0">
                          <a:latin typeface="Cambria Math" panose="02040503050406030204" pitchFamily="18" charset="0"/>
                        </a:rPr>
                        <m:t> −10</m:t>
                      </m:r>
                      <m:r>
                        <m:rPr>
                          <m:sty m:val="p"/>
                        </m:rPr>
                        <a:rPr lang="en-US" sz="2000" b="0" i="0" smtClean="0">
                          <a:latin typeface="Cambria Math" panose="02040503050406030204" pitchFamily="18" charset="0"/>
                        </a:rPr>
                        <m:t>xz</m:t>
                      </m:r>
                      <m:r>
                        <a:rPr lang="en-US" sz="2000" b="0" i="0" smtClean="0">
                          <a:latin typeface="Cambria Math" panose="02040503050406030204" pitchFamily="18" charset="0"/>
                        </a:rPr>
                        <m:t> −22</m:t>
                      </m:r>
                      <m:r>
                        <m:rPr>
                          <m:sty m:val="p"/>
                        </m:rPr>
                        <a:rPr lang="en-US" sz="2000" b="0" i="0" smtClean="0">
                          <a:latin typeface="Cambria Math" panose="02040503050406030204" pitchFamily="18" charset="0"/>
                        </a:rPr>
                        <m:t>yz</m:t>
                      </m:r>
                      <m:r>
                        <a:rPr lang="en-US" sz="2000" b="0" i="0" smtClean="0">
                          <a:latin typeface="Cambria Math" panose="02040503050406030204" pitchFamily="18" charset="0"/>
                        </a:rPr>
                        <m:t>=0⇔</m:t>
                      </m:r>
                    </m:oMath>
                  </m:oMathPara>
                </a14:m>
                <a:endParaRPr lang="en-US" sz="2000" dirty="0"/>
              </a:p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200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⇔</m:t>
                      </m:r>
                      <m:d>
                        <m:dPr>
                          <m:ctrlP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en-US" sz="2000" b="0" i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x</m:t>
                              </m:r>
                            </m:e>
                            <m:sup>
                              <m:r>
                                <a:rPr lang="en-US" sz="2000" b="0" i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sz="20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+2</m:t>
                          </m:r>
                          <m:r>
                            <m:rPr>
                              <m:sty m:val="p"/>
                            </m:rPr>
                            <a:rPr lang="en-US" sz="20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x</m:t>
                          </m:r>
                          <m:d>
                            <m:d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m:rPr>
                                  <m:sty m:val="p"/>
                                </m:rPr>
                                <a:rPr lang="en-US" sz="2000" b="0" i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y</m:t>
                              </m:r>
                              <m:r>
                                <a:rPr lang="en-US" sz="2000" b="0" i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 −5</m:t>
                              </m:r>
                              <m:r>
                                <m:rPr>
                                  <m:sty m:val="p"/>
                                </m:rPr>
                                <a:rPr lang="en-US" sz="2000" b="0" i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z</m:t>
                              </m:r>
                            </m:e>
                          </m:d>
                          <m:r>
                            <a:rPr lang="en-US" sz="20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 </m:t>
                          </m:r>
                          <m:sSup>
                            <m:sSup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en-US" sz="2000" b="0" i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y</m:t>
                              </m:r>
                            </m:e>
                            <m:sup>
                              <m:r>
                                <a:rPr lang="en-US" sz="2000" b="0" i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sz="20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−10</m:t>
                          </m:r>
                          <m:r>
                            <m:rPr>
                              <m:sty m:val="p"/>
                            </m:rPr>
                            <a:rPr lang="en-US" sz="20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yz</m:t>
                          </m:r>
                          <m:r>
                            <a:rPr lang="en-US" sz="20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</m:t>
                          </m:r>
                          <m:sSup>
                            <m:sSup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 b="0" i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25</m:t>
                              </m:r>
                              <m:r>
                                <m:rPr>
                                  <m:sty m:val="p"/>
                                </m:rPr>
                                <a:rPr lang="en-US" sz="2000" b="0" i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z</m:t>
                              </m:r>
                            </m:e>
                            <m:sup>
                              <m:r>
                                <a:rPr lang="en-US" sz="2000" b="0" i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e>
                      </m:d>
                      <m:r>
                        <a:rPr lang="en-US" sz="20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0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4</m:t>
                          </m:r>
                          <m:r>
                            <m:rPr>
                              <m:sty m:val="p"/>
                            </m:rPr>
                            <a:rPr lang="en-US" sz="20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y</m:t>
                          </m:r>
                        </m:e>
                        <m:sup>
                          <m:r>
                            <a:rPr lang="en-US" sz="20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20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−12</m:t>
                      </m:r>
                      <m:r>
                        <m:rPr>
                          <m:sty m:val="p"/>
                        </m:rPr>
                        <a:rPr lang="en-US" sz="20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yz</m:t>
                      </m:r>
                      <m:r>
                        <a:rPr lang="en-US" sz="20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 </m:t>
                      </m:r>
                      <m:sSup>
                        <m:sSupPr>
                          <m:ctrlP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0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9</m:t>
                          </m:r>
                          <m:r>
                            <m:rPr>
                              <m:sty m:val="p"/>
                            </m:rPr>
                            <a:rPr lang="en-US" sz="20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z</m:t>
                          </m:r>
                        </m:e>
                        <m:sup>
                          <m:r>
                            <a:rPr lang="en-US" sz="20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20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=0⇔</m:t>
                      </m:r>
                    </m:oMath>
                  </m:oMathPara>
                </a14:m>
                <a:endParaRPr lang="en-US" sz="2000" dirty="0"/>
              </a:p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200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⇔</m:t>
                      </m:r>
                      <m:r>
                        <a:rPr lang="en-US" sz="20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(</m:t>
                      </m:r>
                      <m:r>
                        <m:rPr>
                          <m:sty m:val="p"/>
                        </m:rPr>
                        <a:rPr lang="en-US" sz="20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x</m:t>
                      </m:r>
                      <m:r>
                        <a:rPr lang="en-US" sz="20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r>
                        <m:rPr>
                          <m:sty m:val="p"/>
                        </m:rPr>
                        <a:rPr lang="en-US" sz="20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y</m:t>
                      </m:r>
                      <m:r>
                        <a:rPr lang="en-US" sz="20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− </m:t>
                      </m:r>
                      <m:sSup>
                        <m:sSupPr>
                          <m:ctrlP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0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5</m:t>
                          </m:r>
                          <m:r>
                            <m:rPr>
                              <m:sty m:val="p"/>
                            </m:rPr>
                            <a:rPr lang="en-US" sz="20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z</m:t>
                          </m:r>
                          <m:r>
                            <a:rPr lang="en-US" sz="20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)</m:t>
                          </m:r>
                        </m:e>
                        <m:sup>
                          <m:r>
                            <a:rPr lang="en-US" sz="20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20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+(2</m:t>
                      </m:r>
                      <m:r>
                        <m:rPr>
                          <m:sty m:val="p"/>
                        </m:rPr>
                        <a:rPr lang="en-US" sz="20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y</m:t>
                      </m:r>
                      <m:r>
                        <a:rPr lang="en-US" sz="20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 </m:t>
                      </m:r>
                      <m:sSup>
                        <m:sSupPr>
                          <m:ctrlP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0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  <m:r>
                            <m:rPr>
                              <m:sty m:val="p"/>
                            </m:rPr>
                            <a:rPr lang="en-US" sz="20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z</m:t>
                          </m:r>
                          <m:r>
                            <a:rPr lang="en-US" sz="20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)</m:t>
                          </m:r>
                        </m:e>
                        <m:sup>
                          <m:r>
                            <a:rPr lang="en-US" sz="20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20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=0 ⇔</m:t>
                      </m:r>
                    </m:oMath>
                  </m:oMathPara>
                </a14:m>
                <a:endParaRPr lang="en-US" sz="2000" dirty="0"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14:m>
                  <m:oMath xmlns:m="http://schemas.openxmlformats.org/officeDocument/2006/math">
                    <m:r>
                      <a:rPr lang="ru-RU" sz="2000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⇔</m:t>
                    </m:r>
                    <m:r>
                      <a:rPr lang="en-US" sz="2000" b="0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d>
                      <m:dPr>
                        <m:begChr m:val="{"/>
                        <m:endChr m:val=""/>
                        <m:ctrlPr>
                          <a:rPr lang="ru-RU" sz="20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plcHide m:val="on"/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ru-RU" sz="200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r>
                                <m:rPr>
                                  <m:sty m:val="p"/>
                                </m:rPr>
                                <a:rPr lang="ru-RU" sz="2000" i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x</m:t>
                              </m:r>
                              <m:r>
                                <a:rPr lang="ru-RU" sz="2000" i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r>
                                <m:rPr>
                                  <m:sty m:val="p"/>
                                </m:rPr>
                                <a:rPr lang="ru-RU" sz="2000" i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y</m:t>
                              </m:r>
                              <m:r>
                                <a:rPr lang="ru-RU" sz="2000" i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−5</m:t>
                              </m:r>
                              <m:r>
                                <m:rPr>
                                  <m:sty m:val="p"/>
                                </m:rPr>
                                <a:rPr lang="ru-RU" sz="2000" i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z</m:t>
                              </m:r>
                              <m:r>
                                <a:rPr lang="ru-RU" sz="2000" i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=0</m:t>
                              </m:r>
                            </m:e>
                          </m:mr>
                          <m:mr>
                            <m:e>
                              <m:r>
                                <a:rPr lang="ru-RU" sz="2000" i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  <m:r>
                                <m:rPr>
                                  <m:sty m:val="p"/>
                                </m:rPr>
                                <a:rPr lang="ru-RU" sz="2000" i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y</m:t>
                              </m:r>
                              <m:r>
                                <a:rPr lang="ru-RU" sz="2000" i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−3</m:t>
                              </m:r>
                              <m:r>
                                <m:rPr>
                                  <m:sty m:val="p"/>
                                </m:rPr>
                                <a:rPr lang="ru-RU" sz="2000" i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z</m:t>
                              </m:r>
                              <m:r>
                                <a:rPr lang="ru-RU" sz="2000" i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=0</m:t>
                              </m:r>
                            </m:e>
                          </m:mr>
                        </m:m>
                      </m:e>
                    </m:d>
                  </m:oMath>
                </a14:m>
                <a:r>
                  <a:rPr lang="en-US" sz="2000" dirty="0"/>
                  <a:t> </a:t>
                </a:r>
                <a14:m>
                  <m:oMath xmlns:m="http://schemas.openxmlformats.org/officeDocument/2006/math">
                    <m:r>
                      <a:rPr lang="en-US" sz="2000" i="0" dirty="0" smtClean="0">
                        <a:solidFill>
                          <a:srgbClr val="836967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⇔</m:t>
                    </m:r>
                    <m:r>
                      <a:rPr lang="en-US" sz="2000" b="0" i="0" dirty="0" smtClean="0">
                        <a:solidFill>
                          <a:srgbClr val="836967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d>
                      <m:dPr>
                        <m:begChr m:val="{"/>
                        <m:endChr m:val=""/>
                        <m:ctrlPr>
                          <a:rPr lang="en-US" sz="2000" i="1" dirty="0" smtClean="0">
                            <a:solidFill>
                              <a:srgbClr val="836967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plcHide m:val="on"/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en-US" sz="2000" i="1" dirty="0" smtClean="0">
                                <a:solidFill>
                                  <a:srgbClr val="836967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r>
                                <m:rPr>
                                  <m:sty m:val="p"/>
                                </m:rPr>
                                <a:rPr lang="en-US" sz="2000" i="0" dirty="0" smtClean="0">
                                  <a:latin typeface="Cambria Math" panose="02040503050406030204" pitchFamily="18" charset="0"/>
                                </a:rPr>
                                <m:t>y</m:t>
                              </m:r>
                              <m:r>
                                <a:rPr lang="en-US" sz="2000" i="0" dirty="0" smtClean="0">
                                  <a:latin typeface="Cambria Math" panose="02040503050406030204" pitchFamily="18" charset="0"/>
                                </a:rPr>
                                <m:t>=3</m:t>
                              </m:r>
                              <m:r>
                                <m:rPr>
                                  <m:sty m:val="p"/>
                                </m:rPr>
                                <a:rPr lang="en-US" sz="2000" i="0" dirty="0" smtClean="0">
                                  <a:latin typeface="Cambria Math" panose="02040503050406030204" pitchFamily="18" charset="0"/>
                                </a:rPr>
                                <m:t>n</m:t>
                              </m:r>
                            </m:e>
                          </m:mr>
                          <m:mr>
                            <m:e>
                              <m:r>
                                <m:rPr>
                                  <m:sty m:val="p"/>
                                </m:rPr>
                                <a:rPr lang="en-US" sz="2000" i="0" dirty="0" smtClean="0">
                                  <a:latin typeface="Cambria Math" panose="02040503050406030204" pitchFamily="18" charset="0"/>
                                </a:rPr>
                                <m:t>z</m:t>
                              </m:r>
                              <m:r>
                                <a:rPr lang="en-US" sz="2000" i="0" dirty="0" smtClean="0">
                                  <a:latin typeface="Cambria Math" panose="02040503050406030204" pitchFamily="18" charset="0"/>
                                </a:rPr>
                                <m:t>=2</m:t>
                              </m:r>
                              <m:r>
                                <m:rPr>
                                  <m:sty m:val="p"/>
                                </m:rPr>
                                <a:rPr lang="en-US" sz="2000" b="0" i="0" dirty="0" smtClean="0">
                                  <a:latin typeface="Cambria Math" panose="02040503050406030204" pitchFamily="18" charset="0"/>
                                </a:rPr>
                                <m:t>n</m:t>
                              </m:r>
                            </m:e>
                          </m:mr>
                          <m:mr>
                            <m:e>
                              <m:r>
                                <m:rPr>
                                  <m:sty m:val="p"/>
                                </m:rPr>
                                <a:rPr lang="en-US" sz="2000" i="0" dirty="0" smtClean="0">
                                  <a:latin typeface="Cambria Math" panose="02040503050406030204" pitchFamily="18" charset="0"/>
                                </a:rPr>
                                <m:t>x</m:t>
                              </m:r>
                              <m:r>
                                <a:rPr lang="en-US" sz="2000" i="0" dirty="0" smtClean="0">
                                  <a:latin typeface="Cambria Math" panose="02040503050406030204" pitchFamily="18" charset="0"/>
                                </a:rPr>
                                <m:t>=7</m:t>
                              </m:r>
                              <m:r>
                                <m:rPr>
                                  <m:sty m:val="p"/>
                                </m:rPr>
                                <a:rPr lang="en-US" sz="2000" i="0" dirty="0" smtClean="0">
                                  <a:latin typeface="Cambria Math" panose="02040503050406030204" pitchFamily="18" charset="0"/>
                                </a:rPr>
                                <m:t>n</m:t>
                              </m:r>
                              <m:r>
                                <a:rPr lang="en-US" sz="2000" b="0" i="0" dirty="0" smtClean="0">
                                  <a:latin typeface="Cambria Math" panose="02040503050406030204" pitchFamily="18" charset="0"/>
                                </a:rPr>
                                <m:t>,  </m:t>
                              </m:r>
                            </m:e>
                          </m:mr>
                        </m:m>
                      </m:e>
                    </m:d>
                  </m:oMath>
                </a14:m>
                <a:r>
                  <a:rPr lang="en-US" sz="2000" dirty="0"/>
                  <a:t>   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000" b="0" i="0" dirty="0" smtClean="0">
                        <a:latin typeface="Cambria Math" panose="02040503050406030204" pitchFamily="18" charset="0"/>
                      </a:rPr>
                      <m:t>n</m:t>
                    </m:r>
                    <m:r>
                      <a:rPr lang="en-US" sz="2000" b="0" i="0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∈</m:t>
                    </m:r>
                    <m:r>
                      <m:rPr>
                        <m:sty m:val="p"/>
                      </m:rPr>
                      <a:rPr lang="en-US" sz="2000" b="0" i="0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Z</m:t>
                    </m:r>
                    <m:r>
                      <a:rPr lang="en-US" sz="2000" b="0" i="0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.</m:t>
                    </m:r>
                  </m:oMath>
                </a14:m>
                <a:endParaRPr lang="ru-RU" sz="2000" dirty="0"/>
              </a:p>
              <a:p>
                <a:pPr>
                  <a:buFont typeface="Wingdings" panose="05000000000000000000" pitchFamily="2" charset="2"/>
                  <a:buChar char="q"/>
                </a:pPr>
                <a:r>
                  <a:rPr lang="ru-RU" sz="2000" dirty="0"/>
                  <a:t>Ответ: х = 7</a:t>
                </a:r>
                <a:r>
                  <a:rPr lang="en-US" sz="2000" dirty="0"/>
                  <a:t>n, </a:t>
                </a:r>
                <a:r>
                  <a:rPr lang="ru-RU" sz="2000" dirty="0"/>
                  <a:t>у = З</a:t>
                </a:r>
                <a:r>
                  <a:rPr lang="en-US" sz="2000" dirty="0"/>
                  <a:t>n, z = 2n; n ∈ Z.</a:t>
                </a:r>
              </a:p>
            </p:txBody>
          </p:sp>
        </mc:Choice>
        <mc:Fallback xmlns="">
          <p:sp>
            <p:nvSpPr>
              <p:cNvPr id="3" name="Объект 2">
                <a:extLst>
                  <a:ext uri="{FF2B5EF4-FFF2-40B4-BE49-F238E27FC236}">
                    <a16:creationId xmlns:a16="http://schemas.microsoft.com/office/drawing/2014/main" id="{3822915B-78CA-467A-919B-D84685B2425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3"/>
                <a:stretch>
                  <a:fillRect l="-284" t="-942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71743629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Заголовок 1">
                <a:extLst>
                  <a:ext uri="{FF2B5EF4-FFF2-40B4-BE49-F238E27FC236}">
                    <a16:creationId xmlns="" xmlns:a16="http://schemas.microsoft.com/office/drawing/2014/main" id="{72127EE4-9B58-4523-9450-F1C66F26C4E2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310718" y="248575"/>
                <a:ext cx="9152878" cy="1539782"/>
              </a:xfrm>
            </p:spPr>
            <p:txBody>
              <a:bodyPr>
                <a:normAutofit fontScale="90000"/>
              </a:bodyPr>
              <a:lstStyle/>
              <a:p>
                <a:pPr algn="ctr"/>
                <a:r>
                  <a:rPr lang="ru-RU" dirty="0"/>
                  <a:t>Пример 2. Найти все пары целых чисел (х, у), каждая из которых удовлетворяет уравнению</a:t>
                </a:r>
                <a:r>
                  <a:rPr lang="en-US" dirty="0"/>
                  <a:t/>
                </a:r>
                <a:br>
                  <a:rPr lang="en-US" dirty="0"/>
                </a:br>
                <a:r>
                  <a:rPr lang="ru-RU" dirty="0"/>
                  <a:t>(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ru-RU" dirty="0"/>
                  <a:t> +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ru-RU" dirty="0"/>
                  <a:t>)(х + у — З) = 2ху.</a:t>
                </a:r>
                <a:br>
                  <a:rPr lang="ru-RU" dirty="0"/>
                </a:br>
                <a:endParaRPr lang="ru-RU" dirty="0"/>
              </a:p>
            </p:txBody>
          </p:sp>
        </mc:Choice>
        <mc:Fallback xmlns="">
          <p:sp>
            <p:nvSpPr>
              <p:cNvPr id="2" name="Заголовок 1">
                <a:extLst>
                  <a:ext uri="{FF2B5EF4-FFF2-40B4-BE49-F238E27FC236}">
                    <a16:creationId xmlns:a16="http://schemas.microsoft.com/office/drawing/2014/main" id="{72127EE4-9B58-4523-9450-F1C66F26C4E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310718" y="248575"/>
                <a:ext cx="9152878" cy="1539782"/>
              </a:xfrm>
              <a:blipFill>
                <a:blip r:embed="rId2"/>
                <a:stretch>
                  <a:fillRect l="-466" t="-5159" r="-1732" b="-14286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>
                <a:extLst>
                  <a:ext uri="{FF2B5EF4-FFF2-40B4-BE49-F238E27FC236}">
                    <a16:creationId xmlns="" xmlns:a16="http://schemas.microsoft.com/office/drawing/2014/main" id="{0D4C49A2-ED70-4DB1-BCFE-8FE65945831A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443884" y="2031863"/>
                <a:ext cx="9365941" cy="4577562"/>
              </a:xfrm>
            </p:spPr>
            <p:txBody>
              <a:bodyPr>
                <a:normAutofit fontScale="92500"/>
              </a:bodyPr>
              <a:lstStyle/>
              <a:p>
                <a:pPr>
                  <a:buFont typeface="Wingdings" panose="05000000000000000000" pitchFamily="2" charset="2"/>
                  <a:buChar char="q"/>
                </a:pPr>
                <a:r>
                  <a:rPr lang="ru-RU" i="1" dirty="0"/>
                  <a:t>Решение. </a:t>
                </a:r>
                <a:r>
                  <a:rPr lang="ru-RU" dirty="0"/>
                  <a:t>Ясно, что пара (0, 0) является решением данного уравнения. Предположим теперь, что хотя бы одно из чисел х, у отлично от нуля. Имеем</a:t>
                </a:r>
              </a:p>
              <a:p>
                <a:pPr marL="0" indent="0" algn="ctr">
                  <a:buNone/>
                </a:pPr>
                <a:r>
                  <a:rPr lang="ru-RU" i="1" dirty="0"/>
                  <a:t>(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x</m:t>
                        </m:r>
                      </m:e>
                      <m:sup>
                        <m:r>
                          <a:rPr lang="en-US" b="0" i="0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ru-RU" dirty="0"/>
                  <a:t>+</a:t>
                </a:r>
                <a:r>
                  <a:rPr lang="en-US" dirty="0"/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y</m:t>
                        </m:r>
                      </m:e>
                      <m:sup>
                        <m:r>
                          <a:rPr lang="en-US" b="0" i="0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ru-RU" i="1" dirty="0"/>
                  <a:t>)(х + у — З) = 2ху ⇔</a:t>
                </a:r>
              </a:p>
              <a:p>
                <a:pPr marL="0" indent="0" algn="ctr">
                  <a:buNone/>
                </a:pPr>
                <a:r>
                  <a:rPr lang="ru-RU" i="1" dirty="0"/>
                  <a:t>⇔ x + y – 3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2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200" b="0" i="0" smtClean="0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m:rPr>
                            <m:sty m:val="p"/>
                          </m:rPr>
                          <a:rPr lang="en-US" sz="2200" b="0" i="0" smtClean="0">
                            <a:latin typeface="Cambria Math" panose="02040503050406030204" pitchFamily="18" charset="0"/>
                          </a:rPr>
                          <m:t>xy</m:t>
                        </m:r>
                      </m:num>
                      <m:den>
                        <m:sSup>
                          <m:sSupPr>
                            <m:ctrlPr>
                              <a:rPr lang="ru-RU" sz="220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sz="2200" b="0" i="0" smtClean="0">
                                <a:latin typeface="Cambria Math" panose="02040503050406030204" pitchFamily="18" charset="0"/>
                              </a:rPr>
                              <m:t>x</m:t>
                            </m:r>
                          </m:e>
                          <m:sup>
                            <m:r>
                              <a:rPr lang="en-US" sz="2200" b="0" i="0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en-US" sz="2200" b="0" i="0" smtClean="0">
                            <a:latin typeface="Cambria Math" panose="02040503050406030204" pitchFamily="18" charset="0"/>
                          </a:rPr>
                          <m:t>+ </m:t>
                        </m:r>
                        <m:sSup>
                          <m:sSupPr>
                            <m:ctrlPr>
                              <a:rPr lang="en-US" sz="220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sz="2200" b="0" i="0" smtClean="0">
                                <a:latin typeface="Cambria Math" panose="02040503050406030204" pitchFamily="18" charset="0"/>
                              </a:rPr>
                              <m:t>y</m:t>
                            </m:r>
                          </m:e>
                          <m:sup>
                            <m:r>
                              <a:rPr lang="en-US" sz="2200" b="0" i="0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i="1" dirty="0"/>
                  <a:t> </a:t>
                </a:r>
                <a:r>
                  <a:rPr lang="ru-RU" i="1" dirty="0"/>
                  <a:t>∈ [-1,1]</a:t>
                </a:r>
              </a:p>
              <a:p>
                <a:pPr>
                  <a:buFont typeface="Wingdings" panose="05000000000000000000" pitchFamily="2" charset="2"/>
                  <a:buChar char="q"/>
                </a:pPr>
                <a:r>
                  <a:rPr lang="ru-RU" dirty="0"/>
                  <a:t>При всех значениях x и y. Так как x + y - 3 – целое число, то возможны три варианта.</a:t>
                </a:r>
              </a:p>
              <a:p>
                <a:pPr marL="0" indent="0">
                  <a:buNone/>
                </a:pPr>
                <a:r>
                  <a:rPr lang="ru-RU" dirty="0"/>
                  <a:t>1. Если x + y — 3 = -1,тo x = —y, нет решений.</a:t>
                </a:r>
              </a:p>
              <a:p>
                <a:pPr marL="0" indent="0">
                  <a:buNone/>
                </a:pPr>
                <a:r>
                  <a:rPr lang="ru-RU" dirty="0"/>
                  <a:t>2. Если x + y — 3 = 0, то либо x = 0, y = 3, либо x = 3, y = 0.</a:t>
                </a:r>
              </a:p>
              <a:p>
                <a:pPr marL="0" indent="0">
                  <a:buNone/>
                </a:pPr>
                <a:r>
                  <a:rPr lang="ru-RU" dirty="0"/>
                  <a:t>3. Если x + y — 3 = 1, то x = y, следовательно, x = 2 и y = 2.</a:t>
                </a:r>
              </a:p>
              <a:p>
                <a:pPr>
                  <a:buFont typeface="Wingdings" panose="05000000000000000000" pitchFamily="2" charset="2"/>
                  <a:buChar char="q"/>
                </a:pPr>
                <a:r>
                  <a:rPr lang="ru-RU" dirty="0"/>
                  <a:t>Таким образом, решением данного уравнения будут служить следующие пары чисел:</a:t>
                </a:r>
              </a:p>
              <a:p>
                <a:pPr marL="0" indent="0">
                  <a:buNone/>
                </a:pPr>
                <a:r>
                  <a:rPr lang="ru-RU" dirty="0"/>
                  <a:t>(x, y) = {(2, 2); (3, 0); (0, 3); (0, 0)}.</a:t>
                </a:r>
              </a:p>
              <a:p>
                <a:pPr>
                  <a:buFont typeface="Wingdings" panose="05000000000000000000" pitchFamily="2" charset="2"/>
                  <a:buChar char="q"/>
                </a:pPr>
                <a:r>
                  <a:rPr lang="ru-RU" dirty="0"/>
                  <a:t>Ответ: {(2, 2); (3, 0); (0, 3); (0, 0)}.</a:t>
                </a:r>
              </a:p>
              <a:p>
                <a:endParaRPr lang="ru-RU" dirty="0"/>
              </a:p>
            </p:txBody>
          </p:sp>
        </mc:Choice>
        <mc:Fallback xmlns="">
          <p:sp>
            <p:nvSpPr>
              <p:cNvPr id="3" name="Объект 2">
                <a:extLst>
                  <a:ext uri="{FF2B5EF4-FFF2-40B4-BE49-F238E27FC236}">
                    <a16:creationId xmlns:a16="http://schemas.microsoft.com/office/drawing/2014/main" id="{0D4C49A2-ED70-4DB1-BCFE-8FE65945831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43884" y="2031863"/>
                <a:ext cx="9365941" cy="4577562"/>
              </a:xfrm>
              <a:blipFill>
                <a:blip r:embed="rId3"/>
                <a:stretch>
                  <a:fillRect l="-456" t="-399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13854294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ABE77708-A902-49F4-8D87-7311318CDB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dirty="0"/>
              <a:t>ТЕКСТОВЫЕ ЗАДАЧИ, ИСПОЛЬЗУЮЩИЕ УРАВНЕНИЯ В ЦЕЛЫХ ЧИСЛАХ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2D6A9BA7-1893-4479-96CC-386DE0271C1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400" dirty="0"/>
              <a:t>В завершение тем предыдущих глав рассмотрим несколько текстовых задач, при решении которых возникают уравнения в целых числах. В таких задачах необходимым условием их решения является правильная формализация задачи, т.е. введение нужных переменных и составление уравнения (или системы уравнений), содержащего эти переменные.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7143163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3D13F56D-A51A-4F82-88DA-48CDA541AD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86739"/>
            <a:ext cx="9445840" cy="2059618"/>
          </a:xfrm>
        </p:spPr>
        <p:txBody>
          <a:bodyPr>
            <a:noAutofit/>
          </a:bodyPr>
          <a:lstStyle/>
          <a:p>
            <a:pPr algn="ctr"/>
            <a:r>
              <a:rPr lang="ru-RU" sz="2000" dirty="0"/>
              <a:t>Пример 1. Длина дороги, соединяющей пункты А и В, равна 2 км. По этой дороге курсируют два автобуса. Достигнув пункта А или пункта В, каждый из автобусов немедленно разворачивается и следует без остановок к другому пункту. Первый автобус движется со скоростью 51 км/час, а второй — 42 км/час. Сколько раз за 8 часов движения автобусы встретятся в пункте В, если известно, что первый стартует из пункта А, а второй — из пункта В?</a:t>
            </a:r>
            <a:br>
              <a:rPr lang="ru-RU" sz="2000" dirty="0"/>
            </a:br>
            <a:endParaRPr lang="ru-RU" sz="2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>
                <a:extLst>
                  <a:ext uri="{FF2B5EF4-FFF2-40B4-BE49-F238E27FC236}">
                    <a16:creationId xmlns="" xmlns:a16="http://schemas.microsoft.com/office/drawing/2014/main" id="{818BD2F1-F67B-428F-B73D-1AB28E0888C9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319594" y="2325950"/>
                <a:ext cx="8025415" cy="4532050"/>
              </a:xfrm>
            </p:spPr>
            <p:txBody>
              <a:bodyPr>
                <a:normAutofit fontScale="92500" lnSpcReduction="10000"/>
              </a:bodyPr>
              <a:lstStyle/>
              <a:p>
                <a:pPr>
                  <a:buFont typeface="Wingdings" panose="05000000000000000000" pitchFamily="2" charset="2"/>
                  <a:buChar char="q"/>
                </a:pPr>
                <a:r>
                  <a:rPr lang="ru-RU" sz="1900" i="1" dirty="0"/>
                  <a:t>Решение. </a:t>
                </a:r>
                <a:r>
                  <a:rPr lang="ru-RU" sz="1900" dirty="0"/>
                  <a:t>Первый автобус проезжает путь между А и В за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19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19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num>
                      <m:den>
                        <m:r>
                          <a:rPr lang="en-US" sz="1900" b="0" i="1" smtClean="0">
                            <a:latin typeface="Cambria Math" panose="02040503050406030204" pitchFamily="18" charset="0"/>
                          </a:rPr>
                          <m:t>51</m:t>
                        </m:r>
                      </m:den>
                    </m:f>
                  </m:oMath>
                </a14:m>
                <a:r>
                  <a:rPr lang="en-US" sz="1900" dirty="0"/>
                  <a:t> </a:t>
                </a:r>
                <a:r>
                  <a:rPr lang="ru-RU" sz="1900" dirty="0"/>
                  <a:t>часа, второй — за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19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1900" b="0" i="0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sz="1900" b="0" i="0" smtClean="0">
                            <a:latin typeface="Cambria Math" panose="02040503050406030204" pitchFamily="18" charset="0"/>
                          </a:rPr>
                          <m:t>21</m:t>
                        </m:r>
                      </m:den>
                    </m:f>
                  </m:oMath>
                </a14:m>
                <a:r>
                  <a:rPr lang="en-US" sz="1900" dirty="0"/>
                  <a:t> </a:t>
                </a:r>
                <a:r>
                  <a:rPr lang="ru-RU" sz="1900" dirty="0"/>
                  <a:t>часа. Если оба автобуса встретились в пункте В, то за одинаковое время первый проехал этот путь нечетное число раз, второй — четное число раз.</a:t>
                </a:r>
              </a:p>
              <a:p>
                <a:pPr>
                  <a:buFont typeface="Wingdings" panose="05000000000000000000" pitchFamily="2" charset="2"/>
                  <a:buChar char="q"/>
                </a:pPr>
                <a:r>
                  <a:rPr lang="ru-RU" sz="1900" dirty="0"/>
                  <a:t>Имеем:</a:t>
                </a:r>
                <a:endParaRPr lang="en-US" sz="1900" dirty="0"/>
              </a:p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ru-RU" sz="19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9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num>
                        <m:den>
                          <m:r>
                            <a:rPr lang="en-US" sz="1900" b="0" i="1" smtClean="0">
                              <a:latin typeface="Cambria Math" panose="02040503050406030204" pitchFamily="18" charset="0"/>
                            </a:rPr>
                            <m:t>51</m:t>
                          </m:r>
                        </m:den>
                      </m:f>
                      <m:r>
                        <a:rPr lang="en-US" sz="19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19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d>
                        <m:dPr>
                          <m:ctrlPr>
                            <a:rPr lang="en-US" sz="19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9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  <m:r>
                            <a:rPr lang="en-US" sz="19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𝑛</m:t>
                          </m:r>
                          <m:r>
                            <a:rPr lang="en-US" sz="19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+1</m:t>
                          </m:r>
                        </m:e>
                      </m:d>
                      <m:r>
                        <a:rPr lang="en-US" sz="19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en-US" sz="19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9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sz="19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21</m:t>
                          </m:r>
                        </m:den>
                      </m:f>
                      <m:r>
                        <a:rPr lang="en-US" sz="19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∙2</m:t>
                      </m:r>
                      <m:r>
                        <a:rPr lang="en-US" sz="19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𝑘</m:t>
                      </m:r>
                      <m:r>
                        <a:rPr lang="en-US" sz="19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≤8;</m:t>
                      </m:r>
                      <m:r>
                        <a:rPr lang="en-US" sz="19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𝑛</m:t>
                      </m:r>
                      <m:r>
                        <a:rPr lang="en-US" sz="19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, </m:t>
                      </m:r>
                      <m:r>
                        <a:rPr lang="en-US" sz="19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𝑘</m:t>
                      </m:r>
                      <m:r>
                        <a:rPr lang="en-US" sz="19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∈</m:t>
                      </m:r>
                      <m:r>
                        <a:rPr lang="en-US" sz="19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𝑁</m:t>
                      </m:r>
                      <m:r>
                        <a:rPr lang="en-US" sz="19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⇔</m:t>
                      </m:r>
                    </m:oMath>
                  </m:oMathPara>
                </a14:m>
                <a:endParaRPr lang="en-US" sz="1900" b="0" dirty="0"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14:m>
                  <m:oMath xmlns:m="http://schemas.openxmlformats.org/officeDocument/2006/math">
                    <m:r>
                      <a:rPr lang="en-US" sz="1900" i="1" dirty="0" smtClean="0">
                        <a:solidFill>
                          <a:srgbClr val="836967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⇔</m:t>
                    </m:r>
                    <m:d>
                      <m:dPr>
                        <m:begChr m:val="{"/>
                        <m:endChr m:val=""/>
                        <m:ctrlPr>
                          <a:rPr lang="en-US" sz="1900" i="1" dirty="0" smtClean="0">
                            <a:solidFill>
                              <a:srgbClr val="836967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plcHide m:val="on"/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en-US" sz="1900" i="1" dirty="0" smtClean="0">
                                <a:solidFill>
                                  <a:srgbClr val="836967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r>
                                <a:rPr lang="en-US" sz="1900" dirty="0" smtClean="0">
                                  <a:latin typeface="Cambria Math" panose="02040503050406030204" pitchFamily="18" charset="0"/>
                                </a:rPr>
                                <m:t>14</m:t>
                              </m:r>
                              <m:r>
                                <a:rPr lang="en-US" sz="1900" i="1" dirty="0" smtClean="0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  <m:r>
                                <a:rPr lang="en-US" sz="1900" i="0" dirty="0" smtClean="0">
                                  <a:latin typeface="Cambria Math" panose="02040503050406030204" pitchFamily="18" charset="0"/>
                                </a:rPr>
                                <m:t>+7=17</m:t>
                              </m:r>
                              <m:r>
                                <a:rPr lang="en-US" sz="1900" i="1" dirty="0" smtClean="0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e>
                          </m:mr>
                          <m:mr>
                            <m:e>
                              <m:r>
                                <a:rPr lang="en-US" sz="1900" i="1" dirty="0" smtClean="0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  <m:r>
                                <a:rPr lang="en-US" sz="1900" i="0" dirty="0" smtClean="0">
                                  <a:latin typeface="Cambria Math" panose="02040503050406030204" pitchFamily="18" charset="0"/>
                                </a:rPr>
                                <m:t>≤8</m:t>
                              </m:r>
                              <m:r>
                                <a:rPr lang="en-US" sz="1900" b="0" i="1" dirty="0" smtClean="0">
                                  <a:latin typeface="Cambria Math" panose="02040503050406030204" pitchFamily="18" charset="0"/>
                                </a:rPr>
                                <m:t>4.</m:t>
                              </m:r>
                            </m:e>
                          </m:mr>
                        </m:m>
                      </m:e>
                    </m:d>
                  </m:oMath>
                </a14:m>
                <a:r>
                  <a:rPr lang="en-US" sz="1900" dirty="0"/>
                  <a:t> </a:t>
                </a:r>
                <a:endParaRPr lang="ru-RU" sz="1900" dirty="0"/>
              </a:p>
              <a:p>
                <a:pPr>
                  <a:buFont typeface="Wingdings" panose="05000000000000000000" pitchFamily="2" charset="2"/>
                  <a:buChar char="q"/>
                </a:pPr>
                <a:r>
                  <a:rPr lang="ru-RU" sz="1900" dirty="0"/>
                  <a:t>Из последнего уравнения видно, что k нечетно и кратно 7. Таких чисел в интервале от 1 до 84 шесть, это 7, 21, 35, 49, 63 и 77. Каждому такому k соответствует целое значение n. Таким образом, за 8 часов движения автобусы встретятся в пункте В шесть раз. </a:t>
                </a:r>
              </a:p>
              <a:p>
                <a:pPr>
                  <a:buFont typeface="Wingdings" panose="05000000000000000000" pitchFamily="2" charset="2"/>
                  <a:buChar char="q"/>
                </a:pPr>
                <a:r>
                  <a:rPr lang="ru-RU" sz="1900" dirty="0"/>
                  <a:t>Ответ: 6 раз.</a:t>
                </a:r>
              </a:p>
              <a:p>
                <a:endParaRPr lang="ru-RU" dirty="0"/>
              </a:p>
            </p:txBody>
          </p:sp>
        </mc:Choice>
        <mc:Fallback xmlns="">
          <p:sp>
            <p:nvSpPr>
              <p:cNvPr id="3" name="Объект 2">
                <a:extLst>
                  <a:ext uri="{FF2B5EF4-FFF2-40B4-BE49-F238E27FC236}">
                    <a16:creationId xmlns:a16="http://schemas.microsoft.com/office/drawing/2014/main" id="{818BD2F1-F67B-428F-B73D-1AB28E0888C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19594" y="2325950"/>
                <a:ext cx="8025415" cy="4532050"/>
              </a:xfrm>
              <a:blipFill>
                <a:blip r:embed="rId2"/>
                <a:stretch>
                  <a:fillRect l="-152" t="-404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Полилиния: фигура 14">
            <a:extLst>
              <a:ext uri="{FF2B5EF4-FFF2-40B4-BE49-F238E27FC236}">
                <a16:creationId xmlns="" xmlns:a16="http://schemas.microsoft.com/office/drawing/2014/main" id="{D1980A29-F34A-4A74-BD68-4FDC4A175866}"/>
              </a:ext>
            </a:extLst>
          </p:cNvPr>
          <p:cNvSpPr/>
          <p:nvPr/>
        </p:nvSpPr>
        <p:spPr>
          <a:xfrm>
            <a:off x="3364638" y="2260244"/>
            <a:ext cx="6415689" cy="4466195"/>
          </a:xfrm>
          <a:custGeom>
            <a:avLst/>
            <a:gdLst>
              <a:gd name="connsiteX0" fmla="*/ 0 w 6153553"/>
              <a:gd name="connsiteY0" fmla="*/ 4334514 h 4380643"/>
              <a:gd name="connsiteX1" fmla="*/ 3773010 w 6153553"/>
              <a:gd name="connsiteY1" fmla="*/ 4334514 h 4380643"/>
              <a:gd name="connsiteX2" fmla="*/ 4749553 w 6153553"/>
              <a:gd name="connsiteY2" fmla="*/ 3855120 h 4380643"/>
              <a:gd name="connsiteX3" fmla="*/ 4651899 w 6153553"/>
              <a:gd name="connsiteY3" fmla="*/ 3082762 h 4380643"/>
              <a:gd name="connsiteX4" fmla="*/ 3462291 w 6153553"/>
              <a:gd name="connsiteY4" fmla="*/ 2550102 h 4380643"/>
              <a:gd name="connsiteX5" fmla="*/ 3213716 w 6153553"/>
              <a:gd name="connsiteY5" fmla="*/ 1626824 h 4380643"/>
              <a:gd name="connsiteX6" fmla="*/ 3835153 w 6153553"/>
              <a:gd name="connsiteY6" fmla="*/ 1227329 h 4380643"/>
              <a:gd name="connsiteX7" fmla="*/ 4811697 w 6153553"/>
              <a:gd name="connsiteY7" fmla="*/ 810079 h 4380643"/>
              <a:gd name="connsiteX8" fmla="*/ 5202314 w 6153553"/>
              <a:gd name="connsiteY8" fmla="*/ 55477 h 4380643"/>
              <a:gd name="connsiteX9" fmla="*/ 5823751 w 6153553"/>
              <a:gd name="connsiteY9" fmla="*/ 197520 h 4380643"/>
              <a:gd name="connsiteX10" fmla="*/ 6152225 w 6153553"/>
              <a:gd name="connsiteY10" fmla="*/ 1316106 h 4380643"/>
              <a:gd name="connsiteX11" fmla="*/ 5877017 w 6153553"/>
              <a:gd name="connsiteY11" fmla="*/ 2150607 h 4380643"/>
              <a:gd name="connsiteX12" fmla="*/ 4625266 w 6153553"/>
              <a:gd name="connsiteY12" fmla="*/ 2212751 h 4380643"/>
              <a:gd name="connsiteX0" fmla="*/ 0 w 6233452"/>
              <a:gd name="connsiteY0" fmla="*/ 4183594 h 4345494"/>
              <a:gd name="connsiteX1" fmla="*/ 3852909 w 6233452"/>
              <a:gd name="connsiteY1" fmla="*/ 4334514 h 4345494"/>
              <a:gd name="connsiteX2" fmla="*/ 4829452 w 6233452"/>
              <a:gd name="connsiteY2" fmla="*/ 3855120 h 4345494"/>
              <a:gd name="connsiteX3" fmla="*/ 4731798 w 6233452"/>
              <a:gd name="connsiteY3" fmla="*/ 3082762 h 4345494"/>
              <a:gd name="connsiteX4" fmla="*/ 3542190 w 6233452"/>
              <a:gd name="connsiteY4" fmla="*/ 2550102 h 4345494"/>
              <a:gd name="connsiteX5" fmla="*/ 3293615 w 6233452"/>
              <a:gd name="connsiteY5" fmla="*/ 1626824 h 4345494"/>
              <a:gd name="connsiteX6" fmla="*/ 3915052 w 6233452"/>
              <a:gd name="connsiteY6" fmla="*/ 1227329 h 4345494"/>
              <a:gd name="connsiteX7" fmla="*/ 4891596 w 6233452"/>
              <a:gd name="connsiteY7" fmla="*/ 810079 h 4345494"/>
              <a:gd name="connsiteX8" fmla="*/ 5282213 w 6233452"/>
              <a:gd name="connsiteY8" fmla="*/ 55477 h 4345494"/>
              <a:gd name="connsiteX9" fmla="*/ 5903650 w 6233452"/>
              <a:gd name="connsiteY9" fmla="*/ 197520 h 4345494"/>
              <a:gd name="connsiteX10" fmla="*/ 6232124 w 6233452"/>
              <a:gd name="connsiteY10" fmla="*/ 1316106 h 4345494"/>
              <a:gd name="connsiteX11" fmla="*/ 5956916 w 6233452"/>
              <a:gd name="connsiteY11" fmla="*/ 2150607 h 4345494"/>
              <a:gd name="connsiteX12" fmla="*/ 4705165 w 6233452"/>
              <a:gd name="connsiteY12" fmla="*/ 2212751 h 4345494"/>
              <a:gd name="connsiteX0" fmla="*/ 0 w 6233452"/>
              <a:gd name="connsiteY0" fmla="*/ 4183594 h 4387943"/>
              <a:gd name="connsiteX1" fmla="*/ 3915053 w 6233452"/>
              <a:gd name="connsiteY1" fmla="*/ 4378902 h 4387943"/>
              <a:gd name="connsiteX2" fmla="*/ 4829452 w 6233452"/>
              <a:gd name="connsiteY2" fmla="*/ 3855120 h 4387943"/>
              <a:gd name="connsiteX3" fmla="*/ 4731798 w 6233452"/>
              <a:gd name="connsiteY3" fmla="*/ 3082762 h 4387943"/>
              <a:gd name="connsiteX4" fmla="*/ 3542190 w 6233452"/>
              <a:gd name="connsiteY4" fmla="*/ 2550102 h 4387943"/>
              <a:gd name="connsiteX5" fmla="*/ 3293615 w 6233452"/>
              <a:gd name="connsiteY5" fmla="*/ 1626824 h 4387943"/>
              <a:gd name="connsiteX6" fmla="*/ 3915052 w 6233452"/>
              <a:gd name="connsiteY6" fmla="*/ 1227329 h 4387943"/>
              <a:gd name="connsiteX7" fmla="*/ 4891596 w 6233452"/>
              <a:gd name="connsiteY7" fmla="*/ 810079 h 4387943"/>
              <a:gd name="connsiteX8" fmla="*/ 5282213 w 6233452"/>
              <a:gd name="connsiteY8" fmla="*/ 55477 h 4387943"/>
              <a:gd name="connsiteX9" fmla="*/ 5903650 w 6233452"/>
              <a:gd name="connsiteY9" fmla="*/ 197520 h 4387943"/>
              <a:gd name="connsiteX10" fmla="*/ 6232124 w 6233452"/>
              <a:gd name="connsiteY10" fmla="*/ 1316106 h 4387943"/>
              <a:gd name="connsiteX11" fmla="*/ 5956916 w 6233452"/>
              <a:gd name="connsiteY11" fmla="*/ 2150607 h 4387943"/>
              <a:gd name="connsiteX12" fmla="*/ 4705165 w 6233452"/>
              <a:gd name="connsiteY12" fmla="*/ 2212751 h 4387943"/>
              <a:gd name="connsiteX0" fmla="*/ 0 w 6233452"/>
              <a:gd name="connsiteY0" fmla="*/ 4183594 h 4384945"/>
              <a:gd name="connsiteX1" fmla="*/ 3915053 w 6233452"/>
              <a:gd name="connsiteY1" fmla="*/ 4378902 h 4384945"/>
              <a:gd name="connsiteX2" fmla="*/ 4927106 w 6233452"/>
              <a:gd name="connsiteY2" fmla="*/ 3926142 h 4384945"/>
              <a:gd name="connsiteX3" fmla="*/ 4731798 w 6233452"/>
              <a:gd name="connsiteY3" fmla="*/ 3082762 h 4384945"/>
              <a:gd name="connsiteX4" fmla="*/ 3542190 w 6233452"/>
              <a:gd name="connsiteY4" fmla="*/ 2550102 h 4384945"/>
              <a:gd name="connsiteX5" fmla="*/ 3293615 w 6233452"/>
              <a:gd name="connsiteY5" fmla="*/ 1626824 h 4384945"/>
              <a:gd name="connsiteX6" fmla="*/ 3915052 w 6233452"/>
              <a:gd name="connsiteY6" fmla="*/ 1227329 h 4384945"/>
              <a:gd name="connsiteX7" fmla="*/ 4891596 w 6233452"/>
              <a:gd name="connsiteY7" fmla="*/ 810079 h 4384945"/>
              <a:gd name="connsiteX8" fmla="*/ 5282213 w 6233452"/>
              <a:gd name="connsiteY8" fmla="*/ 55477 h 4384945"/>
              <a:gd name="connsiteX9" fmla="*/ 5903650 w 6233452"/>
              <a:gd name="connsiteY9" fmla="*/ 197520 h 4384945"/>
              <a:gd name="connsiteX10" fmla="*/ 6232124 w 6233452"/>
              <a:gd name="connsiteY10" fmla="*/ 1316106 h 4384945"/>
              <a:gd name="connsiteX11" fmla="*/ 5956916 w 6233452"/>
              <a:gd name="connsiteY11" fmla="*/ 2150607 h 4384945"/>
              <a:gd name="connsiteX12" fmla="*/ 4705165 w 6233452"/>
              <a:gd name="connsiteY12" fmla="*/ 2212751 h 4384945"/>
              <a:gd name="connsiteX0" fmla="*/ 0 w 6233452"/>
              <a:gd name="connsiteY0" fmla="*/ 4183594 h 4384945"/>
              <a:gd name="connsiteX1" fmla="*/ 3915053 w 6233452"/>
              <a:gd name="connsiteY1" fmla="*/ 4378902 h 4384945"/>
              <a:gd name="connsiteX2" fmla="*/ 4927106 w 6233452"/>
              <a:gd name="connsiteY2" fmla="*/ 3926142 h 4384945"/>
              <a:gd name="connsiteX3" fmla="*/ 4731798 w 6233452"/>
              <a:gd name="connsiteY3" fmla="*/ 3082762 h 4384945"/>
              <a:gd name="connsiteX4" fmla="*/ 3338004 w 6233452"/>
              <a:gd name="connsiteY4" fmla="*/ 2532347 h 4384945"/>
              <a:gd name="connsiteX5" fmla="*/ 3293615 w 6233452"/>
              <a:gd name="connsiteY5" fmla="*/ 1626824 h 4384945"/>
              <a:gd name="connsiteX6" fmla="*/ 3915052 w 6233452"/>
              <a:gd name="connsiteY6" fmla="*/ 1227329 h 4384945"/>
              <a:gd name="connsiteX7" fmla="*/ 4891596 w 6233452"/>
              <a:gd name="connsiteY7" fmla="*/ 810079 h 4384945"/>
              <a:gd name="connsiteX8" fmla="*/ 5282213 w 6233452"/>
              <a:gd name="connsiteY8" fmla="*/ 55477 h 4384945"/>
              <a:gd name="connsiteX9" fmla="*/ 5903650 w 6233452"/>
              <a:gd name="connsiteY9" fmla="*/ 197520 h 4384945"/>
              <a:gd name="connsiteX10" fmla="*/ 6232124 w 6233452"/>
              <a:gd name="connsiteY10" fmla="*/ 1316106 h 4384945"/>
              <a:gd name="connsiteX11" fmla="*/ 5956916 w 6233452"/>
              <a:gd name="connsiteY11" fmla="*/ 2150607 h 4384945"/>
              <a:gd name="connsiteX12" fmla="*/ 4705165 w 6233452"/>
              <a:gd name="connsiteY12" fmla="*/ 2212751 h 4384945"/>
              <a:gd name="connsiteX0" fmla="*/ 0 w 6233452"/>
              <a:gd name="connsiteY0" fmla="*/ 4183594 h 4384945"/>
              <a:gd name="connsiteX1" fmla="*/ 3915053 w 6233452"/>
              <a:gd name="connsiteY1" fmla="*/ 4378902 h 4384945"/>
              <a:gd name="connsiteX2" fmla="*/ 4927106 w 6233452"/>
              <a:gd name="connsiteY2" fmla="*/ 3926142 h 4384945"/>
              <a:gd name="connsiteX3" fmla="*/ 4731798 w 6233452"/>
              <a:gd name="connsiteY3" fmla="*/ 3082762 h 4384945"/>
              <a:gd name="connsiteX4" fmla="*/ 3338004 w 6233452"/>
              <a:gd name="connsiteY4" fmla="*/ 2532347 h 4384945"/>
              <a:gd name="connsiteX5" fmla="*/ 3187083 w 6233452"/>
              <a:gd name="connsiteY5" fmla="*/ 1555802 h 4384945"/>
              <a:gd name="connsiteX6" fmla="*/ 3915052 w 6233452"/>
              <a:gd name="connsiteY6" fmla="*/ 1227329 h 4384945"/>
              <a:gd name="connsiteX7" fmla="*/ 4891596 w 6233452"/>
              <a:gd name="connsiteY7" fmla="*/ 810079 h 4384945"/>
              <a:gd name="connsiteX8" fmla="*/ 5282213 w 6233452"/>
              <a:gd name="connsiteY8" fmla="*/ 55477 h 4384945"/>
              <a:gd name="connsiteX9" fmla="*/ 5903650 w 6233452"/>
              <a:gd name="connsiteY9" fmla="*/ 197520 h 4384945"/>
              <a:gd name="connsiteX10" fmla="*/ 6232124 w 6233452"/>
              <a:gd name="connsiteY10" fmla="*/ 1316106 h 4384945"/>
              <a:gd name="connsiteX11" fmla="*/ 5956916 w 6233452"/>
              <a:gd name="connsiteY11" fmla="*/ 2150607 h 4384945"/>
              <a:gd name="connsiteX12" fmla="*/ 4705165 w 6233452"/>
              <a:gd name="connsiteY12" fmla="*/ 2212751 h 4384945"/>
              <a:gd name="connsiteX0" fmla="*/ 0 w 6233452"/>
              <a:gd name="connsiteY0" fmla="*/ 4183594 h 4384945"/>
              <a:gd name="connsiteX1" fmla="*/ 3915053 w 6233452"/>
              <a:gd name="connsiteY1" fmla="*/ 4378902 h 4384945"/>
              <a:gd name="connsiteX2" fmla="*/ 4927106 w 6233452"/>
              <a:gd name="connsiteY2" fmla="*/ 3926142 h 4384945"/>
              <a:gd name="connsiteX3" fmla="*/ 4731798 w 6233452"/>
              <a:gd name="connsiteY3" fmla="*/ 3082762 h 4384945"/>
              <a:gd name="connsiteX4" fmla="*/ 3338004 w 6233452"/>
              <a:gd name="connsiteY4" fmla="*/ 2532347 h 4384945"/>
              <a:gd name="connsiteX5" fmla="*/ 3187083 w 6233452"/>
              <a:gd name="connsiteY5" fmla="*/ 1555802 h 4384945"/>
              <a:gd name="connsiteX6" fmla="*/ 3932807 w 6233452"/>
              <a:gd name="connsiteY6" fmla="*/ 1245084 h 4384945"/>
              <a:gd name="connsiteX7" fmla="*/ 4891596 w 6233452"/>
              <a:gd name="connsiteY7" fmla="*/ 810079 h 4384945"/>
              <a:gd name="connsiteX8" fmla="*/ 5282213 w 6233452"/>
              <a:gd name="connsiteY8" fmla="*/ 55477 h 4384945"/>
              <a:gd name="connsiteX9" fmla="*/ 5903650 w 6233452"/>
              <a:gd name="connsiteY9" fmla="*/ 197520 h 4384945"/>
              <a:gd name="connsiteX10" fmla="*/ 6232124 w 6233452"/>
              <a:gd name="connsiteY10" fmla="*/ 1316106 h 4384945"/>
              <a:gd name="connsiteX11" fmla="*/ 5956916 w 6233452"/>
              <a:gd name="connsiteY11" fmla="*/ 2150607 h 4384945"/>
              <a:gd name="connsiteX12" fmla="*/ 4705165 w 6233452"/>
              <a:gd name="connsiteY12" fmla="*/ 2212751 h 4384945"/>
              <a:gd name="connsiteX0" fmla="*/ 0 w 6233452"/>
              <a:gd name="connsiteY0" fmla="*/ 4183594 h 4384945"/>
              <a:gd name="connsiteX1" fmla="*/ 3915053 w 6233452"/>
              <a:gd name="connsiteY1" fmla="*/ 4378902 h 4384945"/>
              <a:gd name="connsiteX2" fmla="*/ 4927106 w 6233452"/>
              <a:gd name="connsiteY2" fmla="*/ 3926142 h 4384945"/>
              <a:gd name="connsiteX3" fmla="*/ 4731798 w 6233452"/>
              <a:gd name="connsiteY3" fmla="*/ 3082762 h 4384945"/>
              <a:gd name="connsiteX4" fmla="*/ 3338004 w 6233452"/>
              <a:gd name="connsiteY4" fmla="*/ 2532347 h 4384945"/>
              <a:gd name="connsiteX5" fmla="*/ 3187083 w 6233452"/>
              <a:gd name="connsiteY5" fmla="*/ 1555802 h 4384945"/>
              <a:gd name="connsiteX6" fmla="*/ 3932807 w 6233452"/>
              <a:gd name="connsiteY6" fmla="*/ 1245084 h 4384945"/>
              <a:gd name="connsiteX7" fmla="*/ 4891596 w 6233452"/>
              <a:gd name="connsiteY7" fmla="*/ 810079 h 4384945"/>
              <a:gd name="connsiteX8" fmla="*/ 5282213 w 6233452"/>
              <a:gd name="connsiteY8" fmla="*/ 55477 h 4384945"/>
              <a:gd name="connsiteX9" fmla="*/ 5903650 w 6233452"/>
              <a:gd name="connsiteY9" fmla="*/ 197520 h 4384945"/>
              <a:gd name="connsiteX10" fmla="*/ 6232124 w 6233452"/>
              <a:gd name="connsiteY10" fmla="*/ 1316106 h 4384945"/>
              <a:gd name="connsiteX11" fmla="*/ 5956916 w 6233452"/>
              <a:gd name="connsiteY11" fmla="*/ 2150607 h 4384945"/>
              <a:gd name="connsiteX12" fmla="*/ 4705165 w 6233452"/>
              <a:gd name="connsiteY12" fmla="*/ 2212751 h 4384945"/>
              <a:gd name="connsiteX0" fmla="*/ 0 w 6233452"/>
              <a:gd name="connsiteY0" fmla="*/ 4179009 h 4380360"/>
              <a:gd name="connsiteX1" fmla="*/ 3915053 w 6233452"/>
              <a:gd name="connsiteY1" fmla="*/ 4374317 h 4380360"/>
              <a:gd name="connsiteX2" fmla="*/ 4927106 w 6233452"/>
              <a:gd name="connsiteY2" fmla="*/ 3921557 h 4380360"/>
              <a:gd name="connsiteX3" fmla="*/ 4731798 w 6233452"/>
              <a:gd name="connsiteY3" fmla="*/ 3078177 h 4380360"/>
              <a:gd name="connsiteX4" fmla="*/ 3338004 w 6233452"/>
              <a:gd name="connsiteY4" fmla="*/ 2527762 h 4380360"/>
              <a:gd name="connsiteX5" fmla="*/ 3187083 w 6233452"/>
              <a:gd name="connsiteY5" fmla="*/ 1551217 h 4380360"/>
              <a:gd name="connsiteX6" fmla="*/ 3932807 w 6233452"/>
              <a:gd name="connsiteY6" fmla="*/ 1240499 h 4380360"/>
              <a:gd name="connsiteX7" fmla="*/ 4891596 w 6233452"/>
              <a:gd name="connsiteY7" fmla="*/ 743350 h 4380360"/>
              <a:gd name="connsiteX8" fmla="*/ 5282213 w 6233452"/>
              <a:gd name="connsiteY8" fmla="*/ 50892 h 4380360"/>
              <a:gd name="connsiteX9" fmla="*/ 5903650 w 6233452"/>
              <a:gd name="connsiteY9" fmla="*/ 192935 h 4380360"/>
              <a:gd name="connsiteX10" fmla="*/ 6232124 w 6233452"/>
              <a:gd name="connsiteY10" fmla="*/ 1311521 h 4380360"/>
              <a:gd name="connsiteX11" fmla="*/ 5956916 w 6233452"/>
              <a:gd name="connsiteY11" fmla="*/ 2146022 h 4380360"/>
              <a:gd name="connsiteX12" fmla="*/ 4705165 w 6233452"/>
              <a:gd name="connsiteY12" fmla="*/ 2208166 h 4380360"/>
              <a:gd name="connsiteX0" fmla="*/ 0 w 6233452"/>
              <a:gd name="connsiteY0" fmla="*/ 4274488 h 4475839"/>
              <a:gd name="connsiteX1" fmla="*/ 3915053 w 6233452"/>
              <a:gd name="connsiteY1" fmla="*/ 4469796 h 4475839"/>
              <a:gd name="connsiteX2" fmla="*/ 4927106 w 6233452"/>
              <a:gd name="connsiteY2" fmla="*/ 4017036 h 4475839"/>
              <a:gd name="connsiteX3" fmla="*/ 4731798 w 6233452"/>
              <a:gd name="connsiteY3" fmla="*/ 3173656 h 4475839"/>
              <a:gd name="connsiteX4" fmla="*/ 3338004 w 6233452"/>
              <a:gd name="connsiteY4" fmla="*/ 2623241 h 4475839"/>
              <a:gd name="connsiteX5" fmla="*/ 3187083 w 6233452"/>
              <a:gd name="connsiteY5" fmla="*/ 1646696 h 4475839"/>
              <a:gd name="connsiteX6" fmla="*/ 3932807 w 6233452"/>
              <a:gd name="connsiteY6" fmla="*/ 1335978 h 4475839"/>
              <a:gd name="connsiteX7" fmla="*/ 4891596 w 6233452"/>
              <a:gd name="connsiteY7" fmla="*/ 838829 h 4475839"/>
              <a:gd name="connsiteX8" fmla="*/ 5246702 w 6233452"/>
              <a:gd name="connsiteY8" fmla="*/ 30961 h 4475839"/>
              <a:gd name="connsiteX9" fmla="*/ 5903650 w 6233452"/>
              <a:gd name="connsiteY9" fmla="*/ 288414 h 4475839"/>
              <a:gd name="connsiteX10" fmla="*/ 6232124 w 6233452"/>
              <a:gd name="connsiteY10" fmla="*/ 1407000 h 4475839"/>
              <a:gd name="connsiteX11" fmla="*/ 5956916 w 6233452"/>
              <a:gd name="connsiteY11" fmla="*/ 2241501 h 4475839"/>
              <a:gd name="connsiteX12" fmla="*/ 4705165 w 6233452"/>
              <a:gd name="connsiteY12" fmla="*/ 2303645 h 4475839"/>
              <a:gd name="connsiteX0" fmla="*/ 0 w 6235103"/>
              <a:gd name="connsiteY0" fmla="*/ 4264057 h 4465408"/>
              <a:gd name="connsiteX1" fmla="*/ 3915053 w 6235103"/>
              <a:gd name="connsiteY1" fmla="*/ 4459365 h 4465408"/>
              <a:gd name="connsiteX2" fmla="*/ 4927106 w 6235103"/>
              <a:gd name="connsiteY2" fmla="*/ 4006605 h 4465408"/>
              <a:gd name="connsiteX3" fmla="*/ 4731798 w 6235103"/>
              <a:gd name="connsiteY3" fmla="*/ 3163225 h 4465408"/>
              <a:gd name="connsiteX4" fmla="*/ 3338004 w 6235103"/>
              <a:gd name="connsiteY4" fmla="*/ 2612810 h 4465408"/>
              <a:gd name="connsiteX5" fmla="*/ 3187083 w 6235103"/>
              <a:gd name="connsiteY5" fmla="*/ 1636265 h 4465408"/>
              <a:gd name="connsiteX6" fmla="*/ 3932807 w 6235103"/>
              <a:gd name="connsiteY6" fmla="*/ 1325547 h 4465408"/>
              <a:gd name="connsiteX7" fmla="*/ 4891596 w 6235103"/>
              <a:gd name="connsiteY7" fmla="*/ 828398 h 4465408"/>
              <a:gd name="connsiteX8" fmla="*/ 5246702 w 6235103"/>
              <a:gd name="connsiteY8" fmla="*/ 20530 h 4465408"/>
              <a:gd name="connsiteX9" fmla="*/ 6045693 w 6235103"/>
              <a:gd name="connsiteY9" fmla="*/ 340127 h 4465408"/>
              <a:gd name="connsiteX10" fmla="*/ 6232124 w 6235103"/>
              <a:gd name="connsiteY10" fmla="*/ 1396569 h 4465408"/>
              <a:gd name="connsiteX11" fmla="*/ 5956916 w 6235103"/>
              <a:gd name="connsiteY11" fmla="*/ 2231070 h 4465408"/>
              <a:gd name="connsiteX12" fmla="*/ 4705165 w 6235103"/>
              <a:gd name="connsiteY12" fmla="*/ 2293214 h 4465408"/>
              <a:gd name="connsiteX0" fmla="*/ 0 w 6410508"/>
              <a:gd name="connsiteY0" fmla="*/ 4264844 h 4466195"/>
              <a:gd name="connsiteX1" fmla="*/ 3915053 w 6410508"/>
              <a:gd name="connsiteY1" fmla="*/ 4460152 h 4466195"/>
              <a:gd name="connsiteX2" fmla="*/ 4927106 w 6410508"/>
              <a:gd name="connsiteY2" fmla="*/ 4007392 h 4466195"/>
              <a:gd name="connsiteX3" fmla="*/ 4731798 w 6410508"/>
              <a:gd name="connsiteY3" fmla="*/ 3164012 h 4466195"/>
              <a:gd name="connsiteX4" fmla="*/ 3338004 w 6410508"/>
              <a:gd name="connsiteY4" fmla="*/ 2613597 h 4466195"/>
              <a:gd name="connsiteX5" fmla="*/ 3187083 w 6410508"/>
              <a:gd name="connsiteY5" fmla="*/ 1637052 h 4466195"/>
              <a:gd name="connsiteX6" fmla="*/ 3932807 w 6410508"/>
              <a:gd name="connsiteY6" fmla="*/ 1326334 h 4466195"/>
              <a:gd name="connsiteX7" fmla="*/ 4891596 w 6410508"/>
              <a:gd name="connsiteY7" fmla="*/ 829185 h 4466195"/>
              <a:gd name="connsiteX8" fmla="*/ 5246702 w 6410508"/>
              <a:gd name="connsiteY8" fmla="*/ 21317 h 4466195"/>
              <a:gd name="connsiteX9" fmla="*/ 6045693 w 6410508"/>
              <a:gd name="connsiteY9" fmla="*/ 340914 h 4466195"/>
              <a:gd name="connsiteX10" fmla="*/ 6409677 w 6410508"/>
              <a:gd name="connsiteY10" fmla="*/ 1459500 h 4466195"/>
              <a:gd name="connsiteX11" fmla="*/ 5956916 w 6410508"/>
              <a:gd name="connsiteY11" fmla="*/ 2231857 h 4466195"/>
              <a:gd name="connsiteX12" fmla="*/ 4705165 w 6410508"/>
              <a:gd name="connsiteY12" fmla="*/ 2294001 h 4466195"/>
              <a:gd name="connsiteX0" fmla="*/ 0 w 6410508"/>
              <a:gd name="connsiteY0" fmla="*/ 4264844 h 4466195"/>
              <a:gd name="connsiteX1" fmla="*/ 3915053 w 6410508"/>
              <a:gd name="connsiteY1" fmla="*/ 4460152 h 4466195"/>
              <a:gd name="connsiteX2" fmla="*/ 4927106 w 6410508"/>
              <a:gd name="connsiteY2" fmla="*/ 4007392 h 4466195"/>
              <a:gd name="connsiteX3" fmla="*/ 4731798 w 6410508"/>
              <a:gd name="connsiteY3" fmla="*/ 3164012 h 4466195"/>
              <a:gd name="connsiteX4" fmla="*/ 3338004 w 6410508"/>
              <a:gd name="connsiteY4" fmla="*/ 2613597 h 4466195"/>
              <a:gd name="connsiteX5" fmla="*/ 3187083 w 6410508"/>
              <a:gd name="connsiteY5" fmla="*/ 1637052 h 4466195"/>
              <a:gd name="connsiteX6" fmla="*/ 3932807 w 6410508"/>
              <a:gd name="connsiteY6" fmla="*/ 1326334 h 4466195"/>
              <a:gd name="connsiteX7" fmla="*/ 4891596 w 6410508"/>
              <a:gd name="connsiteY7" fmla="*/ 829185 h 4466195"/>
              <a:gd name="connsiteX8" fmla="*/ 5246702 w 6410508"/>
              <a:gd name="connsiteY8" fmla="*/ 21317 h 4466195"/>
              <a:gd name="connsiteX9" fmla="*/ 6045693 w 6410508"/>
              <a:gd name="connsiteY9" fmla="*/ 340914 h 4466195"/>
              <a:gd name="connsiteX10" fmla="*/ 6409677 w 6410508"/>
              <a:gd name="connsiteY10" fmla="*/ 1459500 h 4466195"/>
              <a:gd name="connsiteX11" fmla="*/ 5956916 w 6410508"/>
              <a:gd name="connsiteY11" fmla="*/ 2231857 h 4466195"/>
              <a:gd name="connsiteX12" fmla="*/ 4909352 w 6410508"/>
              <a:gd name="connsiteY12" fmla="*/ 2009916 h 4466195"/>
              <a:gd name="connsiteX0" fmla="*/ 0 w 6410508"/>
              <a:gd name="connsiteY0" fmla="*/ 4264844 h 4466195"/>
              <a:gd name="connsiteX1" fmla="*/ 3915053 w 6410508"/>
              <a:gd name="connsiteY1" fmla="*/ 4460152 h 4466195"/>
              <a:gd name="connsiteX2" fmla="*/ 4927106 w 6410508"/>
              <a:gd name="connsiteY2" fmla="*/ 4007392 h 4466195"/>
              <a:gd name="connsiteX3" fmla="*/ 4731798 w 6410508"/>
              <a:gd name="connsiteY3" fmla="*/ 3164012 h 4466195"/>
              <a:gd name="connsiteX4" fmla="*/ 3338004 w 6410508"/>
              <a:gd name="connsiteY4" fmla="*/ 2613597 h 4466195"/>
              <a:gd name="connsiteX5" fmla="*/ 3187083 w 6410508"/>
              <a:gd name="connsiteY5" fmla="*/ 1637052 h 4466195"/>
              <a:gd name="connsiteX6" fmla="*/ 3932807 w 6410508"/>
              <a:gd name="connsiteY6" fmla="*/ 1326334 h 4466195"/>
              <a:gd name="connsiteX7" fmla="*/ 4891596 w 6410508"/>
              <a:gd name="connsiteY7" fmla="*/ 829185 h 4466195"/>
              <a:gd name="connsiteX8" fmla="*/ 5246702 w 6410508"/>
              <a:gd name="connsiteY8" fmla="*/ 21317 h 4466195"/>
              <a:gd name="connsiteX9" fmla="*/ 6045693 w 6410508"/>
              <a:gd name="connsiteY9" fmla="*/ 340914 h 4466195"/>
              <a:gd name="connsiteX10" fmla="*/ 6409677 w 6410508"/>
              <a:gd name="connsiteY10" fmla="*/ 1459500 h 4466195"/>
              <a:gd name="connsiteX11" fmla="*/ 5956916 w 6410508"/>
              <a:gd name="connsiteY11" fmla="*/ 2107570 h 4466195"/>
              <a:gd name="connsiteX12" fmla="*/ 4909352 w 6410508"/>
              <a:gd name="connsiteY12" fmla="*/ 2009916 h 4466195"/>
              <a:gd name="connsiteX0" fmla="*/ 0 w 6415689"/>
              <a:gd name="connsiteY0" fmla="*/ 4264844 h 4466195"/>
              <a:gd name="connsiteX1" fmla="*/ 3915053 w 6415689"/>
              <a:gd name="connsiteY1" fmla="*/ 4460152 h 4466195"/>
              <a:gd name="connsiteX2" fmla="*/ 4927106 w 6415689"/>
              <a:gd name="connsiteY2" fmla="*/ 4007392 h 4466195"/>
              <a:gd name="connsiteX3" fmla="*/ 4731798 w 6415689"/>
              <a:gd name="connsiteY3" fmla="*/ 3164012 h 4466195"/>
              <a:gd name="connsiteX4" fmla="*/ 3338004 w 6415689"/>
              <a:gd name="connsiteY4" fmla="*/ 2613597 h 4466195"/>
              <a:gd name="connsiteX5" fmla="*/ 3187083 w 6415689"/>
              <a:gd name="connsiteY5" fmla="*/ 1637052 h 4466195"/>
              <a:gd name="connsiteX6" fmla="*/ 3932807 w 6415689"/>
              <a:gd name="connsiteY6" fmla="*/ 1326334 h 4466195"/>
              <a:gd name="connsiteX7" fmla="*/ 4891596 w 6415689"/>
              <a:gd name="connsiteY7" fmla="*/ 829185 h 4466195"/>
              <a:gd name="connsiteX8" fmla="*/ 5246702 w 6415689"/>
              <a:gd name="connsiteY8" fmla="*/ 21317 h 4466195"/>
              <a:gd name="connsiteX9" fmla="*/ 6045693 w 6415689"/>
              <a:gd name="connsiteY9" fmla="*/ 340914 h 4466195"/>
              <a:gd name="connsiteX10" fmla="*/ 6409677 w 6415689"/>
              <a:gd name="connsiteY10" fmla="*/ 1459500 h 4466195"/>
              <a:gd name="connsiteX11" fmla="*/ 6161102 w 6415689"/>
              <a:gd name="connsiteY11" fmla="*/ 1938895 h 4466195"/>
              <a:gd name="connsiteX12" fmla="*/ 4909352 w 6415689"/>
              <a:gd name="connsiteY12" fmla="*/ 2009916 h 44661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6415689" h="4466195">
                <a:moveTo>
                  <a:pt x="0" y="4264844"/>
                </a:moveTo>
                <a:cubicBezTo>
                  <a:pt x="1490709" y="4304793"/>
                  <a:pt x="3093869" y="4503061"/>
                  <a:pt x="3915053" y="4460152"/>
                </a:cubicBezTo>
                <a:cubicBezTo>
                  <a:pt x="4736237" y="4417243"/>
                  <a:pt x="4790982" y="4223415"/>
                  <a:pt x="4927106" y="4007392"/>
                </a:cubicBezTo>
                <a:cubicBezTo>
                  <a:pt x="5063230" y="3791369"/>
                  <a:pt x="4996648" y="3396311"/>
                  <a:pt x="4731798" y="3164012"/>
                </a:cubicBezTo>
                <a:cubicBezTo>
                  <a:pt x="4466948" y="2931713"/>
                  <a:pt x="3595456" y="2868090"/>
                  <a:pt x="3338004" y="2613597"/>
                </a:cubicBezTo>
                <a:cubicBezTo>
                  <a:pt x="3080552" y="2359104"/>
                  <a:pt x="3087949" y="1851596"/>
                  <a:pt x="3187083" y="1637052"/>
                </a:cubicBezTo>
                <a:cubicBezTo>
                  <a:pt x="3286217" y="1422508"/>
                  <a:pt x="3648722" y="1460979"/>
                  <a:pt x="3932807" y="1326334"/>
                </a:cubicBezTo>
                <a:cubicBezTo>
                  <a:pt x="4216893" y="1191690"/>
                  <a:pt x="4672614" y="1046688"/>
                  <a:pt x="4891596" y="829185"/>
                </a:cubicBezTo>
                <a:cubicBezTo>
                  <a:pt x="5110578" y="611682"/>
                  <a:pt x="5054353" y="102696"/>
                  <a:pt x="5246702" y="21317"/>
                </a:cubicBezTo>
                <a:cubicBezTo>
                  <a:pt x="5439052" y="-60062"/>
                  <a:pt x="5851864" y="101217"/>
                  <a:pt x="6045693" y="340914"/>
                </a:cubicBezTo>
                <a:cubicBezTo>
                  <a:pt x="6239522" y="580611"/>
                  <a:pt x="6390442" y="1193170"/>
                  <a:pt x="6409677" y="1459500"/>
                </a:cubicBezTo>
                <a:cubicBezTo>
                  <a:pt x="6428912" y="1725830"/>
                  <a:pt x="6415595" y="1789454"/>
                  <a:pt x="6161102" y="1938895"/>
                </a:cubicBezTo>
                <a:cubicBezTo>
                  <a:pt x="5906609" y="2088336"/>
                  <a:pt x="5103181" y="1993640"/>
                  <a:pt x="4909352" y="2009916"/>
                </a:cubicBezTo>
              </a:path>
            </a:pathLst>
          </a:custGeom>
          <a:ln/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b="1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="" xmlns:a16="http://schemas.microsoft.com/office/drawing/2014/main" id="{97CE1BB5-09C8-4E39-9D31-A1CB1EC0E370}"/>
              </a:ext>
            </a:extLst>
          </p:cNvPr>
          <p:cNvSpPr txBox="1"/>
          <p:nvPr/>
        </p:nvSpPr>
        <p:spPr>
          <a:xfrm>
            <a:off x="3266984" y="6161103"/>
            <a:ext cx="32847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="" xmlns:a16="http://schemas.microsoft.com/office/drawing/2014/main" id="{64BF7BD9-BA59-4016-9CFF-6FE726FB4F37}"/>
              </a:ext>
            </a:extLst>
          </p:cNvPr>
          <p:cNvSpPr txBox="1"/>
          <p:nvPr/>
        </p:nvSpPr>
        <p:spPr>
          <a:xfrm>
            <a:off x="8175732" y="3915052"/>
            <a:ext cx="33855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</a:t>
            </a:r>
          </a:p>
        </p:txBody>
      </p:sp>
      <p:sp>
        <p:nvSpPr>
          <p:cNvPr id="20" name="Круг: прозрачная заливка 19">
            <a:extLst>
              <a:ext uri="{FF2B5EF4-FFF2-40B4-BE49-F238E27FC236}">
                <a16:creationId xmlns="" xmlns:a16="http://schemas.microsoft.com/office/drawing/2014/main" id="{00BAEEAB-530E-455E-BC14-188270330371}"/>
              </a:ext>
            </a:extLst>
          </p:cNvPr>
          <p:cNvSpPr/>
          <p:nvPr/>
        </p:nvSpPr>
        <p:spPr>
          <a:xfrm>
            <a:off x="3124940" y="6061537"/>
            <a:ext cx="612559" cy="599242"/>
          </a:xfrm>
          <a:prstGeom prst="donut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21" name="Рисунок 20">
            <a:extLst>
              <a:ext uri="{FF2B5EF4-FFF2-40B4-BE49-F238E27FC236}">
                <a16:creationId xmlns="" xmlns:a16="http://schemas.microsoft.com/office/drawing/2014/main" id="{AC64C580-76D1-4F47-807A-7611212E98F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40182" y="3816377"/>
            <a:ext cx="609653" cy="5974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013353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8347F22D-5F74-4771-B6D3-C3AE5B3B50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1841" y="319596"/>
            <a:ext cx="8972161" cy="1873188"/>
          </a:xfrm>
        </p:spPr>
        <p:txBody>
          <a:bodyPr>
            <a:noAutofit/>
          </a:bodyPr>
          <a:lstStyle/>
          <a:p>
            <a:pPr algn="ctr"/>
            <a:r>
              <a:rPr lang="ru-RU" sz="2400" dirty="0"/>
              <a:t>Пример 2. Мастер делает за 1 час целое число деталей, большее 5, а ученик — на 2 детали меньше. Один мастер выполняет заказ за целое число часов, а два ученика вместе — на 1 час быстрее. Из какого количества деталей состоит заказ?</a:t>
            </a:r>
            <a:br>
              <a:rPr lang="ru-RU" sz="2400" dirty="0"/>
            </a:br>
            <a:endParaRPr lang="ru-RU" sz="2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>
                <a:extLst>
                  <a:ext uri="{FF2B5EF4-FFF2-40B4-BE49-F238E27FC236}">
                    <a16:creationId xmlns="" xmlns:a16="http://schemas.microsoft.com/office/drawing/2014/main" id="{BBA85716-CCC3-4348-B019-6A688D7027BC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301841" y="2636669"/>
                <a:ext cx="8596668" cy="3364636"/>
              </a:xfrm>
            </p:spPr>
            <p:txBody>
              <a:bodyPr>
                <a:normAutofit lnSpcReduction="10000"/>
              </a:bodyPr>
              <a:lstStyle/>
              <a:p>
                <a:r>
                  <a:rPr lang="ru-RU" sz="2000" i="1" dirty="0"/>
                  <a:t>Решение. </a:t>
                </a:r>
                <a:r>
                  <a:rPr lang="ru-RU" sz="2000" dirty="0"/>
                  <a:t>Пусть х &gt; 5 деталей делает мастер за 1 час, тогда ученик за один час делает х — 2 детали. Пусть также мастер выполняет заказ за t часов, где t — целое число. Согласно условиям задачи имеем уравнение</a:t>
                </a:r>
              </a:p>
              <a:p>
                <a:pPr marL="0" indent="0" algn="ctr">
                  <a:buNone/>
                </a:pPr>
                <a:r>
                  <a:rPr lang="en-US" sz="2000" dirty="0"/>
                  <a:t>x</a:t>
                </a:r>
                <a:r>
                  <a:rPr lang="ru-RU" sz="2000" dirty="0"/>
                  <a:t>t = 2(x-2)(t-1)  ⇔  t=</a:t>
                </a:r>
                <a:r>
                  <a:rPr lang="en-US" sz="2000" dirty="0"/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0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i="0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m:rPr>
                            <m:sty m:val="p"/>
                          </m:rPr>
                          <a:rPr lang="en-US" sz="2000" i="0">
                            <a:latin typeface="Cambria Math" panose="02040503050406030204" pitchFamily="18" charset="0"/>
                          </a:rPr>
                          <m:t>x</m:t>
                        </m:r>
                        <m:r>
                          <a:rPr lang="en-US" sz="2000" i="0">
                            <a:latin typeface="Cambria Math" panose="02040503050406030204" pitchFamily="18" charset="0"/>
                          </a:rPr>
                          <m:t>−4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sz="2000" i="0">
                            <a:latin typeface="Cambria Math" panose="02040503050406030204" pitchFamily="18" charset="0"/>
                          </a:rPr>
                          <m:t>x</m:t>
                        </m:r>
                        <m:r>
                          <a:rPr lang="en-US" sz="2000" i="0">
                            <a:latin typeface="Cambria Math" panose="02040503050406030204" pitchFamily="18" charset="0"/>
                          </a:rPr>
                          <m:t>−4</m:t>
                        </m:r>
                      </m:den>
                    </m:f>
                  </m:oMath>
                </a14:m>
                <a:r>
                  <a:rPr lang="en-US" sz="2000" dirty="0"/>
                  <a:t> </a:t>
                </a:r>
                <a:r>
                  <a:rPr lang="ru-RU" sz="2000" dirty="0"/>
                  <a:t>= 2+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0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2000" b="0" i="0" smtClean="0">
                            <a:latin typeface="Cambria Math" panose="02040503050406030204" pitchFamily="18" charset="0"/>
                          </a:rPr>
                          <m:t>4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sz="2000" b="0" i="0" smtClean="0">
                            <a:latin typeface="Cambria Math" panose="02040503050406030204" pitchFamily="18" charset="0"/>
                          </a:rPr>
                          <m:t>x</m:t>
                        </m:r>
                        <m:r>
                          <a:rPr lang="en-US" sz="2000" b="0" i="0" smtClean="0">
                            <a:latin typeface="Cambria Math" panose="02040503050406030204" pitchFamily="18" charset="0"/>
                          </a:rPr>
                          <m:t> −4</m:t>
                        </m:r>
                      </m:den>
                    </m:f>
                  </m:oMath>
                </a14:m>
                <a:r>
                  <a:rPr lang="en-US" sz="2000" dirty="0"/>
                  <a:t>.</a:t>
                </a:r>
                <a:endParaRPr lang="ru-RU" sz="2000" dirty="0"/>
              </a:p>
              <a:p>
                <a:r>
                  <a:rPr lang="ru-RU" sz="2000" dirty="0"/>
                  <a:t>	Дробь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0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4</m:t>
                        </m:r>
                      </m:num>
                      <m:den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 −4</m:t>
                        </m:r>
                      </m:den>
                    </m:f>
                  </m:oMath>
                </a14:m>
                <a:r>
                  <a:rPr lang="en-US" sz="2000" dirty="0"/>
                  <a:t> </a:t>
                </a:r>
                <a:r>
                  <a:rPr lang="ru-RU" sz="2000" dirty="0"/>
                  <a:t>должна быть целым числом. При х &gt; 5 это возможно, когда </a:t>
                </a:r>
                <a:r>
                  <a:rPr lang="en-US" sz="2000" dirty="0"/>
                  <a:t>     </a:t>
                </a:r>
                <a:r>
                  <a:rPr lang="ru-RU" sz="2000" dirty="0"/>
                  <a:t>х = 6 или х = 8. В первом случае получаем, что t = 4, во втором — t = З. В обоих случаях заказ состоит из </a:t>
                </a:r>
                <a:r>
                  <a:rPr lang="ru-RU" sz="2000" dirty="0" err="1"/>
                  <a:t>xt</a:t>
                </a:r>
                <a:r>
                  <a:rPr lang="ru-RU" sz="2000" dirty="0"/>
                  <a:t> = 24 деталей.</a:t>
                </a:r>
              </a:p>
              <a:p>
                <a:r>
                  <a:rPr lang="ru-RU" sz="2000" dirty="0"/>
                  <a:t>От в е т: Из 24 деталей.</a:t>
                </a:r>
              </a:p>
              <a:p>
                <a:endParaRPr lang="ru-RU" dirty="0"/>
              </a:p>
            </p:txBody>
          </p:sp>
        </mc:Choice>
        <mc:Fallback xmlns="">
          <p:sp>
            <p:nvSpPr>
              <p:cNvPr id="3" name="Объект 2">
                <a:extLst>
                  <a:ext uri="{FF2B5EF4-FFF2-40B4-BE49-F238E27FC236}">
                    <a16:creationId xmlns:a16="http://schemas.microsoft.com/office/drawing/2014/main" id="{BBA85716-CCC3-4348-B019-6A688D7027B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01841" y="2636669"/>
                <a:ext cx="8596668" cy="3364636"/>
              </a:xfrm>
              <a:blipFill>
                <a:blip r:embed="rId2"/>
                <a:stretch>
                  <a:fillRect l="-355" t="-2178" r="-1064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Прямоугольник 4">
            <a:extLst>
              <a:ext uri="{FF2B5EF4-FFF2-40B4-BE49-F238E27FC236}">
                <a16:creationId xmlns="" xmlns:a16="http://schemas.microsoft.com/office/drawing/2014/main" id="{A45FCC17-B97A-4CFF-B084-9E34BC03DF8F}"/>
              </a:ext>
            </a:extLst>
          </p:cNvPr>
          <p:cNvSpPr/>
          <p:nvPr/>
        </p:nvSpPr>
        <p:spPr>
          <a:xfrm>
            <a:off x="7880200" y="3703093"/>
            <a:ext cx="736846" cy="615894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Равнобедренный треугольник 7">
            <a:extLst>
              <a:ext uri="{FF2B5EF4-FFF2-40B4-BE49-F238E27FC236}">
                <a16:creationId xmlns="" xmlns:a16="http://schemas.microsoft.com/office/drawing/2014/main" id="{175701DD-6327-4B9B-BCB3-237DD83D2AE2}"/>
              </a:ext>
            </a:extLst>
          </p:cNvPr>
          <p:cNvSpPr/>
          <p:nvPr/>
        </p:nvSpPr>
        <p:spPr>
          <a:xfrm>
            <a:off x="8834558" y="4753716"/>
            <a:ext cx="736846" cy="723530"/>
          </a:xfrm>
          <a:prstGeom prst="triangle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оловина рамки 10">
            <a:extLst>
              <a:ext uri="{FF2B5EF4-FFF2-40B4-BE49-F238E27FC236}">
                <a16:creationId xmlns="" xmlns:a16="http://schemas.microsoft.com/office/drawing/2014/main" id="{56D56AB5-D0AC-43EB-B008-70865FA008F2}"/>
              </a:ext>
            </a:extLst>
          </p:cNvPr>
          <p:cNvSpPr/>
          <p:nvPr/>
        </p:nvSpPr>
        <p:spPr>
          <a:xfrm flipH="1" flipV="1">
            <a:off x="8617046" y="1380754"/>
            <a:ext cx="736846" cy="736846"/>
          </a:xfrm>
          <a:prstGeom prst="halfFram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6" name="Прямоугольник: багетная рамка 15">
            <a:extLst>
              <a:ext uri="{FF2B5EF4-FFF2-40B4-BE49-F238E27FC236}">
                <a16:creationId xmlns="" xmlns:a16="http://schemas.microsoft.com/office/drawing/2014/main" id="{B88B761C-79AC-4624-8E95-ABA69B5907E7}"/>
              </a:ext>
            </a:extLst>
          </p:cNvPr>
          <p:cNvSpPr/>
          <p:nvPr/>
        </p:nvSpPr>
        <p:spPr>
          <a:xfrm>
            <a:off x="8924610" y="2455884"/>
            <a:ext cx="736846" cy="603683"/>
          </a:xfrm>
          <a:prstGeom prst="bevel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Цилиндр 16">
            <a:extLst>
              <a:ext uri="{FF2B5EF4-FFF2-40B4-BE49-F238E27FC236}">
                <a16:creationId xmlns="" xmlns:a16="http://schemas.microsoft.com/office/drawing/2014/main" id="{E62E4F55-5B6C-4F0C-A42C-8EF1067A4F13}"/>
              </a:ext>
            </a:extLst>
          </p:cNvPr>
          <p:cNvSpPr/>
          <p:nvPr/>
        </p:nvSpPr>
        <p:spPr>
          <a:xfrm>
            <a:off x="9293033" y="3461101"/>
            <a:ext cx="594804" cy="641408"/>
          </a:xfrm>
          <a:prstGeom prst="can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8" name="Куб 17">
            <a:extLst>
              <a:ext uri="{FF2B5EF4-FFF2-40B4-BE49-F238E27FC236}">
                <a16:creationId xmlns="" xmlns:a16="http://schemas.microsoft.com/office/drawing/2014/main" id="{67EA9D51-6617-488C-80EF-7596C117E492}"/>
              </a:ext>
            </a:extLst>
          </p:cNvPr>
          <p:cNvSpPr/>
          <p:nvPr/>
        </p:nvSpPr>
        <p:spPr>
          <a:xfrm>
            <a:off x="6211885" y="5570738"/>
            <a:ext cx="896645" cy="665275"/>
          </a:xfrm>
          <a:prstGeom prst="cube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Блок-схема: магнитный диск 18">
            <a:extLst>
              <a:ext uri="{FF2B5EF4-FFF2-40B4-BE49-F238E27FC236}">
                <a16:creationId xmlns="" xmlns:a16="http://schemas.microsoft.com/office/drawing/2014/main" id="{31F110B9-94F4-4BBF-8579-A000124D65F3}"/>
              </a:ext>
            </a:extLst>
          </p:cNvPr>
          <p:cNvSpPr/>
          <p:nvPr/>
        </p:nvSpPr>
        <p:spPr>
          <a:xfrm>
            <a:off x="8186941" y="6236013"/>
            <a:ext cx="736846" cy="599245"/>
          </a:xfrm>
          <a:prstGeom prst="flowChartMagneticDisk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Блок-схема: память с прямым доступом 19">
            <a:extLst>
              <a:ext uri="{FF2B5EF4-FFF2-40B4-BE49-F238E27FC236}">
                <a16:creationId xmlns="" xmlns:a16="http://schemas.microsoft.com/office/drawing/2014/main" id="{FECDD79C-36B1-4E15-8367-7FB76F678339}"/>
              </a:ext>
            </a:extLst>
          </p:cNvPr>
          <p:cNvSpPr/>
          <p:nvPr/>
        </p:nvSpPr>
        <p:spPr>
          <a:xfrm>
            <a:off x="4720790" y="5903374"/>
            <a:ext cx="597763" cy="790113"/>
          </a:xfrm>
          <a:prstGeom prst="flowChartMagneticDrum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0260522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>
            <a:extLst>
              <a:ext uri="{FF2B5EF4-FFF2-40B4-BE49-F238E27FC236}">
                <a16:creationId xmlns="" xmlns:a16="http://schemas.microsoft.com/office/drawing/2014/main" id="{8BEA5BD6-28F1-4826-B0B1-BB4F0C47B05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70590" y="3774630"/>
            <a:ext cx="2660445" cy="3083370"/>
          </a:xfrm>
          <a:prstGeom prst="rect">
            <a:avLst/>
          </a:prstGeom>
          <a:effectLst>
            <a:softEdge rad="38100"/>
          </a:effectLst>
          <a:scene3d>
            <a:camera prst="orthographicFront"/>
            <a:lightRig rig="twoPt" dir="t"/>
          </a:scene3d>
          <a:sp3d prstMaterial="powder"/>
        </p:spPr>
      </p:pic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579184E8-055A-4EDF-B366-9E115E829C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6330" y="316637"/>
            <a:ext cx="9007672" cy="1918990"/>
          </a:xfrm>
        </p:spPr>
        <p:txBody>
          <a:bodyPr>
            <a:noAutofit/>
          </a:bodyPr>
          <a:lstStyle/>
          <a:p>
            <a:pPr algn="ctr"/>
            <a:r>
              <a:rPr lang="ru-RU" sz="2000" dirty="0"/>
              <a:t>Пример 3. Ваня и Петя ходили за грибами. Ваня нашёл 35 грибов, среди которых было несколько подосиновиков, а Петя грибов не нашёл. Ваня взял себе все белые грибы, а остальные отдал Пете. Петя, обнаружив среди них червивый подберёзовик, выкинул его. Сколько было найдено подосиновиков, если доля белых в найденных Ваней грибах оказалась равна доле подосиновиков в принесенных Петей домой грибах?</a:t>
            </a:r>
            <a:br>
              <a:rPr lang="ru-RU" sz="2000" dirty="0"/>
            </a:br>
            <a:endParaRPr lang="ru-RU" sz="2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>
                <a:extLst>
                  <a:ext uri="{FF2B5EF4-FFF2-40B4-BE49-F238E27FC236}">
                    <a16:creationId xmlns="" xmlns:a16="http://schemas.microsoft.com/office/drawing/2014/main" id="{7225067D-FCC0-4566-B0E7-A40EC7388924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266330" y="2405849"/>
                <a:ext cx="8596668" cy="3880773"/>
              </a:xfrm>
            </p:spPr>
            <p:txBody>
              <a:bodyPr>
                <a:normAutofit/>
              </a:bodyPr>
              <a:lstStyle/>
              <a:p>
                <a:pPr>
                  <a:buFont typeface="Wingdings" panose="05000000000000000000" pitchFamily="2" charset="2"/>
                  <a:buChar char="q"/>
                </a:pPr>
                <a:r>
                  <a:rPr lang="ru-RU" sz="2000" i="1" dirty="0"/>
                  <a:t>Решение. </a:t>
                </a:r>
                <a:r>
                  <a:rPr lang="ru-RU" sz="2000" dirty="0"/>
                  <a:t>Обозначим число найденных Ваней подосиновиков за х, а белых грибов за у. Согласно условиям задачи имеем следующее уравнение:</a:t>
                </a:r>
              </a:p>
              <a:p>
                <a:pPr marL="0" indent="0" algn="ctr">
                  <a:buNone/>
                </a:pPr>
                <a14:m>
                  <m:oMath xmlns:m="http://schemas.openxmlformats.org/officeDocument/2006/math">
                    <m:f>
                      <m:fPr>
                        <m:ctrlPr>
                          <a:rPr lang="ru-RU" sz="24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</a:rPr>
                          <m:t>y</m:t>
                        </m:r>
                      </m:num>
                      <m:den>
                        <m:r>
                          <a:rPr lang="en-US" sz="2400" b="0" i="0" smtClean="0">
                            <a:latin typeface="Cambria Math" panose="02040503050406030204" pitchFamily="18" charset="0"/>
                          </a:rPr>
                          <m:t>35</m:t>
                        </m:r>
                      </m:den>
                    </m:f>
                    <m:r>
                      <a:rPr lang="en-US" sz="2400" b="0" i="0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ru-RU" sz="2000" dirty="0"/>
                  <a:t>=</a:t>
                </a:r>
                <a:r>
                  <a:rPr lang="en-US" sz="2000" dirty="0"/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</a:rPr>
                          <m:t>x</m:t>
                        </m:r>
                      </m:num>
                      <m:den>
                        <m:r>
                          <a:rPr lang="en-US" sz="2400" b="0" i="0" smtClean="0">
                            <a:latin typeface="Cambria Math" panose="02040503050406030204" pitchFamily="18" charset="0"/>
                          </a:rPr>
                          <m:t>34 −</m:t>
                        </m:r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</a:rPr>
                          <m:t>y</m:t>
                        </m:r>
                      </m:den>
                    </m:f>
                  </m:oMath>
                </a14:m>
                <a:r>
                  <a:rPr lang="ru-RU" sz="2000" dirty="0"/>
                  <a:t>; </a:t>
                </a:r>
                <a:r>
                  <a:rPr lang="ru-RU" sz="2000" dirty="0" err="1"/>
                  <a:t>x,y</a:t>
                </a:r>
                <a:r>
                  <a:rPr lang="ru-RU" sz="2000" dirty="0"/>
                  <a:t> ∈</a:t>
                </a:r>
                <a:r>
                  <a:rPr lang="en-US" sz="2000" dirty="0"/>
                  <a:t> </a:t>
                </a:r>
                <a:r>
                  <a:rPr lang="ru-RU" sz="2000" dirty="0"/>
                  <a:t>N ⇔</a:t>
                </a:r>
                <a:r>
                  <a:rPr lang="en-US" sz="2000" dirty="0"/>
                  <a:t> </a:t>
                </a:r>
                <a:r>
                  <a:rPr lang="ru-RU" sz="2000" dirty="0"/>
                  <a:t>x=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4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</a:rPr>
                          <m:t>y</m:t>
                        </m:r>
                        <m:r>
                          <a:rPr lang="en-US" sz="2400" b="0" i="0" smtClean="0">
                            <a:latin typeface="Cambria Math" panose="02040503050406030204" pitchFamily="18" charset="0"/>
                          </a:rPr>
                          <m:t>(34 −</m:t>
                        </m:r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</a:rPr>
                          <m:t>y</m:t>
                        </m:r>
                        <m:r>
                          <a:rPr lang="en-US" sz="2400" b="0" i="0" smtClean="0">
                            <a:latin typeface="Cambria Math" panose="02040503050406030204" pitchFamily="18" charset="0"/>
                          </a:rPr>
                          <m:t>)</m:t>
                        </m:r>
                      </m:num>
                      <m:den>
                        <m:r>
                          <a:rPr lang="en-US" sz="2400" b="0" i="0" smtClean="0">
                            <a:latin typeface="Cambria Math" panose="02040503050406030204" pitchFamily="18" charset="0"/>
                          </a:rPr>
                          <m:t>35</m:t>
                        </m:r>
                      </m:den>
                    </m:f>
                  </m:oMath>
                </a14:m>
                <a:r>
                  <a:rPr lang="ru-RU" sz="2000" dirty="0"/>
                  <a:t>.</a:t>
                </a:r>
              </a:p>
              <a:p>
                <a:pPr>
                  <a:buFont typeface="Wingdings" panose="05000000000000000000" pitchFamily="2" charset="2"/>
                  <a:buChar char="q"/>
                </a:pPr>
                <a:r>
                  <a:rPr lang="ru-RU" sz="2000" dirty="0"/>
                  <a:t>Так как 35 = 5 ∙ 7, а 5 и 7 — взаимно простые числа, то одно из чисел у и 34 — у должно делиться на 5, а другое — на 7. Перебирая все возможные варианты, получаем, что либо у = 20 и 34 — у = 14, либо у = 14 и 34 — у = 20. В обоих случаях находим, что х = 8. Таким образом, Ваня нашел 8 подосиновиков.</a:t>
                </a:r>
              </a:p>
              <a:p>
                <a:pPr>
                  <a:buFont typeface="Wingdings" panose="05000000000000000000" pitchFamily="2" charset="2"/>
                  <a:buChar char="q"/>
                </a:pPr>
                <a:r>
                  <a:rPr lang="ru-RU" sz="2000" dirty="0"/>
                  <a:t>Ответ: 8 подосиновиков.</a:t>
                </a:r>
              </a:p>
              <a:p>
                <a:endParaRPr lang="ru-RU" dirty="0"/>
              </a:p>
            </p:txBody>
          </p:sp>
        </mc:Choice>
        <mc:Fallback xmlns="">
          <p:sp>
            <p:nvSpPr>
              <p:cNvPr id="3" name="Объект 2">
                <a:extLst>
                  <a:ext uri="{FF2B5EF4-FFF2-40B4-BE49-F238E27FC236}">
                    <a16:creationId xmlns:a16="http://schemas.microsoft.com/office/drawing/2014/main" id="{7225067D-FCC0-4566-B0E7-A40EC738892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66330" y="2405849"/>
                <a:ext cx="8596668" cy="3880773"/>
              </a:xfrm>
              <a:blipFill>
                <a:blip r:embed="rId3"/>
                <a:stretch>
                  <a:fillRect l="-284" t="-1101" r="-127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71013304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AB3872E0-640E-4A3D-B2F6-E68CC9AC6F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dirty="0"/>
              <a:t>Заключение</a:t>
            </a:r>
            <a:br>
              <a:rPr lang="ru-RU" sz="3200" dirty="0"/>
            </a:br>
            <a:endParaRPr lang="ru-RU" sz="3200" dirty="0"/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EFAF8436-69B0-4C48-9412-B7AC0946397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1930400"/>
            <a:ext cx="8596668" cy="3880773"/>
          </a:xfrm>
        </p:spPr>
        <p:txBody>
          <a:bodyPr/>
          <a:lstStyle/>
          <a:p>
            <a:r>
              <a:rPr lang="ru-RU" sz="2400" dirty="0"/>
              <a:t>В данной теме рассматриваются различные способы решения уравнений в целых числах. Я надеюсь, что эта работа поможет мне и моим одноклассникам при подготовке к ЕГЭ. </a:t>
            </a:r>
          </a:p>
          <a:p>
            <a:endParaRPr lang="ru-RU" sz="24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5027292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F175CDA9-4703-4440-8C38-F1C5AF8B47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2944" y="2156534"/>
            <a:ext cx="8644219" cy="793072"/>
          </a:xfrm>
        </p:spPr>
        <p:txBody>
          <a:bodyPr>
            <a:noAutofit/>
          </a:bodyPr>
          <a:lstStyle/>
          <a:p>
            <a:pPr algn="ctr"/>
            <a:r>
              <a:rPr lang="ru-RU" sz="6000" dirty="0"/>
              <a:t>СПАСИБО </a:t>
            </a:r>
            <a:r>
              <a:rPr lang="ru-RU" sz="6000" dirty="0" smtClean="0"/>
              <a:t/>
            </a:r>
            <a:br>
              <a:rPr lang="ru-RU" sz="6000" dirty="0" smtClean="0"/>
            </a:br>
            <a:r>
              <a:rPr lang="ru-RU" sz="6000" dirty="0" smtClean="0"/>
              <a:t>ЗА </a:t>
            </a:r>
            <a:br>
              <a:rPr lang="ru-RU" sz="6000" dirty="0" smtClean="0"/>
            </a:br>
            <a:r>
              <a:rPr lang="ru-RU" sz="6000" dirty="0" smtClean="0"/>
              <a:t>ВНИМАНИЕ</a:t>
            </a:r>
            <a:r>
              <a:rPr lang="ru-RU" sz="6000" dirty="0"/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30167177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6AB36AA3-31B2-4770-BEEE-ABB0766C52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6413" y="655360"/>
            <a:ext cx="8596668" cy="872970"/>
          </a:xfrm>
        </p:spPr>
        <p:txBody>
          <a:bodyPr>
            <a:normAutofit/>
          </a:bodyPr>
          <a:lstStyle/>
          <a:p>
            <a:pPr algn="ctr"/>
            <a:r>
              <a:rPr lang="ru-RU" sz="3200" dirty="0"/>
              <a:t>Введение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44E08A29-4281-4CB2-96D4-97261153773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6413" y="1885382"/>
            <a:ext cx="8596668" cy="3880773"/>
          </a:xfrm>
        </p:spPr>
        <p:txBody>
          <a:bodyPr>
            <a:normAutofit lnSpcReduction="10000"/>
          </a:bodyPr>
          <a:lstStyle/>
          <a:p>
            <a:r>
              <a:rPr lang="ru-RU" sz="2400" dirty="0"/>
              <a:t>В данной работе я рассмотрела свойства целых чисел. Задачи на целые числа всегда считались одними из наиболее сложных </a:t>
            </a:r>
            <a:r>
              <a:rPr lang="ru-RU" sz="2400" dirty="0" smtClean="0"/>
              <a:t>задач. </a:t>
            </a:r>
            <a:r>
              <a:rPr lang="ru-RU" sz="2400" dirty="0"/>
              <a:t>Для решения задач совершенно не обязательно знать все формулы </a:t>
            </a:r>
            <a:r>
              <a:rPr lang="ru-RU" sz="2400" dirty="0" smtClean="0"/>
              <a:t>математики. </a:t>
            </a:r>
            <a:r>
              <a:rPr lang="ru-RU" sz="2400" dirty="0"/>
              <a:t>Но что совершенно необходимо, так это умение логически мыслить, охватывать всю задачу целиком, как говорят шахматисты, «просчитывать на несколько ходов вперед». Материал, изложенный в работе, разбит на главы, объединяющие задачи какого-либо одного типа. Данная работа полезна для самостоятельной подготовки к ЕГЭ.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683303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12C13DFD-8C4C-49A7-A76E-69B3A6FE1B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7551" y="405413"/>
            <a:ext cx="9074521" cy="1320800"/>
          </a:xfrm>
        </p:spPr>
        <p:txBody>
          <a:bodyPr>
            <a:noAutofit/>
          </a:bodyPr>
          <a:lstStyle/>
          <a:p>
            <a:pPr algn="ctr"/>
            <a:r>
              <a:rPr lang="ru-RU" sz="3200" dirty="0"/>
              <a:t>ДИОФАНТОВЫ УРАВНЕНИЯ ПЕРВОГО ПОРЯДКА </a:t>
            </a:r>
            <a:br>
              <a:rPr lang="ru-RU" sz="3200" dirty="0"/>
            </a:br>
            <a:r>
              <a:rPr lang="ru-RU" sz="3200" dirty="0"/>
              <a:t>С ДВУМЯ НЕИЗВЕСТНЫМИ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39136A77-300C-4CDE-907B-80C0487B82E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7551" y="2068498"/>
            <a:ext cx="9552373" cy="4252405"/>
          </a:xfrm>
        </p:spPr>
        <p:txBody>
          <a:bodyPr>
            <a:normAutofit fontScale="92500" lnSpcReduction="20000"/>
          </a:bodyPr>
          <a:lstStyle/>
          <a:p>
            <a:r>
              <a:rPr lang="ru-RU" sz="1900" dirty="0"/>
              <a:t>Диофантовым уравнением первого порядка с двумя неизвестными x, y </a:t>
            </a:r>
            <a:r>
              <a:rPr lang="ru-RU" sz="1900" dirty="0" smtClean="0"/>
              <a:t>называется </a:t>
            </a:r>
            <a:r>
              <a:rPr lang="ru-RU" sz="1900" dirty="0"/>
              <a:t>уравнение вида</a:t>
            </a:r>
          </a:p>
          <a:p>
            <a:pPr marL="0" indent="0" algn="ctr">
              <a:buNone/>
            </a:pPr>
            <a:r>
              <a:rPr lang="ru-RU" sz="1900" dirty="0" err="1"/>
              <a:t>mx</a:t>
            </a:r>
            <a:r>
              <a:rPr lang="ru-RU" sz="1900" dirty="0"/>
              <a:t> + </a:t>
            </a:r>
            <a:r>
              <a:rPr lang="ru-RU" sz="1900" dirty="0" err="1"/>
              <a:t>ny</a:t>
            </a:r>
            <a:r>
              <a:rPr lang="ru-RU" sz="1900" dirty="0"/>
              <a:t> = k,</a:t>
            </a:r>
          </a:p>
          <a:p>
            <a:r>
              <a:rPr lang="ru-RU" sz="1900" dirty="0"/>
              <a:t>где m, n, k, x, y ∈ Z. Будем считать, что m и n— взаимно простые числа. Если это не так, то всегда можно сократить обе части уравнения на наибольший общий делитель (НОД) чисел m и n (если при этом в правой части получится нецелое число, то такое уравнение не будет иметь решений). Далее метод решения зависит от того, насколько большие модули чисел m и n. Если хотя бы один из коэффициентов (пусть m) невелик по </a:t>
            </a:r>
            <a:r>
              <a:rPr lang="ru-RU" sz="1900" dirty="0" smtClean="0"/>
              <a:t>модулю, то уравнение будет в </a:t>
            </a:r>
            <a:r>
              <a:rPr lang="ru-RU" sz="1900" dirty="0"/>
              <a:t>виде</a:t>
            </a:r>
          </a:p>
          <a:p>
            <a:pPr marL="0" indent="0" algn="ctr">
              <a:buNone/>
            </a:pPr>
            <a:r>
              <a:rPr lang="ru-RU" sz="1900" dirty="0" err="1"/>
              <a:t>mx</a:t>
            </a:r>
            <a:r>
              <a:rPr lang="ru-RU" sz="1900" dirty="0"/>
              <a:t> = k – </a:t>
            </a:r>
            <a:r>
              <a:rPr lang="ru-RU" sz="1900" dirty="0" err="1"/>
              <a:t>ny</a:t>
            </a:r>
            <a:r>
              <a:rPr lang="ru-RU" sz="1900" dirty="0"/>
              <a:t>.</a:t>
            </a:r>
          </a:p>
          <a:p>
            <a:r>
              <a:rPr lang="ru-RU" sz="1900" dirty="0"/>
              <a:t>Левая часть полученного уравнения делится нацело на m. Значит, должна делиться нацело на m и правая часть этого уравнения. Рассматривая всевозможные остатки </a:t>
            </a:r>
            <a:r>
              <a:rPr lang="ru-RU" sz="1900" dirty="0" smtClean="0"/>
              <a:t>ι </a:t>
            </a:r>
            <a:r>
              <a:rPr lang="ru-RU" sz="1900" dirty="0"/>
              <a:t>от деления y на m; ι = 0,1, …, m — 1, получим, что при одном значении ι из указанного промежутка будет делиться на m и правая </a:t>
            </a:r>
            <a:r>
              <a:rPr lang="ru-RU" sz="1900" dirty="0" smtClean="0"/>
              <a:t>часть. Поскольку </a:t>
            </a:r>
            <a:r>
              <a:rPr lang="ru-RU" sz="1900" dirty="0"/>
              <a:t>число m невелико по модулю, то и перебор вариантов будет тоже невелик.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740169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44BAB06D-EA1D-4043-93BF-D5BBCCD9C3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4699" y="541539"/>
            <a:ext cx="8945530" cy="95878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/>
              <a:t>Пример 1. Решить уравнение 3х — 4у = 1 в целых числах.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810E49EF-A237-4B5C-B8DD-9DA2412C9EE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4699" y="2121763"/>
            <a:ext cx="9161757" cy="3338004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q"/>
            </a:pPr>
            <a:r>
              <a:rPr lang="ru-RU" sz="2000" i="1" dirty="0"/>
              <a:t>Решение</a:t>
            </a:r>
            <a:r>
              <a:rPr lang="ru-RU" sz="2000" dirty="0"/>
              <a:t>. Перепишем уравнение в виде 3х = 4у + 1. Поскольку левая часть уравнения делится на З, то должна делиться на З и правая часть. Рассмотрим три случая.</a:t>
            </a:r>
          </a:p>
          <a:p>
            <a:pPr marL="0" indent="0">
              <a:buNone/>
            </a:pPr>
            <a:r>
              <a:rPr lang="ru-RU" sz="2000" dirty="0"/>
              <a:t>1. Если у = 3t; t ∈ Z, то 4у + 1 = 12t + 1 не делится на З.</a:t>
            </a:r>
          </a:p>
          <a:p>
            <a:pPr marL="0" indent="0">
              <a:buNone/>
            </a:pPr>
            <a:r>
              <a:rPr lang="ru-RU" sz="2000" dirty="0"/>
              <a:t>2. Если у = 3t + 1, то 4у + 1 = 4(3t + 1) + 1 = 12t + 5 не делится на З.</a:t>
            </a:r>
          </a:p>
          <a:p>
            <a:pPr marL="0" indent="0">
              <a:buNone/>
            </a:pPr>
            <a:r>
              <a:rPr lang="ru-RU" sz="2000" dirty="0"/>
              <a:t>3. Если у = 3t + 2, то 4у + 1 = 4(3t + 2) + 1 = 12t + 9 делится на З, поэтому 3х = 12t</a:t>
            </a:r>
            <a:r>
              <a:rPr lang="en-US" sz="2000" dirty="0"/>
              <a:t> </a:t>
            </a:r>
            <a:r>
              <a:rPr lang="ru-RU" sz="2000" dirty="0"/>
              <a:t>+ 9, т.е. х = 4t + З.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ru-RU" sz="2000" dirty="0"/>
              <a:t>Ответ: {(4t + З, 3t + 2)}; t ∈ Z.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95974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Заголовок 1">
                <a:extLst>
                  <a:ext uri="{FF2B5EF4-FFF2-40B4-BE49-F238E27FC236}">
                    <a16:creationId xmlns="" xmlns:a16="http://schemas.microsoft.com/office/drawing/2014/main" id="{9CA69C1A-510E-4B62-91A4-65C552FA0C5F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>
                <a:normAutofit fontScale="90000"/>
              </a:bodyPr>
              <a:lstStyle/>
              <a:p>
                <a:pPr algn="ctr"/>
                <a:r>
                  <a:rPr lang="ru-RU" dirty="0"/>
                  <a:t>Пример 3. Найти все целые ι, при которых дробь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l-GR" i="1">
                            <a:latin typeface="Cambria Math" panose="02040503050406030204" pitchFamily="18" charset="0"/>
                          </a:rPr>
                          <m:t>5</m:t>
                        </m:r>
                        <m:r>
                          <a:rPr lang="el-GR" i="1">
                            <a:latin typeface="Cambria Math" panose="02040503050406030204" pitchFamily="18" charset="0"/>
                          </a:rPr>
                          <m:t>𝜄</m:t>
                        </m:r>
                        <m:r>
                          <a:rPr lang="el-GR" i="1">
                            <a:latin typeface="Cambria Math" panose="02040503050406030204" pitchFamily="18" charset="0"/>
                          </a:rPr>
                          <m:t>+6</m:t>
                        </m:r>
                      </m:num>
                      <m:den>
                        <m:r>
                          <a:rPr lang="el-GR" i="1">
                            <a:latin typeface="Cambria Math" panose="02040503050406030204" pitchFamily="18" charset="0"/>
                          </a:rPr>
                          <m:t>8</m:t>
                        </m:r>
                        <m:r>
                          <a:rPr lang="el-GR" i="1">
                            <a:latin typeface="Cambria Math" panose="02040503050406030204" pitchFamily="18" charset="0"/>
                          </a:rPr>
                          <m:t>𝜄</m:t>
                        </m:r>
                        <m:r>
                          <a:rPr lang="el-GR" i="1">
                            <a:latin typeface="Cambria Math" panose="02040503050406030204" pitchFamily="18" charset="0"/>
                          </a:rPr>
                          <m:t>+7</m:t>
                        </m:r>
                      </m:den>
                    </m:f>
                    <m:r>
                      <a:rPr lang="ru-RU" b="0" i="0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ru-RU" dirty="0"/>
                  <a:t>сократима.</a:t>
                </a:r>
                <a:br>
                  <a:rPr lang="ru-RU" dirty="0"/>
                </a:br>
                <a:endParaRPr lang="ru-RU" dirty="0"/>
              </a:p>
            </p:txBody>
          </p:sp>
        </mc:Choice>
        <mc:Fallback xmlns="">
          <p:sp>
            <p:nvSpPr>
              <p:cNvPr id="2" name="Заголовок 1">
                <a:extLst>
                  <a:ext uri="{FF2B5EF4-FFF2-40B4-BE49-F238E27FC236}">
                    <a16:creationId xmlns:a16="http://schemas.microsoft.com/office/drawing/2014/main" id="{9CA69C1A-510E-4B62-91A4-65C552FA0C5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 t="-5991" r="-1277" b="-3226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>
                <a:extLst>
                  <a:ext uri="{FF2B5EF4-FFF2-40B4-BE49-F238E27FC236}">
                    <a16:creationId xmlns="" xmlns:a16="http://schemas.microsoft.com/office/drawing/2014/main" id="{5D7DC664-0EC0-45BF-B872-6257E4033AC7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677334" y="2367627"/>
                <a:ext cx="8596668" cy="3880773"/>
              </a:xfrm>
            </p:spPr>
            <p:txBody>
              <a:bodyPr>
                <a:noAutofit/>
              </a:bodyPr>
              <a:lstStyle/>
              <a:p>
                <a:pPr>
                  <a:buFont typeface="Wingdings" panose="05000000000000000000" pitchFamily="2" charset="2"/>
                  <a:buChar char="q"/>
                </a:pPr>
                <a:r>
                  <a:rPr lang="ru-RU" sz="2000" i="1" dirty="0"/>
                  <a:t>Решение. </a:t>
                </a:r>
                <a:r>
                  <a:rPr lang="ru-RU" sz="2000" dirty="0"/>
                  <a:t>Пусть k ≠ ±1 — общий делитель числителя и знаменателя. Тогда</a:t>
                </a:r>
              </a:p>
              <a:p>
                <a:pPr marL="0" indent="0" algn="ctr">
                  <a:buNone/>
                </a:pP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ru-RU" sz="2000" i="1" smtClean="0">
                            <a:solidFill>
                              <a:srgbClr val="836967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plcHide m:val="on"/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ru-RU" sz="2000" i="1" smtClean="0">
                                <a:solidFill>
                                  <a:srgbClr val="836967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r>
                                <a:rPr lang="ru-RU" sz="2000" i="1" smtClean="0">
                                  <a:latin typeface="Cambria Math" panose="02040503050406030204" pitchFamily="18" charset="0"/>
                                </a:rPr>
                                <m:t>5</m:t>
                              </m:r>
                              <m:r>
                                <a:rPr lang="ru-RU" sz="2000" i="1" smtClean="0">
                                  <a:latin typeface="Cambria Math" panose="02040503050406030204" pitchFamily="18" charset="0"/>
                                </a:rPr>
                                <m:t>𝑙</m:t>
                              </m:r>
                              <m:r>
                                <a:rPr lang="ru-RU" sz="2000" i="1" smtClean="0">
                                  <a:latin typeface="Cambria Math" panose="02040503050406030204" pitchFamily="18" charset="0"/>
                                </a:rPr>
                                <m:t>+6=</m:t>
                              </m:r>
                              <m:r>
                                <a:rPr lang="ru-RU" sz="2000" i="1" smtClean="0">
                                  <a:latin typeface="Cambria Math" panose="02040503050406030204" pitchFamily="18" charset="0"/>
                                </a:rPr>
                                <m:t>𝑘𝑚</m:t>
                              </m:r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</m:e>
                          </m:mr>
                          <m:mr>
                            <m:e>
                              <m:r>
                                <a:rPr lang="ru-RU" sz="2000" i="1" smtClean="0">
                                  <a:latin typeface="Cambria Math" panose="02040503050406030204" pitchFamily="18" charset="0"/>
                                </a:rPr>
                                <m:t>8</m:t>
                              </m:r>
                              <m:r>
                                <a:rPr lang="ru-RU" sz="2000" i="1" smtClean="0">
                                  <a:latin typeface="Cambria Math" panose="02040503050406030204" pitchFamily="18" charset="0"/>
                                </a:rPr>
                                <m:t>𝑙</m:t>
                              </m:r>
                              <m:r>
                                <a:rPr lang="ru-RU" sz="2000" i="1" smtClean="0">
                                  <a:latin typeface="Cambria Math" panose="02040503050406030204" pitchFamily="18" charset="0"/>
                                </a:rPr>
                                <m:t>+7=</m:t>
                              </m:r>
                              <m:r>
                                <a:rPr lang="ru-RU" sz="2000" i="1" smtClean="0">
                                  <a:latin typeface="Cambria Math" panose="02040503050406030204" pitchFamily="18" charset="0"/>
                                </a:rPr>
                                <m:t>𝑘𝑛</m:t>
                              </m:r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;</m:t>
                              </m:r>
                            </m:e>
                          </m:mr>
                        </m:m>
                      </m:e>
                    </m:d>
                  </m:oMath>
                </a14:m>
                <a:r>
                  <a:rPr lang="ru-RU" sz="2000" dirty="0"/>
                  <a:t>⇔ 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ru-RU" sz="2000" i="1" smtClean="0">
                            <a:solidFill>
                              <a:srgbClr val="836967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plcHide m:val="on"/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ru-RU" sz="2000" i="1" smtClean="0">
                                <a:solidFill>
                                  <a:srgbClr val="836967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r>
                                <a:rPr lang="ru-RU" sz="2000" smtClean="0">
                                  <a:latin typeface="Cambria Math" panose="02040503050406030204" pitchFamily="18" charset="0"/>
                                </a:rPr>
                                <m:t>40</m:t>
                              </m:r>
                              <m:r>
                                <a:rPr lang="ru-RU" sz="2000" i="1" smtClean="0">
                                  <a:latin typeface="Cambria Math" panose="02040503050406030204" pitchFamily="18" charset="0"/>
                                </a:rPr>
                                <m:t>𝑙</m:t>
                              </m:r>
                              <m:r>
                                <a:rPr lang="ru-RU" sz="2000" i="0" smtClean="0">
                                  <a:latin typeface="Cambria Math" panose="02040503050406030204" pitchFamily="18" charset="0"/>
                                </a:rPr>
                                <m:t>+48=8</m:t>
                              </m:r>
                              <m:r>
                                <a:rPr lang="ru-RU" sz="2000" i="1" smtClean="0">
                                  <a:latin typeface="Cambria Math" panose="02040503050406030204" pitchFamily="18" charset="0"/>
                                </a:rPr>
                                <m:t>𝑘𝑚</m:t>
                              </m:r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</m:e>
                          </m:mr>
                          <m:mr>
                            <m:e>
                              <m:r>
                                <a:rPr lang="ru-RU" sz="2000">
                                  <a:latin typeface="Cambria Math" panose="02040503050406030204" pitchFamily="18" charset="0"/>
                                </a:rPr>
                                <m:t>40</m:t>
                              </m:r>
                              <m:r>
                                <a:rPr lang="ru-RU" sz="2000" i="1" smtClean="0">
                                  <a:latin typeface="Cambria Math" panose="02040503050406030204" pitchFamily="18" charset="0"/>
                                </a:rPr>
                                <m:t>𝑙</m:t>
                              </m:r>
                              <m:r>
                                <a:rPr lang="ru-RU" sz="2000">
                                  <a:latin typeface="Cambria Math" panose="02040503050406030204" pitchFamily="18" charset="0"/>
                                </a:rPr>
                                <m:t>+35=5</m:t>
                              </m:r>
                              <m:r>
                                <a:rPr lang="ru-RU" sz="2000" i="1" smtClean="0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.</m:t>
                              </m:r>
                            </m:e>
                          </m:mr>
                        </m:m>
                      </m:e>
                    </m:d>
                  </m:oMath>
                </a14:m>
                <a:endParaRPr lang="en-US" sz="2000" dirty="0"/>
              </a:p>
              <a:p>
                <a:pPr>
                  <a:buFont typeface="Wingdings" panose="05000000000000000000" pitchFamily="2" charset="2"/>
                  <a:buChar char="q"/>
                </a:pPr>
                <a:r>
                  <a:rPr lang="ru-RU" sz="2000" dirty="0"/>
                  <a:t>Вычтем из первого равенства второе и получим 13 = k(8m — 5n), откуда </a:t>
                </a:r>
                <a:r>
                  <a:rPr lang="en-US" sz="2000" dirty="0"/>
                  <a:t>    </a:t>
                </a:r>
                <a:r>
                  <a:rPr lang="ru-RU" sz="2000" dirty="0"/>
                  <a:t>k = ±13. Для нахождения ι решим в целых числах уравнение 5</a:t>
                </a:r>
                <a14:m>
                  <m:oMath xmlns:m="http://schemas.openxmlformats.org/officeDocument/2006/math">
                    <m:r>
                      <a:rPr lang="ru-RU" sz="20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𝚤</m:t>
                    </m:r>
                  </m:oMath>
                </a14:m>
                <a:r>
                  <a:rPr lang="ru-RU" sz="2000" dirty="0"/>
                  <a:t> + 6 = 13m. Напомним, что это уравнение можно решить двумя способами: перебором всевозможных остатков и процедурой уменьшения коэффициентов. Решив уравнение, получим ι = 13s + 4, где s ∈ Z.  </a:t>
                </a:r>
              </a:p>
              <a:p>
                <a:pPr>
                  <a:buFont typeface="Wingdings" panose="05000000000000000000" pitchFamily="2" charset="2"/>
                  <a:buChar char="q"/>
                </a:pPr>
                <a:r>
                  <a:rPr lang="ru-RU" sz="2000" dirty="0"/>
                  <a:t>Ответ: ι = 13s + 4; s ∈ Z.</a:t>
                </a:r>
              </a:p>
            </p:txBody>
          </p:sp>
        </mc:Choice>
        <mc:Fallback xmlns="">
          <p:sp>
            <p:nvSpPr>
              <p:cNvPr id="3" name="Объект 2">
                <a:extLst>
                  <a:ext uri="{FF2B5EF4-FFF2-40B4-BE49-F238E27FC236}">
                    <a16:creationId xmlns:a16="http://schemas.microsoft.com/office/drawing/2014/main" id="{5D7DC664-0EC0-45BF-B872-6257E4033AC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77334" y="2367627"/>
                <a:ext cx="8596668" cy="3880773"/>
              </a:xfrm>
              <a:blipFill>
                <a:blip r:embed="rId3"/>
                <a:stretch>
                  <a:fillRect l="-284" t="-942" b="-298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758427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55A7B849-1C03-428E-BB0D-C81FC9759E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5107" y="627356"/>
            <a:ext cx="9087570" cy="13208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/>
              <a:t>ДИОФАНТОВЫ УРАВНЕНИЯ ВТОРОГО ПОРЯДКА</a:t>
            </a:r>
            <a:br>
              <a:rPr lang="ru-RU" dirty="0"/>
            </a:br>
            <a:r>
              <a:rPr lang="ru-RU" dirty="0"/>
              <a:t> С ДВУМЯ НЕИЗВЕСТНЫМИ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F590A5F1-A437-4A1A-BCB5-0F806DE42E1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6111" y="2196100"/>
            <a:ext cx="8596668" cy="3880773"/>
          </a:xfrm>
        </p:spPr>
        <p:txBody>
          <a:bodyPr/>
          <a:lstStyle/>
          <a:p>
            <a:r>
              <a:rPr lang="ru-RU" sz="2000" dirty="0"/>
              <a:t>Диофантовым уравнением второго порядка с двумя неизвестными х, у будем называть уравнение вида</a:t>
            </a:r>
          </a:p>
          <a:p>
            <a:pPr marL="0" indent="0" algn="ctr">
              <a:buNone/>
            </a:pPr>
            <a:r>
              <a:rPr lang="ru-RU" sz="2000" dirty="0"/>
              <a:t>Аx^2 + </a:t>
            </a:r>
            <a:r>
              <a:rPr lang="ru-RU" sz="2000" dirty="0" err="1"/>
              <a:t>Bху</a:t>
            </a:r>
            <a:r>
              <a:rPr lang="ru-RU" sz="2000" dirty="0"/>
              <a:t> + Cy^2 + </a:t>
            </a:r>
            <a:r>
              <a:rPr lang="ru-RU" sz="2000" dirty="0" err="1"/>
              <a:t>Dx</a:t>
            </a:r>
            <a:r>
              <a:rPr lang="ru-RU" sz="2000" dirty="0"/>
              <a:t> + </a:t>
            </a:r>
            <a:r>
              <a:rPr lang="ru-RU" sz="2000" dirty="0" err="1"/>
              <a:t>Еy</a:t>
            </a:r>
            <a:r>
              <a:rPr lang="ru-RU" sz="2000" dirty="0"/>
              <a:t>= F,</a:t>
            </a:r>
          </a:p>
          <a:p>
            <a:r>
              <a:rPr lang="ru-RU" sz="2000" dirty="0"/>
              <a:t>где А, В, С, D, Е, F, х, у ∈ Z и хотя бы одно из чисел А, В, С отлично от нуля. Общая теория решения таких уравнений достаточно сложна, поэтому приведем лишь основные методы.</a:t>
            </a:r>
          </a:p>
          <a:p>
            <a:r>
              <a:rPr lang="ru-RU" sz="2000" dirty="0"/>
              <a:t>Одним из таких методов является разложение на множители. Он состоит в том, что левая часть данного уравнения каким-либо образом раскладывается на </a:t>
            </a:r>
            <a:r>
              <a:rPr lang="ru-RU" sz="2000" dirty="0" smtClean="0"/>
              <a:t>множители, </a:t>
            </a:r>
            <a:r>
              <a:rPr lang="ru-RU" sz="2000" dirty="0"/>
              <a:t>и задача сводится к перебору конечного числа вариантов.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4025627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20A6C73F-1FF6-4542-B6B0-1EA858849D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7654" y="470517"/>
            <a:ext cx="9472474" cy="1459883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/>
              <a:t>Пример 1. Найти все пары целых чисел (х, у), каждая из которых удовлетворяет уравнению 2x^2 + 5 = Зу^2 + 5ху.</a:t>
            </a:r>
            <a:br>
              <a:rPr lang="ru-RU" dirty="0"/>
            </a:b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>
                <a:extLst>
                  <a:ext uri="{FF2B5EF4-FFF2-40B4-BE49-F238E27FC236}">
                    <a16:creationId xmlns="" xmlns:a16="http://schemas.microsoft.com/office/drawing/2014/main" id="{F07B57D2-139D-46DC-AEDB-06053C7F9418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535557" y="2417933"/>
                <a:ext cx="8596668" cy="3880773"/>
              </a:xfrm>
            </p:spPr>
            <p:txBody>
              <a:bodyPr/>
              <a:lstStyle/>
              <a:p>
                <a:pPr>
                  <a:buFont typeface="Wingdings" panose="05000000000000000000" pitchFamily="2" charset="2"/>
                  <a:buChar char="q"/>
                </a:pPr>
                <a:r>
                  <a:rPr lang="ru-RU" sz="2000" i="1" dirty="0"/>
                  <a:t>Решение. </a:t>
                </a:r>
                <a:r>
                  <a:rPr lang="ru-RU" sz="2000" dirty="0"/>
                  <a:t>Преобразуем данное уравнение следующим образом:</a:t>
                </a:r>
              </a:p>
              <a:p>
                <a:pPr marL="0" indent="0" algn="ctr">
                  <a:buNone/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ru-RU" sz="2000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ru-RU" sz="2000" b="0" i="1" dirty="0" smtClean="0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US" sz="2000" b="0" i="1" dirty="0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en-US" sz="2000" b="0" i="1" dirty="0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ru-RU" sz="2000" dirty="0"/>
                  <a:t>+ 5 =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2000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b="0" i="1" dirty="0" smtClean="0">
                            <a:latin typeface="Cambria Math" panose="02040503050406030204" pitchFamily="18" charset="0"/>
                          </a:rPr>
                          <m:t>3</m:t>
                        </m:r>
                        <m:r>
                          <a:rPr lang="en-US" sz="2000" b="0" i="1" dirty="0" smtClean="0"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  <m:sup>
                        <m:r>
                          <a:rPr lang="en-US" sz="2000" b="0" i="1" dirty="0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ru-RU" sz="2000" dirty="0"/>
                  <a:t> + 5ху ⇔</a:t>
                </a:r>
                <a:endParaRPr lang="en-US" sz="2000" dirty="0"/>
              </a:p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20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⇔</m:t>
                      </m:r>
                      <m:sSup>
                        <m:sSupPr>
                          <m:ctrlPr>
                            <a:rPr lang="ru-RU" sz="20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𝑦</m:t>
                          </m:r>
                        </m:e>
                        <m:sup>
                          <m: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+5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𝑥𝑦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− </m:t>
                      </m:r>
                      <m:sSup>
                        <m:sSupPr>
                          <m:ctrlP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=5 ⇔</m:t>
                      </m:r>
                      <m:d>
                        <m:dPr>
                          <m:ctrlP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𝑦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−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</m:e>
                      </m:d>
                      <m:d>
                        <m:dPr>
                          <m:ctrlP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𝑦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+2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</m:e>
                      </m:d>
                      <m:r>
                        <a:rPr lang="en-US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=5 ⇔</m:t>
                      </m:r>
                    </m:oMath>
                  </m:oMathPara>
                </a14:m>
                <a:endParaRPr lang="en-US" sz="2000" dirty="0"/>
              </a:p>
              <a:p>
                <a:pPr marL="0" indent="0" algn="ctr">
                  <a:buNone/>
                </a:pPr>
                <a14:m>
                  <m:oMath xmlns:m="http://schemas.openxmlformats.org/officeDocument/2006/math">
                    <m:r>
                      <a:rPr lang="ru-RU" sz="2000" i="1" dirty="0" smtClean="0">
                        <a:solidFill>
                          <a:srgbClr val="836967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⇔</m:t>
                    </m:r>
                    <m:d>
                      <m:dPr>
                        <m:begChr m:val="{"/>
                        <m:endChr m:val=""/>
                        <m:ctrlPr>
                          <a:rPr lang="ru-RU" sz="2000" i="1" dirty="0" smtClean="0">
                            <a:solidFill>
                              <a:srgbClr val="836967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plcHide m:val="on"/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ru-RU" sz="2000" i="1" dirty="0" smtClean="0">
                                <a:solidFill>
                                  <a:srgbClr val="836967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r>
                                <a:rPr lang="ru-RU" sz="2000" dirty="0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  <m:r>
                                <a:rPr lang="ru-RU" sz="2000" i="1" dirty="0" smtClean="0"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  <m:r>
                                <a:rPr lang="ru-RU" sz="2000" i="0" dirty="0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ru-RU" sz="2000" i="1" dirty="0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ru-RU" sz="2000" i="0" dirty="0" smtClean="0">
                                  <a:latin typeface="Cambria Math" panose="02040503050406030204" pitchFamily="18" charset="0"/>
                                </a:rPr>
                                <m:t>=5</m:t>
                              </m:r>
                            </m:e>
                          </m:mr>
                          <m:mr>
                            <m:e>
                              <m:r>
                                <a:rPr lang="ru-RU" sz="2000" i="1" dirty="0" smtClean="0"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  <m:r>
                                <a:rPr lang="ru-RU" sz="2000" i="0" dirty="0" smtClean="0">
                                  <a:latin typeface="Cambria Math" panose="02040503050406030204" pitchFamily="18" charset="0"/>
                                </a:rPr>
                                <m:t>+2</m:t>
                              </m:r>
                              <m:r>
                                <a:rPr lang="ru-RU" sz="2000" i="1" dirty="0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ru-RU" sz="2000" i="0" dirty="0" smtClean="0">
                                  <a:latin typeface="Cambria Math" panose="02040503050406030204" pitchFamily="18" charset="0"/>
                                </a:rPr>
                                <m:t>=1</m:t>
                              </m:r>
                            </m:e>
                          </m:mr>
                        </m:m>
                      </m:e>
                    </m:d>
                  </m:oMath>
                </a14:m>
                <a:r>
                  <a:rPr lang="en-US" sz="2000" dirty="0"/>
                  <a:t>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∨</m:t>
                    </m:r>
                    <m:r>
                      <a:rPr lang="en-US" sz="2000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d>
                      <m:dPr>
                        <m:begChr m:val="{"/>
                        <m:endChr m:val=""/>
                        <m:ctrlPr>
                          <a:rPr lang="ru-RU" sz="2000" i="1" dirty="0" smtClean="0">
                            <a:solidFill>
                              <a:srgbClr val="836967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plcHide m:val="on"/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ru-RU" sz="2000" i="1" dirty="0" smtClean="0">
                                <a:solidFill>
                                  <a:srgbClr val="836967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r>
                                <a:rPr lang="ru-RU" sz="2000" dirty="0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  <m:r>
                                <a:rPr lang="ru-RU" sz="2000" i="1" dirty="0" smtClean="0"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  <m:r>
                                <a:rPr lang="ru-RU" sz="2000" i="0" dirty="0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ru-RU" sz="2000" i="1" dirty="0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ru-RU" sz="2000" i="0" dirty="0" smtClean="0">
                                  <a:latin typeface="Cambria Math" panose="02040503050406030204" pitchFamily="18" charset="0"/>
                                </a:rPr>
                                <m:t>=−5</m:t>
                              </m:r>
                            </m:e>
                          </m:mr>
                          <m:mr>
                            <m:e>
                              <m:r>
                                <a:rPr lang="ru-RU" sz="2000" i="1" dirty="0" smtClean="0"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  <m:r>
                                <a:rPr lang="ru-RU" sz="2000" i="0" dirty="0" smtClean="0">
                                  <a:latin typeface="Cambria Math" panose="02040503050406030204" pitchFamily="18" charset="0"/>
                                </a:rPr>
                                <m:t>+2</m:t>
                              </m:r>
                              <m:r>
                                <a:rPr lang="ru-RU" sz="2000" i="1" dirty="0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ru-RU" sz="2000" i="0" dirty="0" smtClean="0">
                                  <a:latin typeface="Cambria Math" panose="02040503050406030204" pitchFamily="18" charset="0"/>
                                </a:rPr>
                                <m:t>=−1</m:t>
                              </m:r>
                            </m:e>
                          </m:mr>
                        </m:m>
                      </m:e>
                    </m:d>
                  </m:oMath>
                </a14:m>
                <a:r>
                  <a:rPr lang="en-US" sz="2000" dirty="0"/>
                  <a:t>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∨</m:t>
                    </m:r>
                    <m:r>
                      <a:rPr lang="en-US" sz="2000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d>
                      <m:dPr>
                        <m:begChr m:val="{"/>
                        <m:endChr m:val=""/>
                        <m:ctrlPr>
                          <a:rPr lang="ru-RU" sz="2000" i="1" dirty="0" smtClean="0">
                            <a:solidFill>
                              <a:srgbClr val="836967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plcHide m:val="on"/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ru-RU" sz="2000" i="1" dirty="0" smtClean="0">
                                <a:solidFill>
                                  <a:srgbClr val="836967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r>
                                <a:rPr lang="ru-RU" sz="2000" dirty="0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  <m:r>
                                <a:rPr lang="ru-RU" sz="2000" i="1" dirty="0" smtClean="0"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  <m:r>
                                <a:rPr lang="ru-RU" sz="2000" i="0" dirty="0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ru-RU" sz="2000" i="1" dirty="0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ru-RU" sz="2000" i="0" dirty="0" smtClean="0">
                                  <a:latin typeface="Cambria Math" panose="02040503050406030204" pitchFamily="18" charset="0"/>
                                </a:rPr>
                                <m:t>=1</m:t>
                              </m:r>
                            </m:e>
                          </m:mr>
                          <m:mr>
                            <m:e>
                              <m:r>
                                <a:rPr lang="ru-RU" sz="2000" i="1" dirty="0" smtClean="0"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  <m:r>
                                <a:rPr lang="ru-RU" sz="2000" i="0" dirty="0" smtClean="0">
                                  <a:latin typeface="Cambria Math" panose="02040503050406030204" pitchFamily="18" charset="0"/>
                                </a:rPr>
                                <m:t>+2</m:t>
                              </m:r>
                              <m:r>
                                <a:rPr lang="ru-RU" sz="2000" i="1" dirty="0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ru-RU" sz="2000" i="0" dirty="0" smtClean="0">
                                  <a:latin typeface="Cambria Math" panose="02040503050406030204" pitchFamily="18" charset="0"/>
                                </a:rPr>
                                <m:t>=5</m:t>
                              </m:r>
                            </m:e>
                          </m:mr>
                        </m:m>
                      </m:e>
                    </m:d>
                    <m:r>
                      <a:rPr lang="en-US" sz="2000" b="0" i="1" dirty="0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000" dirty="0"/>
                  <a:t>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∨</m:t>
                    </m:r>
                    <m:r>
                      <a:rPr lang="en-US" sz="2000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d>
                      <m:dPr>
                        <m:begChr m:val="{"/>
                        <m:endChr m:val=""/>
                        <m:ctrlPr>
                          <a:rPr lang="ru-RU" sz="2000" i="1" dirty="0" smtClean="0">
                            <a:solidFill>
                              <a:srgbClr val="836967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plcHide m:val="on"/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ru-RU" sz="2000" i="1" dirty="0" smtClean="0">
                                <a:solidFill>
                                  <a:srgbClr val="836967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r>
                                <a:rPr lang="ru-RU" sz="2000" dirty="0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  <m:r>
                                <a:rPr lang="ru-RU" sz="2000" i="1" dirty="0" smtClean="0"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  <m:r>
                                <a:rPr lang="ru-RU" sz="2000" i="0" dirty="0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ru-RU" sz="2000" i="1" dirty="0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ru-RU" sz="2000" i="0" dirty="0" smtClean="0">
                                  <a:latin typeface="Cambria Math" panose="02040503050406030204" pitchFamily="18" charset="0"/>
                                </a:rPr>
                                <m:t>=−1</m:t>
                              </m:r>
                            </m:e>
                          </m:mr>
                          <m:mr>
                            <m:e>
                              <m:r>
                                <a:rPr lang="ru-RU" sz="2000" i="1" dirty="0" smtClean="0"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  <m:r>
                                <a:rPr lang="ru-RU" sz="2000" i="0" dirty="0" smtClean="0">
                                  <a:latin typeface="Cambria Math" panose="02040503050406030204" pitchFamily="18" charset="0"/>
                                </a:rPr>
                                <m:t>+2</m:t>
                              </m:r>
                              <m:r>
                                <a:rPr lang="ru-RU" sz="2000" i="1" dirty="0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ru-RU" sz="2000" i="0" dirty="0" smtClean="0">
                                  <a:latin typeface="Cambria Math" panose="02040503050406030204" pitchFamily="18" charset="0"/>
                                </a:rPr>
                                <m:t>=−5</m:t>
                              </m:r>
                              <m:r>
                                <a:rPr lang="en-US" sz="2000" b="0" i="0" dirty="0" smtClean="0">
                                  <a:latin typeface="Cambria Math" panose="02040503050406030204" pitchFamily="18" charset="0"/>
                                </a:rPr>
                                <m:t>.</m:t>
                              </m:r>
                            </m:e>
                          </m:mr>
                        </m:m>
                      </m:e>
                    </m:d>
                  </m:oMath>
                </a14:m>
                <a:endParaRPr lang="ru-RU" sz="2000" dirty="0"/>
              </a:p>
              <a:p>
                <a:pPr>
                  <a:buFont typeface="Wingdings" panose="05000000000000000000" pitchFamily="2" charset="2"/>
                  <a:buChar char="q"/>
                </a:pPr>
                <a:r>
                  <a:rPr lang="ru-RU" sz="2000" dirty="0"/>
                  <a:t>Первые две системы не имеют решений в целых числах, третья и четвертая имеют решением пары (х, у) = (2, 1) и (х, у) = (—2, —1) соответственно. </a:t>
                </a:r>
              </a:p>
              <a:p>
                <a:pPr>
                  <a:buFont typeface="Wingdings" panose="05000000000000000000" pitchFamily="2" charset="2"/>
                  <a:buChar char="q"/>
                </a:pPr>
                <a:r>
                  <a:rPr lang="ru-RU" sz="2000" dirty="0"/>
                  <a:t>Ответ: {(2, 1); (—2, —1)}.</a:t>
                </a:r>
              </a:p>
              <a:p>
                <a:endParaRPr lang="ru-RU" dirty="0"/>
              </a:p>
            </p:txBody>
          </p:sp>
        </mc:Choice>
        <mc:Fallback xmlns="">
          <p:sp>
            <p:nvSpPr>
              <p:cNvPr id="3" name="Объект 2">
                <a:extLst>
                  <a:ext uri="{FF2B5EF4-FFF2-40B4-BE49-F238E27FC236}">
                    <a16:creationId xmlns:a16="http://schemas.microsoft.com/office/drawing/2014/main" id="{F07B57D2-139D-46DC-AEDB-06053C7F941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35557" y="2417933"/>
                <a:ext cx="8596668" cy="3880773"/>
              </a:xfrm>
              <a:blipFill>
                <a:blip r:embed="rId2"/>
                <a:stretch>
                  <a:fillRect l="-284" t="-110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81057583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Заголовок 1">
                <a:extLst>
                  <a:ext uri="{FF2B5EF4-FFF2-40B4-BE49-F238E27FC236}">
                    <a16:creationId xmlns="" xmlns:a16="http://schemas.microsoft.com/office/drawing/2014/main" id="{50C7B452-B1FB-4F07-A927-768F55EFCBE0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677334" y="609600"/>
                <a:ext cx="8596668" cy="1245833"/>
              </a:xfrm>
            </p:spPr>
            <p:txBody>
              <a:bodyPr>
                <a:normAutofit fontScale="90000"/>
              </a:bodyPr>
              <a:lstStyle/>
              <a:p>
                <a:pPr algn="ctr"/>
                <a:r>
                  <a:rPr lang="ru-RU" dirty="0"/>
                  <a:t>Пример 2. Решить в целых числах уравнение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ru-RU" dirty="0"/>
                  <a:t> — </a:t>
                </a:r>
                <a:r>
                  <a:rPr lang="ru-RU" dirty="0" err="1"/>
                  <a:t>ху</a:t>
                </a:r>
                <a:r>
                  <a:rPr lang="ru-RU" dirty="0"/>
                  <a:t> — 2х + 3у = 10.</a:t>
                </a:r>
                <a:br>
                  <a:rPr lang="ru-RU" dirty="0"/>
                </a:br>
                <a:endParaRPr lang="ru-RU" dirty="0"/>
              </a:p>
            </p:txBody>
          </p:sp>
        </mc:Choice>
        <mc:Fallback xmlns="">
          <p:sp>
            <p:nvSpPr>
              <p:cNvPr id="2" name="Заголовок 1">
                <a:extLst>
                  <a:ext uri="{FF2B5EF4-FFF2-40B4-BE49-F238E27FC236}">
                    <a16:creationId xmlns:a16="http://schemas.microsoft.com/office/drawing/2014/main" id="{50C7B452-B1FB-4F07-A927-768F55EFCBE0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677334" y="609600"/>
                <a:ext cx="8596668" cy="1245833"/>
              </a:xfrm>
              <a:blipFill>
                <a:blip r:embed="rId2"/>
                <a:stretch>
                  <a:fillRect t="-6373" b="-196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>
                <a:extLst>
                  <a:ext uri="{FF2B5EF4-FFF2-40B4-BE49-F238E27FC236}">
                    <a16:creationId xmlns="" xmlns:a16="http://schemas.microsoft.com/office/drawing/2014/main" id="{57CDFF69-8A2C-4578-8D24-8B0CA40C4151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>
                  <a:buFont typeface="Wingdings" panose="05000000000000000000" pitchFamily="2" charset="2"/>
                  <a:buChar char="q"/>
                </a:pPr>
                <a:r>
                  <a:rPr lang="ru-RU" sz="2000" i="1" dirty="0"/>
                  <a:t>Решение. </a:t>
                </a:r>
                <a:r>
                  <a:rPr lang="ru-RU" sz="2000" dirty="0"/>
                  <a:t>Выразим в данном уравнении у через х:</a:t>
                </a:r>
              </a:p>
              <a:p>
                <a:pPr marL="0" indent="0" algn="ctr">
                  <a:buNone/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ru-RU" sz="200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ru-RU" sz="2000" dirty="0"/>
                  <a:t>-</a:t>
                </a:r>
                <a:r>
                  <a:rPr lang="ru-RU" sz="2000" dirty="0" err="1"/>
                  <a:t>xy</a:t>
                </a:r>
                <a:r>
                  <a:rPr lang="en-US" sz="2000" dirty="0"/>
                  <a:t>-</a:t>
                </a:r>
                <a:r>
                  <a:rPr lang="ru-RU" sz="2000" dirty="0"/>
                  <a:t>2x+3y=10</a:t>
                </a:r>
                <a:r>
                  <a:rPr lang="en-US" sz="2000" dirty="0"/>
                  <a:t> </a:t>
                </a:r>
                <a:r>
                  <a:rPr lang="ru-RU" sz="2000" dirty="0"/>
                  <a:t>⇔</a:t>
                </a:r>
                <a:r>
                  <a:rPr lang="en-US" sz="2000" dirty="0"/>
                  <a:t> </a:t>
                </a:r>
                <a:r>
                  <a:rPr lang="ru-RU" sz="2000" dirty="0"/>
                  <a:t>y(3-x)=10+2x-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200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ru-RU" sz="2000" dirty="0"/>
                  <a:t>⇔</a:t>
                </a:r>
              </a:p>
              <a:p>
                <a:pPr marL="0" indent="0" algn="ctr">
                  <a:buNone/>
                </a:pPr>
                <a:r>
                  <a:rPr lang="ru-RU" sz="2000" dirty="0"/>
                  <a:t>⇔</a:t>
                </a:r>
                <a:r>
                  <a:rPr lang="en-US" sz="2000" dirty="0"/>
                  <a:t> </a:t>
                </a:r>
                <a:r>
                  <a:rPr lang="ru-RU" sz="2000" dirty="0"/>
                  <a:t>y</a:t>
                </a:r>
                <a:r>
                  <a:rPr lang="en-US" sz="2000" dirty="0"/>
                  <a:t> </a:t>
                </a:r>
                <a:r>
                  <a:rPr lang="ru-RU" sz="2000" dirty="0"/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0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ru-RU" sz="200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sz="2000" b="0" i="0" smtClean="0">
                                <a:latin typeface="Cambria Math" panose="02040503050406030204" pitchFamily="18" charset="0"/>
                              </a:rPr>
                              <m:t>x</m:t>
                            </m:r>
                          </m:e>
                          <m:sup>
                            <m:r>
                              <a:rPr lang="en-US" sz="2000" b="0" i="0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en-US" sz="2000" i="0">
                            <a:latin typeface="Cambria Math" panose="02040503050406030204" pitchFamily="18" charset="0"/>
                          </a:rPr>
                          <m:t>−2</m:t>
                        </m:r>
                        <m:r>
                          <m:rPr>
                            <m:sty m:val="p"/>
                          </m:rPr>
                          <a:rPr lang="en-US" sz="2000" i="0">
                            <a:latin typeface="Cambria Math" panose="02040503050406030204" pitchFamily="18" charset="0"/>
                          </a:rPr>
                          <m:t>x</m:t>
                        </m:r>
                        <m:r>
                          <a:rPr lang="en-US" sz="2000" i="0">
                            <a:latin typeface="Cambria Math" panose="02040503050406030204" pitchFamily="18" charset="0"/>
                          </a:rPr>
                          <m:t>−10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sz="2000" i="0">
                            <a:latin typeface="Cambria Math" panose="02040503050406030204" pitchFamily="18" charset="0"/>
                          </a:rPr>
                          <m:t>x</m:t>
                        </m:r>
                        <m:r>
                          <a:rPr lang="en-US" sz="2000" i="0">
                            <a:latin typeface="Cambria Math" panose="02040503050406030204" pitchFamily="18" charset="0"/>
                          </a:rPr>
                          <m:t>−3</m:t>
                        </m:r>
                      </m:den>
                    </m:f>
                  </m:oMath>
                </a14:m>
                <a:r>
                  <a:rPr lang="en-US" sz="2000" dirty="0"/>
                  <a:t> = </a:t>
                </a:r>
                <a:r>
                  <a:rPr lang="ru-RU" sz="2000" dirty="0"/>
                  <a:t>x+1</a:t>
                </a:r>
                <a:r>
                  <a:rPr lang="en-US" sz="2000" dirty="0"/>
                  <a:t> -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0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b="0" i="0" smtClean="0">
                            <a:latin typeface="Cambria Math" panose="02040503050406030204" pitchFamily="18" charset="0"/>
                          </a:rPr>
                          <m:t>7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sz="2000" b="0" i="0" smtClean="0">
                            <a:latin typeface="Cambria Math" panose="02040503050406030204" pitchFamily="18" charset="0"/>
                          </a:rPr>
                          <m:t>x</m:t>
                        </m:r>
                        <m:r>
                          <a:rPr lang="en-US" sz="2000" b="0" i="0" smtClean="0">
                            <a:latin typeface="Cambria Math" panose="02040503050406030204" pitchFamily="18" charset="0"/>
                          </a:rPr>
                          <m:t> −3</m:t>
                        </m:r>
                      </m:den>
                    </m:f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.</m:t>
                    </m:r>
                  </m:oMath>
                </a14:m>
                <a:endParaRPr lang="ru-RU" sz="2000" dirty="0"/>
              </a:p>
              <a:p>
                <a:pPr>
                  <a:buFont typeface="Wingdings" panose="05000000000000000000" pitchFamily="2" charset="2"/>
                  <a:buChar char="q"/>
                </a:pPr>
                <a:r>
                  <a:rPr lang="ru-RU" sz="2000" dirty="0"/>
                  <a:t>Из полученного равенства видно, что дробь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0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7</m:t>
                        </m:r>
                      </m:num>
                      <m:den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 − 3</m:t>
                        </m:r>
                      </m:den>
                    </m:f>
                  </m:oMath>
                </a14:m>
                <a:r>
                  <a:rPr lang="en-US" sz="2000" dirty="0"/>
                  <a:t> </a:t>
                </a:r>
                <a:r>
                  <a:rPr lang="ru-RU" sz="2000" dirty="0"/>
                  <a:t>должна быть целым числом. Это возможно, когда х — З принимает значения ±7 и ±1. Разбирая четыре случая, находим все пары (х, у), удовлетворяющие данному уравнению: (х, у)  = {(10, 10); (-4, -2); (4, -2); (2, 10)}.</a:t>
                </a:r>
              </a:p>
            </p:txBody>
          </p:sp>
        </mc:Choice>
        <mc:Fallback xmlns="">
          <p:sp>
            <p:nvSpPr>
              <p:cNvPr id="3" name="Объект 2">
                <a:extLst>
                  <a:ext uri="{FF2B5EF4-FFF2-40B4-BE49-F238E27FC236}">
                    <a16:creationId xmlns:a16="http://schemas.microsoft.com/office/drawing/2014/main" id="{57CDFF69-8A2C-4578-8D24-8B0CA40C415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3"/>
                <a:stretch>
                  <a:fillRect l="-284" t="-942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94500919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D5F5D32C-15BC-4DD8-AE3C-93B6FD8040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30095" y="816638"/>
            <a:ext cx="7454612" cy="1015014"/>
          </a:xfrm>
        </p:spPr>
        <p:txBody>
          <a:bodyPr>
            <a:noAutofit/>
          </a:bodyPr>
          <a:lstStyle/>
          <a:p>
            <a:pPr algn="ctr"/>
            <a:r>
              <a:rPr lang="ru-RU" sz="3200" dirty="0"/>
              <a:t>ДРУГИЕ УРАВНЕНИЯ В ЦЕЛЫХ ЧИСЛАХ</a:t>
            </a:r>
            <a:br>
              <a:rPr lang="ru-RU" sz="3200" dirty="0"/>
            </a:br>
            <a:endParaRPr lang="ru-RU" sz="3200" dirty="0"/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89723309-13DE-4563-BCC2-489C4B10D42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000" dirty="0"/>
              <a:t>Все описанные в предыдущей главе методы применимы для решения не только </a:t>
            </a:r>
            <a:r>
              <a:rPr lang="ru-RU" sz="2000" dirty="0" err="1"/>
              <a:t>диофантовых</a:t>
            </a:r>
            <a:r>
              <a:rPr lang="ru-RU" sz="2000" dirty="0"/>
              <a:t> уравнений второго порядка с двумя неизвестными, но и других уравнений в целых числах. К таким уравнениям относятся уравнения второго порядка с тремя и более переменными, уравнения более высокого, чем второго, порядка, уравнения, содержащие показательные и логарифмические функции, а также некоторые другие уравнения. Выбор нужного метода при решении подобного уравнения порой является определяющим условием для успешного решения задачи. Рассмотрим несколько примеров.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15474833"/>
      </p:ext>
    </p:extLst>
  </p:cSld>
  <p:clrMapOvr>
    <a:masterClrMapping/>
  </p:clrMapOvr>
</p:sld>
</file>

<file path=ppt/theme/theme1.xml><?xml version="1.0" encoding="utf-8"?>
<a:theme xmlns:a="http://schemas.openxmlformats.org/drawingml/2006/main" name="Аспект">
  <a:themeElements>
    <a:clrScheme name="Другая 5">
      <a:dk1>
        <a:srgbClr val="000000"/>
      </a:dk1>
      <a:lt1>
        <a:srgbClr val="FFFFFF"/>
      </a:lt1>
      <a:dk2>
        <a:srgbClr val="C3CFD2"/>
      </a:dk2>
      <a:lt2>
        <a:srgbClr val="C5B883"/>
      </a:lt2>
      <a:accent1>
        <a:srgbClr val="F9C777"/>
      </a:accent1>
      <a:accent2>
        <a:srgbClr val="BFBFBF"/>
      </a:accent2>
      <a:accent3>
        <a:srgbClr val="E0A381"/>
      </a:accent3>
      <a:accent4>
        <a:srgbClr val="C3C7B4"/>
      </a:accent4>
      <a:accent5>
        <a:srgbClr val="B9AF9A"/>
      </a:accent5>
      <a:accent6>
        <a:srgbClr val="C6C1BA"/>
      </a:accent6>
      <a:hlink>
        <a:srgbClr val="93E2FF"/>
      </a:hlink>
      <a:folHlink>
        <a:srgbClr val="AABBC0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272</TotalTime>
  <Words>1200</Words>
  <Application>Microsoft Office PowerPoint</Application>
  <PresentationFormat>Широкоэкранный</PresentationFormat>
  <Paragraphs>86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4" baseType="lpstr">
      <vt:lpstr>Arial</vt:lpstr>
      <vt:lpstr>Calibri</vt:lpstr>
      <vt:lpstr>Cambria Math</vt:lpstr>
      <vt:lpstr>Trebuchet MS</vt:lpstr>
      <vt:lpstr>Wingdings</vt:lpstr>
      <vt:lpstr>Wingdings 3</vt:lpstr>
      <vt:lpstr>Аспект</vt:lpstr>
      <vt:lpstr>Решения уравнений в целых числах</vt:lpstr>
      <vt:lpstr>Введение</vt:lpstr>
      <vt:lpstr>ДИОФАНТОВЫ УРАВНЕНИЯ ПЕРВОГО ПОРЯДКА  С ДВУМЯ НЕИЗВЕСТНЫМИ</vt:lpstr>
      <vt:lpstr>Пример 1. Решить уравнение 3х — 4у = 1 в целых числах. </vt:lpstr>
      <vt:lpstr>Пример 3. Найти все целые ι, при которых дробь (5ι+6)/(8ι+7)  сократима. </vt:lpstr>
      <vt:lpstr>ДИОФАНТОВЫ УРАВНЕНИЯ ВТОРОГО ПОРЯДКА  С ДВУМЯ НЕИЗВЕСТНЫМИ</vt:lpstr>
      <vt:lpstr>Пример 1. Найти все пары целых чисел (х, у), каждая из которых удовлетворяет уравнению 2x^2 + 5 = Зу^2 + 5ху. </vt:lpstr>
      <vt:lpstr>Пример 2. Решить в целых числах уравнение x^2 — ху — 2х + 3у = 10. </vt:lpstr>
      <vt:lpstr>ДРУГИЕ УРАВНЕНИЯ В ЦЕЛЫХ ЧИСЛАХ </vt:lpstr>
      <vt:lpstr>Пример 1. Решить в целых числах уравнение  x^2  + 〖5y〗^2 + 〖34z〗^2 + 2ху — 10xz— 22yz = 0. </vt:lpstr>
      <vt:lpstr>Пример 2. Найти все пары целых чисел (х, у), каждая из которых удовлетворяет уравнению (x^2 + y^2)(х + у — З) = 2ху. </vt:lpstr>
      <vt:lpstr>ТЕКСТОВЫЕ ЗАДАЧИ, ИСПОЛЬЗУЮЩИЕ УРАВНЕНИЯ В ЦЕЛЫХ ЧИСЛАХ</vt:lpstr>
      <vt:lpstr>Пример 1. Длина дороги, соединяющей пункты А и В, равна 2 км. По этой дороге курсируют два автобуса. Достигнув пункта А или пункта В, каждый из автобусов немедленно разворачивается и следует без остановок к другому пункту. Первый автобус движется со скоростью 51 км/час, а второй — 42 км/час. Сколько раз за 8 часов движения автобусы встретятся в пункте В, если известно, что первый стартует из пункта А, а второй — из пункта В? </vt:lpstr>
      <vt:lpstr>Пример 2. Мастер делает за 1 час целое число деталей, большее 5, а ученик — на 2 детали меньше. Один мастер выполняет заказ за целое число часов, а два ученика вместе — на 1 час быстрее. Из какого количества деталей состоит заказ? </vt:lpstr>
      <vt:lpstr>Пример 3. Ваня и Петя ходили за грибами. Ваня нашёл 35 грибов, среди которых было несколько подосиновиков, а Петя грибов не нашёл. Ваня взял себе все белые грибы, а остальные отдал Пете. Петя, обнаружив среди них червивый подберёзовик, выкинул его. Сколько было найдено подосиновиков, если доля белых в найденных Ваней грибах оказалась равна доле подосиновиков в принесенных Петей домой грибах? </vt:lpstr>
      <vt:lpstr>Заключение </vt:lpstr>
      <vt:lpstr>СПАСИБО  ЗА  ВНИМАНИЕ!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Решения уравнений в целых числах</dc:title>
  <dc:creator>ivahn</dc:creator>
  <cp:lastModifiedBy>Lenovo</cp:lastModifiedBy>
  <cp:revision>24</cp:revision>
  <dcterms:created xsi:type="dcterms:W3CDTF">2021-03-01T17:46:20Z</dcterms:created>
  <dcterms:modified xsi:type="dcterms:W3CDTF">2021-04-09T14:59:03Z</dcterms:modified>
</cp:coreProperties>
</file>