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5" r:id="rId2"/>
    <p:sldId id="256" r:id="rId3"/>
    <p:sldId id="276" r:id="rId4"/>
    <p:sldId id="278" r:id="rId5"/>
    <p:sldId id="279" r:id="rId6"/>
    <p:sldId id="271" r:id="rId7"/>
    <p:sldId id="272" r:id="rId8"/>
    <p:sldId id="273" r:id="rId9"/>
    <p:sldId id="262" r:id="rId10"/>
    <p:sldId id="268" r:id="rId11"/>
    <p:sldId id="263" r:id="rId12"/>
    <p:sldId id="265" r:id="rId13"/>
    <p:sldId id="274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0CD0B-F875-43DA-B525-CB263FE04D1B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9107F8-72C4-4BA6-82BD-6E222B41A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D08FC0-A05F-4B14-9791-2A3BC835417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CA844B-1761-417A-A837-167204BA404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6F6C68-26F7-49F9-888F-E215C9B93971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26A7-D265-40DC-BCC5-2691B0FE49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A556D-E033-4004-B65F-99CE38CDB6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26A7-D265-40DC-BCC5-2691B0FE49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A556D-E033-4004-B65F-99CE38CDB6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26A7-D265-40DC-BCC5-2691B0FE49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A556D-E033-4004-B65F-99CE38CDB6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95800" y="2362200"/>
            <a:ext cx="4419600" cy="22098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>
              <a:defRPr i="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26A7-D265-40DC-BCC5-2691B0FE49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A556D-E033-4004-B65F-99CE38CDB6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26A7-D265-40DC-BCC5-2691B0FE49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A556D-E033-4004-B65F-99CE38CDB6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26A7-D265-40DC-BCC5-2691B0FE49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A556D-E033-4004-B65F-99CE38CDB6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26A7-D265-40DC-BCC5-2691B0FE49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A556D-E033-4004-B65F-99CE38CDB6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26A7-D265-40DC-BCC5-2691B0FE49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A556D-E033-4004-B65F-99CE38CDB6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26A7-D265-40DC-BCC5-2691B0FE49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A556D-E033-4004-B65F-99CE38CDB6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26A7-D265-40DC-BCC5-2691B0FE49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A556D-E033-4004-B65F-99CE38CDB6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26A7-D265-40DC-BCC5-2691B0FE49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A556D-E033-4004-B65F-99CE38CDB6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726A7-D265-40DC-BCC5-2691B0FE49B8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A556D-E033-4004-B65F-99CE38CDB6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Трагедия Беслана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9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628800"/>
            <a:ext cx="7458298" cy="497219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Новая школа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енд в холл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276872"/>
            <a:ext cx="8460234" cy="379051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Стенд памяти, расположенный в холле новой школы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узе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3492" y="1481138"/>
            <a:ext cx="7458297" cy="497219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Школьный музей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Город ангелов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  — название мемориального кладбища, находящегося в Беслане, на котором похоронены 266 человек, погибших во время террористического акта в Беслане 1 сентября 2004 года. На территории кладбища находится памятник «Древо скорби», 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хачкар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подаренный детьми Армении и памятник бойцам спецназа, погибшим при штурме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бесланской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школы № 1.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0722" name="Picture 2" descr="https://upload.wikimedia.org/wikipedia/commons/thumb/5/5c/Gorod_angelov6.jpg/800px-Gorod_angelov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789040"/>
            <a:ext cx="3899925" cy="2924944"/>
          </a:xfrm>
          <a:prstGeom prst="rect">
            <a:avLst/>
          </a:prstGeom>
          <a:noFill/>
        </p:spPr>
      </p:pic>
      <p:pic>
        <p:nvPicPr>
          <p:cNvPr id="30724" name="Picture 4" descr="https://upload.wikimedia.org/wikipedia/commons/thumb/9/9e/Gorod_angelov1.jpg/800px-Gorod_angelov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789040"/>
            <a:ext cx="3888432" cy="2916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748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Год спустя на мемориальном кладбище Беслана, где захоронены жертвы теракта, состоялось открытие памятника  «Древо скорби».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1 сентября: день в истории. 21.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556792"/>
            <a:ext cx="3739853" cy="4986470"/>
          </a:xfrm>
          <a:prstGeom prst="rect">
            <a:avLst/>
          </a:prstGeom>
          <a:noFill/>
        </p:spPr>
      </p:pic>
      <p:pic>
        <p:nvPicPr>
          <p:cNvPr id="4" name="Содержимое 3" descr="Beslan_Gorod_Angelo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348880"/>
            <a:ext cx="4392488" cy="29210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445934_f4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780928"/>
            <a:ext cx="6033102" cy="36004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04856" cy="23762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Бесла́н</a:t>
            </a:r>
            <a: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-  город в России, административный центр Правобережного района Северной Осетии</a:t>
            </a:r>
            <a:endParaRPr lang="ru-RU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1 сентября 2004 года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42672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Группа вооруженных боевиков в масках и бронежилетах приехала в Беслан на трех автомашинах  и захватила школу номер 1, где в тот момент проходила утренняя линейка.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момент захвата и в первые часы после этого террористы убили 17 человек. </a:t>
            </a:r>
            <a:b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три дня террористы отказывались от передачи заложникам лекарств, воды и продуктов питания. 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231444483_24.jpg"/>
          <p:cNvPicPr>
            <a:picLocks noChangeAspect="1"/>
          </p:cNvPicPr>
          <p:nvPr/>
        </p:nvPicPr>
        <p:blipFill>
          <a:blip r:embed="rId2" cstate="print"/>
          <a:srcRect l="10213"/>
          <a:stretch>
            <a:fillRect/>
          </a:stretch>
        </p:blipFill>
        <p:spPr>
          <a:xfrm>
            <a:off x="4932039" y="2132856"/>
            <a:ext cx="3877827" cy="2885398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сентября 2004 года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16832"/>
            <a:ext cx="4038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Днем 2 сентября террористы отпустили 26 заложников - женщин и малолетних детей.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988464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844824"/>
            <a:ext cx="4254500" cy="3190875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3 сентября 2004 года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4572000" cy="5184575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Около полудня в спортзале школы раздались два мощных взрыва. Часть заложников бросилась бежать и боевики открыли по ним огонь. В ответ спецподразделения были вынуждены начать незапланированный штурм здания. </a:t>
            </a:r>
          </a:p>
          <a:p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Операция по освобождению заложников и ликвидации террористов продолжалась до позднего вечера пятницы. При этом здание школы было частично разрушено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_773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980728"/>
            <a:ext cx="3581400" cy="268605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" name="Рисунок 4" descr="beslan_2_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3789040"/>
            <a:ext cx="3528392" cy="2646294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Содержимое 4" descr="pk_51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lum bright="10000" contrast="20000"/>
          </a:blip>
          <a:srcRect/>
          <a:stretch>
            <a:fillRect/>
          </a:stretch>
        </p:blipFill>
        <p:spPr>
          <a:xfrm>
            <a:off x="2267744" y="1484784"/>
            <a:ext cx="4429125" cy="2928937"/>
          </a:xfrm>
        </p:spPr>
      </p:pic>
      <p:sp>
        <p:nvSpPr>
          <p:cNvPr id="6" name="Прямоугольник 5"/>
          <p:cNvSpPr/>
          <p:nvPr/>
        </p:nvSpPr>
        <p:spPr>
          <a:xfrm>
            <a:off x="428596" y="214291"/>
            <a:ext cx="8572560" cy="126188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Террористами был захвачен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+mn-lt"/>
                <a:cs typeface="+mn-cs"/>
              </a:rPr>
              <a:t>1251</a:t>
            </a:r>
            <a:r>
              <a:rPr lang="ru-RU" sz="3200" b="1" dirty="0">
                <a:latin typeface="+mn-lt"/>
                <a:cs typeface="+mn-cs"/>
              </a:rPr>
              <a:t>  заложник</a:t>
            </a:r>
            <a:r>
              <a:rPr lang="ru-RU" sz="4000" b="1" dirty="0">
                <a:latin typeface="+mn-lt"/>
                <a:cs typeface="+mn-cs"/>
              </a:rPr>
              <a:t>.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643446"/>
            <a:ext cx="8572560" cy="2241263"/>
          </a:xfrm>
          <a:prstGeom prst="rect">
            <a:avLst/>
          </a:prstGeom>
        </p:spPr>
        <p:txBody>
          <a:bodyPr numCol="2">
            <a:spAutoFit/>
          </a:bodyPr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latin typeface="+mn-lt"/>
                <a:cs typeface="+mn-cs"/>
              </a:rPr>
              <a:t>Сотни людей в тот день были  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latin typeface="+mn-lt"/>
                <a:cs typeface="+mn-cs"/>
              </a:rPr>
              <a:t>                                                убиты,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latin typeface="+mn-lt"/>
                <a:cs typeface="+mn-cs"/>
              </a:rPr>
              <a:t>Особенно те, кто кричал и 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latin typeface="+mn-lt"/>
                <a:cs typeface="+mn-cs"/>
              </a:rPr>
              <a:t>                                              кричал.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latin typeface="+mn-lt"/>
                <a:cs typeface="+mn-cs"/>
              </a:rPr>
              <a:t>Кто выжил в тот день, никогда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latin typeface="+mn-lt"/>
                <a:cs typeface="+mn-cs"/>
              </a:rPr>
              <a:t>                                         не забудет,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latin typeface="+mn-lt"/>
                <a:cs typeface="+mn-cs"/>
              </a:rPr>
              <a:t>Тот ужас и страх, что пришлось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latin typeface="+mn-lt"/>
                <a:cs typeface="+mn-cs"/>
              </a:rPr>
              <a:t>                                               испытать.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latin typeface="+mn-lt"/>
                <a:cs typeface="+mn-cs"/>
              </a:rPr>
              <a:t>И мы эти грозные дни будем 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latin typeface="+mn-lt"/>
                <a:cs typeface="+mn-cs"/>
              </a:rPr>
              <a:t>                                                 помнить,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latin typeface="+mn-lt"/>
                <a:cs typeface="+mn-cs"/>
              </a:rPr>
              <a:t>Погибшим - </a:t>
            </a:r>
            <a:r>
              <a:rPr lang="ru-RU" sz="2000" b="1" dirty="0">
                <a:solidFill>
                  <a:srgbClr val="0070C0"/>
                </a:solidFill>
                <a:latin typeface="+mn-lt"/>
              </a:rPr>
              <a:t>молчаньем</a:t>
            </a:r>
            <a:r>
              <a:rPr lang="ru-RU" sz="28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+mn-lt"/>
                <a:cs typeface="+mn-cs"/>
              </a:rPr>
              <a:t>минуту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latin typeface="+mn-lt"/>
                <a:cs typeface="+mn-cs"/>
              </a:rPr>
              <a:t>                                                      стоять.</a:t>
            </a:r>
          </a:p>
        </p:txBody>
      </p:sp>
    </p:spTree>
  </p:cSld>
  <p:clrMapOvr>
    <a:masterClrMapping/>
  </p:clrMapOvr>
  <p:transition advTm="1776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71625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  <a:endParaRPr lang="ru-RU" b="1" smtClean="0"/>
          </a:p>
        </p:txBody>
      </p:sp>
      <p:pic>
        <p:nvPicPr>
          <p:cNvPr id="8195" name="Содержимое 8" descr="25212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lum bright="10000" contrast="20000"/>
          </a:blip>
          <a:srcRect/>
          <a:stretch>
            <a:fillRect/>
          </a:stretch>
        </p:blipFill>
        <p:spPr>
          <a:xfrm>
            <a:off x="714375" y="1357313"/>
            <a:ext cx="3857625" cy="3000375"/>
          </a:xfrm>
        </p:spPr>
      </p:pic>
      <p:pic>
        <p:nvPicPr>
          <p:cNvPr id="8196" name="Содержимое 9" descr="beslan-4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3438" y="1357313"/>
            <a:ext cx="4214812" cy="3000375"/>
          </a:xfrm>
        </p:spPr>
      </p:pic>
      <p:sp>
        <p:nvSpPr>
          <p:cNvPr id="7" name="Прямоугольник 6"/>
          <p:cNvSpPr/>
          <p:nvPr/>
        </p:nvSpPr>
        <p:spPr>
          <a:xfrm>
            <a:off x="928662" y="0"/>
            <a:ext cx="7715304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Погибли </a:t>
            </a:r>
            <a:r>
              <a:rPr lang="ru-RU" sz="4000" b="1" dirty="0">
                <a:solidFill>
                  <a:srgbClr val="FF0000"/>
                </a:solidFill>
                <a:latin typeface="+mn-lt"/>
                <a:cs typeface="+mn-cs"/>
              </a:rPr>
              <a:t>186</a:t>
            </a:r>
            <a:r>
              <a:rPr lang="ru-RU" sz="3200" b="1" dirty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ru-RU" sz="3600" b="1" dirty="0">
                <a:latin typeface="+mn-lt"/>
                <a:cs typeface="+mn-cs"/>
              </a:rPr>
              <a:t>детей</a:t>
            </a:r>
            <a:r>
              <a:rPr lang="ru-RU" sz="3200" b="1" dirty="0">
                <a:latin typeface="+mn-lt"/>
                <a:cs typeface="+mn-cs"/>
              </a:rPr>
              <a:t>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Инвалидами стали </a:t>
            </a:r>
            <a:r>
              <a:rPr lang="ru-RU" sz="4000" b="1" dirty="0">
                <a:solidFill>
                  <a:srgbClr val="FF0000"/>
                </a:solidFill>
                <a:latin typeface="+mn-lt"/>
                <a:cs typeface="+mn-cs"/>
              </a:rPr>
              <a:t>70</a:t>
            </a:r>
            <a:r>
              <a:rPr lang="ru-RU" sz="3200" b="1" dirty="0">
                <a:latin typeface="+mn-lt"/>
                <a:cs typeface="+mn-cs"/>
              </a:rPr>
              <a:t>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500570"/>
            <a:ext cx="8501122" cy="1938992"/>
          </a:xfrm>
          <a:prstGeom prst="rect">
            <a:avLst/>
          </a:prstGeom>
        </p:spPr>
        <p:txBody>
          <a:bodyPr numCol="2">
            <a:spAutoFit/>
          </a:bodyPr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  <a:cs typeface="+mn-cs"/>
              </a:rPr>
              <a:t>Беда пришла…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2060"/>
              </a:solidFill>
              <a:latin typeface="+mn-lt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  <a:cs typeface="+mn-cs"/>
              </a:rPr>
              <a:t>Пришла в каждый дом.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2060"/>
              </a:solidFill>
              <a:latin typeface="+mn-lt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  <a:cs typeface="+mn-cs"/>
              </a:rPr>
              <a:t>Все, молча, молятся лишь о том,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2060"/>
              </a:solidFill>
              <a:latin typeface="+mn-lt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  <a:cs typeface="+mn-cs"/>
              </a:rPr>
              <a:t>Чтоб живыми остались те, кто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  <a:cs typeface="+mn-cs"/>
              </a:rPr>
              <a:t>                                                     внутри: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2060"/>
              </a:solidFill>
              <a:latin typeface="+mn-lt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  <a:cs typeface="+mn-cs"/>
              </a:rPr>
              <a:t>«Пожалуйста, Господи, спаси, 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  <a:cs typeface="+mn-cs"/>
              </a:rPr>
              <a:t>                                                        сохрани».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2060"/>
              </a:solidFill>
              <a:latin typeface="+mn-lt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  <a:cs typeface="+mn-cs"/>
              </a:rPr>
              <a:t>Доктор Рошаль, Руслан Аушев здесь,</a:t>
            </a: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2060"/>
              </a:solidFill>
              <a:latin typeface="+mn-lt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</a:rPr>
              <a:t>«Альфа», </a:t>
            </a:r>
            <a:r>
              <a:rPr lang="ru-RU" b="1" dirty="0">
                <a:solidFill>
                  <a:srgbClr val="002060"/>
                </a:solidFill>
                <a:latin typeface="+mn-lt"/>
                <a:cs typeface="+mn-cs"/>
              </a:rPr>
              <a:t>«Вымпел», отряд МЧС.</a:t>
            </a:r>
          </a:p>
        </p:txBody>
      </p:sp>
    </p:spTree>
  </p:cSld>
  <p:clrMapOvr>
    <a:masterClrMapping/>
  </p:clrMapOvr>
  <p:transition advTm="1489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Содержимое 5" descr="41832_or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>
          <a:xfrm>
            <a:off x="395536" y="2060848"/>
            <a:ext cx="2567007" cy="3288977"/>
          </a:xfrm>
        </p:spPr>
      </p:pic>
      <p:sp>
        <p:nvSpPr>
          <p:cNvPr id="5" name="Прямоугольник 4"/>
          <p:cNvSpPr/>
          <p:nvPr/>
        </p:nvSpPr>
        <p:spPr>
          <a:xfrm>
            <a:off x="1000100" y="0"/>
            <a:ext cx="7358114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</a:t>
            </a:r>
            <a:r>
              <a:rPr lang="ru-RU" sz="3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59</a:t>
            </a:r>
            <a:r>
              <a:rPr lang="ru-RU" sz="32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учителей в школе </a:t>
            </a:r>
          </a:p>
          <a:p>
            <a:pPr algn="ctr">
              <a:defRPr/>
            </a:pPr>
            <a:r>
              <a:rPr lang="ru-RU" sz="32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погибли </a:t>
            </a:r>
            <a:r>
              <a:rPr lang="ru-RU" sz="3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</a:t>
            </a:r>
            <a:endParaRPr lang="ru-RU" sz="3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220" name="Прямоугольник 8"/>
          <p:cNvSpPr>
            <a:spLocks noChangeArrowheads="1"/>
          </p:cNvSpPr>
          <p:nvPr/>
        </p:nvSpPr>
        <p:spPr bwMode="auto">
          <a:xfrm>
            <a:off x="3143250" y="1214438"/>
            <a:ext cx="57150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70C0"/>
                </a:solidFill>
              </a:rPr>
              <a:t>   3 сентября 2004 года оборвалась жизнь прекрасного человека и педагога </a:t>
            </a:r>
            <a:r>
              <a:rPr lang="ru-RU" sz="2000" b="1">
                <a:solidFill>
                  <a:srgbClr val="FF0000"/>
                </a:solidFill>
              </a:rPr>
              <a:t>Ивана Константиновича Каниди</a:t>
            </a:r>
            <a:r>
              <a:rPr lang="ru-RU" sz="2000" b="1">
                <a:solidFill>
                  <a:srgbClr val="0070C0"/>
                </a:solidFill>
              </a:rPr>
              <a:t>, ценой собственной жизни спасавшего детей в захваченной боевиками школе Беслана.</a:t>
            </a:r>
          </a:p>
          <a:p>
            <a:r>
              <a:rPr lang="ru-RU" sz="2000" b="1">
                <a:solidFill>
                  <a:srgbClr val="0070C0"/>
                </a:solidFill>
              </a:rPr>
              <a:t>   В Беслане в конце декабря 2009 года откроется школа-интернат со спортивным уклоном </a:t>
            </a:r>
            <a:r>
              <a:rPr lang="ru-RU" sz="2000" b="1">
                <a:solidFill>
                  <a:srgbClr val="FF0000"/>
                </a:solidFill>
              </a:rPr>
              <a:t>имени Ивана Каниди</a:t>
            </a:r>
            <a:r>
              <a:rPr lang="ru-RU" sz="2000" b="1">
                <a:solidFill>
                  <a:srgbClr val="0070C0"/>
                </a:solidFill>
              </a:rPr>
              <a:t>, учителя физкультуры школы №1.</a:t>
            </a:r>
          </a:p>
        </p:txBody>
      </p:sp>
      <p:sp>
        <p:nvSpPr>
          <p:cNvPr id="9222" name="Прямоугольник 7"/>
          <p:cNvSpPr>
            <a:spLocks noChangeArrowheads="1"/>
          </p:cNvSpPr>
          <p:nvPr/>
        </p:nvSpPr>
        <p:spPr bwMode="auto">
          <a:xfrm>
            <a:off x="4283968" y="4437112"/>
            <a:ext cx="44291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</a:rPr>
              <a:t>Кто ж он, такой бесчеловечный?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Ведь даже зверь не убивает 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                                                 зря…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За всех пусть канет в пламень 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                                            вечный,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Такого не простить греха!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2132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Школа №1 спустя несколько лет после трагедии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_094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843812" y="1844824"/>
            <a:ext cx="5951834" cy="3384376"/>
          </a:xfrm>
        </p:spPr>
      </p:pic>
      <p:pic>
        <p:nvPicPr>
          <p:cNvPr id="10" name="Содержимое 9" descr="img_092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23528" y="3573016"/>
            <a:ext cx="4417391" cy="29449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374</Words>
  <Application>Microsoft Office PowerPoint</Application>
  <PresentationFormat>Экран (4:3)</PresentationFormat>
  <Paragraphs>67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Трагедия Беслана</vt:lpstr>
      <vt:lpstr>Бесла́н -  город в России, административный центр Правобережного района Северной Осетии</vt:lpstr>
      <vt:lpstr>1 сентября 2004 года</vt:lpstr>
      <vt:lpstr>2 сентября 2004 года</vt:lpstr>
      <vt:lpstr>3 сентября 2004 года</vt:lpstr>
      <vt:lpstr>Слайд 6</vt:lpstr>
      <vt:lpstr> </vt:lpstr>
      <vt:lpstr>Слайд 8</vt:lpstr>
      <vt:lpstr>Школа №1 спустя несколько лет после трагедии</vt:lpstr>
      <vt:lpstr>Новая школа</vt:lpstr>
      <vt:lpstr>Стенд памяти, расположенный в холле новой школы</vt:lpstr>
      <vt:lpstr>Школьный музей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1</cp:lastModifiedBy>
  <cp:revision>16</cp:revision>
  <dcterms:created xsi:type="dcterms:W3CDTF">2014-08-30T14:52:29Z</dcterms:created>
  <dcterms:modified xsi:type="dcterms:W3CDTF">2016-06-16T09:58:33Z</dcterms:modified>
</cp:coreProperties>
</file>