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74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340F6-F2BB-44E9-B136-04B1E503F3DB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75F12D9-4931-4FF3-927E-97AA2B691589}">
      <dgm:prSet phldrT="[Текст]" custT="1"/>
      <dgm:spPr/>
      <dgm:t>
        <a:bodyPr/>
        <a:lstStyle/>
        <a:p>
          <a:r>
            <a:rPr lang="ru-RU" sz="2000" b="0" i="0" dirty="0" smtClean="0">
              <a:solidFill>
                <a:schemeClr val="tx1"/>
              </a:solidFill>
            </a:rPr>
            <a:t>владения соответствующими методами дистанционного аудита</a:t>
          </a:r>
          <a:endParaRPr lang="ru-RU" sz="2000" dirty="0">
            <a:solidFill>
              <a:schemeClr val="tx1"/>
            </a:solidFill>
          </a:endParaRPr>
        </a:p>
      </dgm:t>
    </dgm:pt>
    <dgm:pt modelId="{268A1906-D5E3-4C84-9753-EEEF56889075}" type="parTrans" cxnId="{70F1295B-E9A3-4089-9033-CD25BD9F482B}">
      <dgm:prSet/>
      <dgm:spPr/>
      <dgm:t>
        <a:bodyPr/>
        <a:lstStyle/>
        <a:p>
          <a:endParaRPr lang="ru-RU"/>
        </a:p>
      </dgm:t>
    </dgm:pt>
    <dgm:pt modelId="{7C5CBCE1-A465-488F-B550-ECBE2B9A4C2D}" type="sibTrans" cxnId="{70F1295B-E9A3-4089-9033-CD25BD9F482B}">
      <dgm:prSet/>
      <dgm:spPr/>
      <dgm:t>
        <a:bodyPr/>
        <a:lstStyle/>
        <a:p>
          <a:endParaRPr lang="ru-RU"/>
        </a:p>
      </dgm:t>
    </dgm:pt>
    <dgm:pt modelId="{008D3AD5-2FAC-40F3-A2F0-6C35EA55F5EC}">
      <dgm:prSet phldrT="[Текст]" custT="1"/>
      <dgm:spPr/>
      <dgm:t>
        <a:bodyPr/>
        <a:lstStyle/>
        <a:p>
          <a:r>
            <a:rPr lang="ru-RU" sz="2000" b="0" i="0" dirty="0" smtClean="0">
              <a:solidFill>
                <a:schemeClr val="tx1"/>
              </a:solidFill>
            </a:rPr>
            <a:t>владения соответствующими информационно-коммуникационными технологиями.</a:t>
          </a:r>
          <a:endParaRPr lang="ru-RU" sz="2000" dirty="0">
            <a:solidFill>
              <a:schemeClr val="tx1"/>
            </a:solidFill>
          </a:endParaRPr>
        </a:p>
      </dgm:t>
    </dgm:pt>
    <dgm:pt modelId="{1C3EF575-7AF4-4A92-A488-C1FDA64543AB}" type="parTrans" cxnId="{23AAC2B0-2456-47DF-8653-DC4FF8321255}">
      <dgm:prSet/>
      <dgm:spPr/>
      <dgm:t>
        <a:bodyPr/>
        <a:lstStyle/>
        <a:p>
          <a:endParaRPr lang="ru-RU"/>
        </a:p>
      </dgm:t>
    </dgm:pt>
    <dgm:pt modelId="{2777BC85-1895-4C05-8B63-32C11D11E10E}" type="sibTrans" cxnId="{23AAC2B0-2456-47DF-8653-DC4FF8321255}">
      <dgm:prSet/>
      <dgm:spPr/>
      <dgm:t>
        <a:bodyPr/>
        <a:lstStyle/>
        <a:p>
          <a:endParaRPr lang="ru-RU"/>
        </a:p>
      </dgm:t>
    </dgm:pt>
    <dgm:pt modelId="{2152E52E-B642-4D18-827C-959345043D6C}">
      <dgm:prSet phldrT="[Текст]"/>
      <dgm:spPr/>
      <dgm:t>
        <a:bodyPr/>
        <a:lstStyle/>
        <a:p>
          <a:r>
            <a:rPr lang="ru-RU" b="0" i="0" dirty="0" smtClean="0">
              <a:solidFill>
                <a:schemeClr val="tx1"/>
              </a:solidFill>
            </a:rPr>
            <a:t>знания соответствующих законодательных нормативных и правовых требований, требований заинтересованных сторон и других требований, касающихся применения методов дистанционного аудита</a:t>
          </a:r>
          <a:endParaRPr lang="ru-RU" dirty="0">
            <a:solidFill>
              <a:schemeClr val="tx1"/>
            </a:solidFill>
          </a:endParaRPr>
        </a:p>
      </dgm:t>
    </dgm:pt>
    <dgm:pt modelId="{63274D57-D1C3-4E3A-AD10-B79B1C4EBC1D}" type="parTrans" cxnId="{AA955ECF-CEE2-47D9-869B-8548F8B437D3}">
      <dgm:prSet/>
      <dgm:spPr/>
      <dgm:t>
        <a:bodyPr/>
        <a:lstStyle/>
        <a:p>
          <a:endParaRPr lang="ru-RU"/>
        </a:p>
      </dgm:t>
    </dgm:pt>
    <dgm:pt modelId="{2378BAB7-07DC-44E2-BE3D-C4BF2009BC13}" type="sibTrans" cxnId="{AA955ECF-CEE2-47D9-869B-8548F8B437D3}">
      <dgm:prSet/>
      <dgm:spPr/>
      <dgm:t>
        <a:bodyPr/>
        <a:lstStyle/>
        <a:p>
          <a:endParaRPr lang="ru-RU"/>
        </a:p>
      </dgm:t>
    </dgm:pt>
    <dgm:pt modelId="{F3C22BB9-DE35-468F-B124-3C732FD4D7C7}">
      <dgm:prSet phldrT="[Текст]" custT="1"/>
      <dgm:spPr/>
      <dgm:t>
        <a:bodyPr/>
        <a:lstStyle/>
        <a:p>
          <a:r>
            <a:rPr lang="ru-RU" sz="2000" b="0" i="0" dirty="0" smtClean="0">
              <a:solidFill>
                <a:schemeClr val="tx1"/>
              </a:solidFill>
            </a:rPr>
            <a:t>знания рисков и возможностей, возникающих при применении методов дистанционного аудита</a:t>
          </a:r>
          <a:endParaRPr lang="ru-RU" sz="2000" dirty="0">
            <a:solidFill>
              <a:schemeClr val="tx1"/>
            </a:solidFill>
          </a:endParaRPr>
        </a:p>
      </dgm:t>
    </dgm:pt>
    <dgm:pt modelId="{67F1F1EB-D9C7-4E46-B812-09DF2B63AC1C}" type="parTrans" cxnId="{2470CBE3-E027-42C6-8835-4919B0D7ED48}">
      <dgm:prSet/>
      <dgm:spPr/>
      <dgm:t>
        <a:bodyPr/>
        <a:lstStyle/>
        <a:p>
          <a:endParaRPr lang="ru-RU"/>
        </a:p>
      </dgm:t>
    </dgm:pt>
    <dgm:pt modelId="{DA7BEAB3-34C9-4AB0-812B-B66FE4AD1993}" type="sibTrans" cxnId="{2470CBE3-E027-42C6-8835-4919B0D7ED48}">
      <dgm:prSet/>
      <dgm:spPr/>
      <dgm:t>
        <a:bodyPr/>
        <a:lstStyle/>
        <a:p>
          <a:endParaRPr lang="ru-RU"/>
        </a:p>
      </dgm:t>
    </dgm:pt>
    <dgm:pt modelId="{51CBBC42-ABB7-449B-BDE5-BB25931E92C7}" type="pres">
      <dgm:prSet presAssocID="{0D5340F6-F2BB-44E9-B136-04B1E503F3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4CB981-5694-4279-81E8-5C5DD1FBCB0F}" type="pres">
      <dgm:prSet presAssocID="{975F12D9-4931-4FF3-927E-97AA2B69158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02F3C-2E7E-4766-8618-A18BCE530F92}" type="pres">
      <dgm:prSet presAssocID="{7C5CBCE1-A465-488F-B550-ECBE2B9A4C2D}" presName="sibTrans" presStyleCnt="0"/>
      <dgm:spPr/>
    </dgm:pt>
    <dgm:pt modelId="{67D07FCE-3943-4755-93AC-EF10506BA52A}" type="pres">
      <dgm:prSet presAssocID="{008D3AD5-2FAC-40F3-A2F0-6C35EA55F5E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D64CC-89FC-4A81-AD59-DA6611DBD35A}" type="pres">
      <dgm:prSet presAssocID="{2777BC85-1895-4C05-8B63-32C11D11E10E}" presName="sibTrans" presStyleCnt="0"/>
      <dgm:spPr/>
    </dgm:pt>
    <dgm:pt modelId="{AEBED765-7BDC-4E80-B094-BCDD63004DED}" type="pres">
      <dgm:prSet presAssocID="{2152E52E-B642-4D18-827C-959345043D6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F724B-E89A-4B97-AC46-086889628222}" type="pres">
      <dgm:prSet presAssocID="{2378BAB7-07DC-44E2-BE3D-C4BF2009BC13}" presName="sibTrans" presStyleCnt="0"/>
      <dgm:spPr/>
    </dgm:pt>
    <dgm:pt modelId="{9FEF0100-9FCD-46BF-93F8-E2D9EF076AFD}" type="pres">
      <dgm:prSet presAssocID="{F3C22BB9-DE35-468F-B124-3C732FD4D7C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68EA84-A3A3-4392-BED8-E203A1E845AE}" type="presOf" srcId="{0D5340F6-F2BB-44E9-B136-04B1E503F3DB}" destId="{51CBBC42-ABB7-449B-BDE5-BB25931E92C7}" srcOrd="0" destOrd="0" presId="urn:microsoft.com/office/officeart/2005/8/layout/default"/>
    <dgm:cxn modelId="{70F1295B-E9A3-4089-9033-CD25BD9F482B}" srcId="{0D5340F6-F2BB-44E9-B136-04B1E503F3DB}" destId="{975F12D9-4931-4FF3-927E-97AA2B691589}" srcOrd="0" destOrd="0" parTransId="{268A1906-D5E3-4C84-9753-EEEF56889075}" sibTransId="{7C5CBCE1-A465-488F-B550-ECBE2B9A4C2D}"/>
    <dgm:cxn modelId="{2470CBE3-E027-42C6-8835-4919B0D7ED48}" srcId="{0D5340F6-F2BB-44E9-B136-04B1E503F3DB}" destId="{F3C22BB9-DE35-468F-B124-3C732FD4D7C7}" srcOrd="3" destOrd="0" parTransId="{67F1F1EB-D9C7-4E46-B812-09DF2B63AC1C}" sibTransId="{DA7BEAB3-34C9-4AB0-812B-B66FE4AD1993}"/>
    <dgm:cxn modelId="{357717B2-3EDB-49E3-BF79-6687E8E0B702}" type="presOf" srcId="{F3C22BB9-DE35-468F-B124-3C732FD4D7C7}" destId="{9FEF0100-9FCD-46BF-93F8-E2D9EF076AFD}" srcOrd="0" destOrd="0" presId="urn:microsoft.com/office/officeart/2005/8/layout/default"/>
    <dgm:cxn modelId="{23AAC2B0-2456-47DF-8653-DC4FF8321255}" srcId="{0D5340F6-F2BB-44E9-B136-04B1E503F3DB}" destId="{008D3AD5-2FAC-40F3-A2F0-6C35EA55F5EC}" srcOrd="1" destOrd="0" parTransId="{1C3EF575-7AF4-4A92-A488-C1FDA64543AB}" sibTransId="{2777BC85-1895-4C05-8B63-32C11D11E10E}"/>
    <dgm:cxn modelId="{AA955ECF-CEE2-47D9-869B-8548F8B437D3}" srcId="{0D5340F6-F2BB-44E9-B136-04B1E503F3DB}" destId="{2152E52E-B642-4D18-827C-959345043D6C}" srcOrd="2" destOrd="0" parTransId="{63274D57-D1C3-4E3A-AD10-B79B1C4EBC1D}" sibTransId="{2378BAB7-07DC-44E2-BE3D-C4BF2009BC13}"/>
    <dgm:cxn modelId="{51D0FDF0-31D2-4EF3-A144-561D18C041E9}" type="presOf" srcId="{975F12D9-4931-4FF3-927E-97AA2B691589}" destId="{884CB981-5694-4279-81E8-5C5DD1FBCB0F}" srcOrd="0" destOrd="0" presId="urn:microsoft.com/office/officeart/2005/8/layout/default"/>
    <dgm:cxn modelId="{DD7929B4-C62D-400E-A0F9-2475ACFA653B}" type="presOf" srcId="{2152E52E-B642-4D18-827C-959345043D6C}" destId="{AEBED765-7BDC-4E80-B094-BCDD63004DED}" srcOrd="0" destOrd="0" presId="urn:microsoft.com/office/officeart/2005/8/layout/default"/>
    <dgm:cxn modelId="{ED8A088C-03DE-40AC-B17D-2B6F405B9B58}" type="presOf" srcId="{008D3AD5-2FAC-40F3-A2F0-6C35EA55F5EC}" destId="{67D07FCE-3943-4755-93AC-EF10506BA52A}" srcOrd="0" destOrd="0" presId="urn:microsoft.com/office/officeart/2005/8/layout/default"/>
    <dgm:cxn modelId="{2136CD76-AE61-4203-9110-8984C8084669}" type="presParOf" srcId="{51CBBC42-ABB7-449B-BDE5-BB25931E92C7}" destId="{884CB981-5694-4279-81E8-5C5DD1FBCB0F}" srcOrd="0" destOrd="0" presId="urn:microsoft.com/office/officeart/2005/8/layout/default"/>
    <dgm:cxn modelId="{703462F6-0D05-4DCB-AFB9-936FB480C0E9}" type="presParOf" srcId="{51CBBC42-ABB7-449B-BDE5-BB25931E92C7}" destId="{D6402F3C-2E7E-4766-8618-A18BCE530F92}" srcOrd="1" destOrd="0" presId="urn:microsoft.com/office/officeart/2005/8/layout/default"/>
    <dgm:cxn modelId="{A769A131-450C-4DCB-9549-401239CC8487}" type="presParOf" srcId="{51CBBC42-ABB7-449B-BDE5-BB25931E92C7}" destId="{67D07FCE-3943-4755-93AC-EF10506BA52A}" srcOrd="2" destOrd="0" presId="urn:microsoft.com/office/officeart/2005/8/layout/default"/>
    <dgm:cxn modelId="{A7C8C2A0-E775-4C2D-B454-46100AEAC948}" type="presParOf" srcId="{51CBBC42-ABB7-449B-BDE5-BB25931E92C7}" destId="{193D64CC-89FC-4A81-AD59-DA6611DBD35A}" srcOrd="3" destOrd="0" presId="urn:microsoft.com/office/officeart/2005/8/layout/default"/>
    <dgm:cxn modelId="{2850F7E3-F292-4788-BD0E-CFFA19EBB9F6}" type="presParOf" srcId="{51CBBC42-ABB7-449B-BDE5-BB25931E92C7}" destId="{AEBED765-7BDC-4E80-B094-BCDD63004DED}" srcOrd="4" destOrd="0" presId="urn:microsoft.com/office/officeart/2005/8/layout/default"/>
    <dgm:cxn modelId="{5F59861F-2E9B-405F-A9CB-3209309101EA}" type="presParOf" srcId="{51CBBC42-ABB7-449B-BDE5-BB25931E92C7}" destId="{239F724B-E89A-4B97-AC46-086889628222}" srcOrd="5" destOrd="0" presId="urn:microsoft.com/office/officeart/2005/8/layout/default"/>
    <dgm:cxn modelId="{4470D4E0-0EA8-4A57-9F20-56837253DB18}" type="presParOf" srcId="{51CBBC42-ABB7-449B-BDE5-BB25931E92C7}" destId="{9FEF0100-9FCD-46BF-93F8-E2D9EF076AF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4CB981-5694-4279-81E8-5C5DD1FBCB0F}">
      <dsp:nvSpPr>
        <dsp:cNvPr id="0" name=""/>
        <dsp:cNvSpPr/>
      </dsp:nvSpPr>
      <dsp:spPr>
        <a:xfrm>
          <a:off x="1046121" y="1384"/>
          <a:ext cx="2981926" cy="178915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/>
              </a:solidFill>
            </a:rPr>
            <a:t>владения соответствующими методами дистанционного аудита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046121" y="1384"/>
        <a:ext cx="2981926" cy="1789156"/>
      </dsp:txXfrm>
    </dsp:sp>
    <dsp:sp modelId="{67D07FCE-3943-4755-93AC-EF10506BA52A}">
      <dsp:nvSpPr>
        <dsp:cNvPr id="0" name=""/>
        <dsp:cNvSpPr/>
      </dsp:nvSpPr>
      <dsp:spPr>
        <a:xfrm>
          <a:off x="4326241" y="1384"/>
          <a:ext cx="2981926" cy="1789156"/>
        </a:xfrm>
        <a:prstGeom prst="rect">
          <a:avLst/>
        </a:prstGeom>
        <a:solidFill>
          <a:schemeClr val="accent3">
            <a:hueOff val="-511448"/>
            <a:satOff val="20119"/>
            <a:lumOff val="-9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/>
              </a:solidFill>
            </a:rPr>
            <a:t>владения соответствующими информационно-коммуникационными технологиями.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26241" y="1384"/>
        <a:ext cx="2981926" cy="1789156"/>
      </dsp:txXfrm>
    </dsp:sp>
    <dsp:sp modelId="{AEBED765-7BDC-4E80-B094-BCDD63004DED}">
      <dsp:nvSpPr>
        <dsp:cNvPr id="0" name=""/>
        <dsp:cNvSpPr/>
      </dsp:nvSpPr>
      <dsp:spPr>
        <a:xfrm>
          <a:off x="1046121" y="2088732"/>
          <a:ext cx="2981926" cy="1789156"/>
        </a:xfrm>
        <a:prstGeom prst="rect">
          <a:avLst/>
        </a:prstGeom>
        <a:solidFill>
          <a:schemeClr val="accent3">
            <a:hueOff val="-1022897"/>
            <a:satOff val="40239"/>
            <a:lumOff val="-18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>
              <a:solidFill>
                <a:schemeClr val="tx1"/>
              </a:solidFill>
            </a:rPr>
            <a:t>знания соответствующих законодательных нормативных и правовых требований, требований заинтересованных сторон и других требований, касающихся применения методов дистанционного аудита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046121" y="2088732"/>
        <a:ext cx="2981926" cy="1789156"/>
      </dsp:txXfrm>
    </dsp:sp>
    <dsp:sp modelId="{9FEF0100-9FCD-46BF-93F8-E2D9EF076AFD}">
      <dsp:nvSpPr>
        <dsp:cNvPr id="0" name=""/>
        <dsp:cNvSpPr/>
      </dsp:nvSpPr>
      <dsp:spPr>
        <a:xfrm>
          <a:off x="4326241" y="2088732"/>
          <a:ext cx="2981926" cy="1789156"/>
        </a:xfrm>
        <a:prstGeom prst="rect">
          <a:avLst/>
        </a:prstGeom>
        <a:solidFill>
          <a:schemeClr val="accent3">
            <a:hueOff val="-1534345"/>
            <a:satOff val="60358"/>
            <a:lumOff val="-27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/>
              </a:solidFill>
            </a:rPr>
            <a:t>знания рисков и возможностей, возникающих при применении методов дистанционного аудита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26241" y="2088732"/>
        <a:ext cx="2981926" cy="1789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98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39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31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07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21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37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910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64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24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63809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282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3F3E2C-DD57-4FF7-B728-3567691B5B8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3C151B-A269-4364-B8B3-6A43C76B89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51877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290" y="2783991"/>
            <a:ext cx="9068586" cy="2590800"/>
          </a:xfrm>
        </p:spPr>
        <p:txBody>
          <a:bodyPr/>
          <a:lstStyle/>
          <a:p>
            <a:r>
              <a:rPr lang="ru-RU" sz="3600" b="1" dirty="0"/>
              <a:t>ГОСТ Р 59424-2021</a:t>
            </a:r>
            <a:br>
              <a:rPr lang="ru-RU" sz="3600" b="1" dirty="0"/>
            </a:br>
            <a:r>
              <a:rPr lang="ru-RU" sz="3600" b="1" dirty="0"/>
              <a:t>Руководящие указания по дистанционному проведению анализа состояния производства и аудита систем менеджмента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60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91" y="457200"/>
            <a:ext cx="11291453" cy="13300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На всех этапах проведения аудита зачастую возникает необходимость согласовывать и </a:t>
            </a:r>
            <a:r>
              <a:rPr lang="ru-RU" sz="2000" dirty="0" smtClean="0"/>
              <a:t>утверждать </a:t>
            </a:r>
            <a:r>
              <a:rPr lang="ru-RU" sz="2000" dirty="0"/>
              <a:t>различные документы аудита. В условиях дистанционного аудита, в соответствии с </a:t>
            </a:r>
            <a:r>
              <a:rPr lang="ru-RU" sz="2000" dirty="0" smtClean="0"/>
              <a:t>применимыми законодательными </a:t>
            </a:r>
            <a:r>
              <a:rPr lang="ru-RU" sz="2000" dirty="0"/>
              <a:t>и нормативными правовыми требованиями и договоренностями между </a:t>
            </a:r>
            <a:r>
              <a:rPr lang="ru-RU" sz="2000" dirty="0" smtClean="0"/>
              <a:t>соответствующими </a:t>
            </a:r>
            <a:r>
              <a:rPr lang="ru-RU" sz="2000" dirty="0"/>
              <a:t>заинтересованными сторонами возможны следующие подходы к этой функции:</a:t>
            </a:r>
          </a:p>
          <a:p>
            <a:pPr marL="0" indent="0">
              <a:buNone/>
            </a:pPr>
            <a:r>
              <a:rPr lang="ru-RU" sz="2000" dirty="0"/>
              <a:t>а) использование электронно-цифровой подписи;</a:t>
            </a:r>
          </a:p>
          <a:p>
            <a:pPr marL="0" indent="0">
              <a:buNone/>
            </a:pPr>
            <a:r>
              <a:rPr lang="ru-RU" sz="2000" dirty="0"/>
              <a:t>б) пересылка согласованных </a:t>
            </a:r>
            <a:r>
              <a:rPr lang="ru-RU" sz="2000" dirty="0" smtClean="0"/>
              <a:t>и/или </a:t>
            </a:r>
            <a:r>
              <a:rPr lang="ru-RU" sz="2000" dirty="0"/>
              <a:t>утвержденных документов почтой;</a:t>
            </a:r>
          </a:p>
          <a:p>
            <a:pPr marL="0" indent="0">
              <a:buNone/>
            </a:pPr>
            <a:r>
              <a:rPr lang="ru-RU" sz="2000" dirty="0"/>
              <a:t>в) пересылка копий согласованных и/или утвержденных документов электронной почтой;</a:t>
            </a:r>
          </a:p>
          <a:p>
            <a:pPr marL="0" indent="0">
              <a:buNone/>
            </a:pPr>
            <a:r>
              <a:rPr lang="ru-RU" sz="2000" dirty="0"/>
              <a:t>г) согласование и/или утверждение документов посредством заявления, изложенного в письме</a:t>
            </a:r>
          </a:p>
          <a:p>
            <a:pPr marL="0" indent="0">
              <a:buNone/>
            </a:pPr>
            <a:r>
              <a:rPr lang="ru-RU" sz="2000" dirty="0"/>
              <a:t>по электронной почте;</a:t>
            </a:r>
          </a:p>
          <a:p>
            <a:pPr marL="0" indent="0">
              <a:buNone/>
            </a:pPr>
            <a:r>
              <a:rPr lang="ru-RU" sz="2000" dirty="0"/>
              <a:t>д) использование методов согласования и/или утверждения документов, предусмотренных раз</a:t>
            </a:r>
          </a:p>
          <a:p>
            <a:pPr marL="0" indent="0">
              <a:buNone/>
            </a:pPr>
            <a:r>
              <a:rPr lang="ru-RU" sz="2000" dirty="0"/>
              <a:t>личными системами электронного управления документооборотом, и т. 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819" y="4903643"/>
            <a:ext cx="44291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51029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254" y="455047"/>
            <a:ext cx="10058400" cy="1371600"/>
          </a:xfrm>
        </p:spPr>
        <p:txBody>
          <a:bodyPr/>
          <a:lstStyle/>
          <a:p>
            <a:r>
              <a:rPr lang="ru-RU" dirty="0" smtClean="0"/>
              <a:t>Компетентность и оценка аудиторов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73630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 процесс определения, обеспечения и оценки компетентности аудиторов следует включить </a:t>
            </a:r>
            <a:r>
              <a:rPr lang="ru-RU" sz="2000" dirty="0" smtClean="0"/>
              <a:t>вопросы</a:t>
            </a:r>
            <a:r>
              <a:rPr lang="ru-RU" sz="2000" dirty="0"/>
              <a:t>. касающиеся</a:t>
            </a:r>
            <a:r>
              <a:rPr lang="ru-RU" sz="2000" dirty="0" smtClean="0"/>
              <a:t>:</a:t>
            </a:r>
            <a:endParaRPr lang="ru-RU" sz="2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50025098"/>
              </p:ext>
            </p:extLst>
          </p:nvPr>
        </p:nvGraphicFramePr>
        <p:xfrm>
          <a:off x="1918855" y="2341419"/>
          <a:ext cx="8354290" cy="3879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9844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Плюсы и минусы дистанционного аудита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67124"/>
            <a:ext cx="4754880" cy="64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Плюсы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3455" y="2334233"/>
            <a:ext cx="5201273" cy="398343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+</a:t>
            </a:r>
            <a:r>
              <a:rPr lang="ru-RU" dirty="0" smtClean="0"/>
              <a:t> сокращение </a:t>
            </a:r>
            <a:r>
              <a:rPr lang="ru-RU" dirty="0"/>
              <a:t>расходов на командировки (актуально крупным компаниям с большой филиальной сетью), экономия расходов на содержание </a:t>
            </a:r>
            <a:r>
              <a:rPr lang="ru-RU" dirty="0" smtClean="0"/>
              <a:t>офисов</a:t>
            </a:r>
            <a:r>
              <a:rPr lang="ru-RU" dirty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+ </a:t>
            </a:r>
            <a:r>
              <a:rPr lang="ru-RU" dirty="0"/>
              <a:t>ускоренное развитие технологий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+</a:t>
            </a:r>
            <a:r>
              <a:rPr lang="ru-RU" dirty="0" smtClean="0"/>
              <a:t> </a:t>
            </a:r>
            <a:r>
              <a:rPr lang="ru-RU" dirty="0"/>
              <a:t>для работников </a:t>
            </a:r>
            <a:r>
              <a:rPr lang="ru-RU" dirty="0" smtClean="0"/>
              <a:t>- сокращение </a:t>
            </a:r>
            <a:r>
              <a:rPr lang="ru-RU" dirty="0"/>
              <a:t>времени на дорогу, возможность работать без привязки к местонахождению.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97782" y="1694154"/>
            <a:ext cx="4754880" cy="64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Минусы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20691" y="2307205"/>
            <a:ext cx="5486400" cy="40104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— ограничение в проверке ряда направлений аудита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— риск ошибочных суждений аудитора, связанный с невозможностью подтверждения отдельных данных и/или выявления всех присущих рисков;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риск искажений и предоставления объектом аудита фальсифицированных данных;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нагрузка на IТ-системы, сбои, потеря связи, риски, связанные с информационной безопасностью;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снижение эффективности взаимодействия с проверяемыми / между членами команды аудиторов.</a:t>
            </a:r>
          </a:p>
        </p:txBody>
      </p:sp>
    </p:spTree>
    <p:extLst>
      <p:ext uri="{BB962C8B-B14F-4D97-AF65-F5344CB8AC3E}">
        <p14:creationId xmlns:p14="http://schemas.microsoft.com/office/powerpoint/2010/main" val="1641677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6545" y="2812473"/>
            <a:ext cx="8243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83752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5746" y="387927"/>
            <a:ext cx="7356764" cy="59990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Настоящий стандарт разработан в связи с необходимостью создания единого документа, регламентирующего порядок проведения анализа состояния производства и аудита систем менеджмента дистанционно, посредством применения информационно-коммуникационных технологий с целью повышения результативности их оценки соответствия, снижения затрат и минимизации рисков в области охраны труда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Основание для разработки </a:t>
            </a:r>
            <a:r>
              <a:rPr lang="ru-RU" sz="2400" dirty="0"/>
              <a:t>- стремительная цифровизация экономики, создающая новые возможности проведения аудитов систем менеджмента, а также необходимость противостоять различным задачами глобального масштаба, таким как эпидемии, политическая и экономическая нестабильность и т.д., и связанным с ними ограничениям.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637309"/>
            <a:ext cx="3711196" cy="524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06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Область применения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3" y="1745673"/>
            <a:ext cx="6954982" cy="4710545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/>
              <a:t>В настоящем стандарте представлено руководство по дистанционному проведению анализа состояния производства и аудита систем менеджмента</a:t>
            </a:r>
            <a:r>
              <a:rPr lang="ru-RU" sz="2400" dirty="0" smtClean="0"/>
              <a:t>.</a:t>
            </a:r>
            <a:endParaRPr lang="ru-RU" sz="2400" dirty="0"/>
          </a:p>
          <a:p>
            <a:pPr fontAlgn="base"/>
            <a:r>
              <a:rPr lang="ru-RU" sz="2400" dirty="0"/>
              <a:t>Настоящий стандарт применим к организациям любого рода, любой структуры, формы собственности и сектора экономики, проводящим анализ состояния производства и/или аудит систем менеджмента</a:t>
            </a:r>
            <a:r>
              <a:rPr lang="ru-RU" sz="2400" dirty="0" smtClean="0"/>
              <a:t>.</a:t>
            </a:r>
            <a:endParaRPr lang="ru-RU" sz="2400" dirty="0"/>
          </a:p>
          <a:p>
            <a:pPr fontAlgn="base"/>
            <a:r>
              <a:rPr lang="ru-RU" sz="2400" dirty="0"/>
              <a:t>Настоящий стандарт применим как к проведению анализа состояния производства, так и ко внешним и внутренним аудитам систем менеджмента.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3972" y="927822"/>
            <a:ext cx="3881555" cy="264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291" y="3394885"/>
            <a:ext cx="3775363" cy="2835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6594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Принципы проведения дистанционного анализа состояния производства и аудита систем менеджмента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Дистанционные аудиты проводят в соответствии с принципами аудита, изложенными в ГОСТ Р ИСО 19011, а также следующими принципами</a:t>
            </a:r>
            <a:r>
              <a:rPr lang="ru-RU" sz="2400" dirty="0" smtClean="0"/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7418" y="3855847"/>
            <a:ext cx="2881745" cy="14547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иск-ориентированный подход при проведении дистанционных аудитов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33455" y="3131126"/>
            <a:ext cx="3048000" cy="13577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беспечение </a:t>
            </a:r>
            <a:r>
              <a:rPr lang="ru-RU" dirty="0"/>
              <a:t>компетентности при проведении дистанционных аудитов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15747" y="3855845"/>
            <a:ext cx="3131127" cy="14547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Обеспечение </a:t>
            </a:r>
            <a:r>
              <a:rPr lang="ru-RU" dirty="0"/>
              <a:t>конфиденциальности и безопасности данных при проведении дистанционных аудитов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33456" y="4847700"/>
            <a:ext cx="3048000" cy="12762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Обеспечение </a:t>
            </a:r>
            <a:r>
              <a:rPr lang="ru-RU" dirty="0"/>
              <a:t>непрерывности и целостности проведения дистанционных аудитов</a:t>
            </a:r>
          </a:p>
        </p:txBody>
      </p:sp>
    </p:spTree>
    <p:extLst>
      <p:ext uri="{BB962C8B-B14F-4D97-AF65-F5344CB8AC3E}">
        <p14:creationId xmlns:p14="http://schemas.microsoft.com/office/powerpoint/2010/main" val="1595831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46" y="446116"/>
            <a:ext cx="11748654" cy="1413164"/>
          </a:xfrm>
        </p:spPr>
        <p:txBody>
          <a:bodyPr>
            <a:noAutofit/>
          </a:bodyPr>
          <a:lstStyle/>
          <a:p>
            <a:r>
              <a:rPr lang="ru-RU" sz="3600" dirty="0"/>
              <a:t>Основные методы и действия при проведении дистанционного аудита и соответствующие информационно-коммуникационные технологии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468519"/>
              </p:ext>
            </p:extLst>
          </p:nvPr>
        </p:nvGraphicFramePr>
        <p:xfrm>
          <a:off x="207819" y="1859280"/>
          <a:ext cx="11748654" cy="48229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17126">
                  <a:extLst>
                    <a:ext uri="{9D8B030D-6E8A-4147-A177-3AD203B41FA5}">
                      <a16:colId xmlns:a16="http://schemas.microsoft.com/office/drawing/2014/main" val="2701708676"/>
                    </a:ext>
                  </a:extLst>
                </a:gridCol>
                <a:gridCol w="6331528">
                  <a:extLst>
                    <a:ext uri="{9D8B030D-6E8A-4147-A177-3AD203B41FA5}">
                      <a16:colId xmlns:a16="http://schemas.microsoft.com/office/drawing/2014/main" val="2445417940"/>
                    </a:ext>
                  </a:extLst>
                </a:gridCol>
              </a:tblGrid>
              <a:tr h="672372"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Методы и действия при проведении дистанционного аудита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Информационно-коммуникационные технологии</a:t>
                      </a:r>
                      <a:endParaRPr lang="ru-RU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055387"/>
                  </a:ext>
                </a:extLst>
              </a:tr>
              <a:tr h="2192517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Управление программой аудита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видеосвязь, технические средства (сбора, накопления, передачи, обработки, хранения и защиты аудиовизуальной и другой цифровой информации), облачные технологии, электронная почта, различные платформы для обмена и обработки текстовой информации, фото-, видео-, аудиоинформации и другой цифровой информации, антивирусное и шифровальное программное обеспечение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622791"/>
                  </a:ext>
                </a:extLst>
              </a:tr>
              <a:tr h="1929415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Выполнение анализа документированной информации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технические средства (сбора, накопления, передачи, обработки, хранения и защиты аудиовизуальной и другой цифровой информации), облачные технологии, электронная почта, различные платформы для обмена и обработки текстовой информации, фото-, видео-,, антивирусное и шифровальное программное обеспечение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186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981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987175"/>
              </p:ext>
            </p:extLst>
          </p:nvPr>
        </p:nvGraphicFramePr>
        <p:xfrm>
          <a:off x="443342" y="415636"/>
          <a:ext cx="11263748" cy="575240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28658">
                  <a:extLst>
                    <a:ext uri="{9D8B030D-6E8A-4147-A177-3AD203B41FA5}">
                      <a16:colId xmlns:a16="http://schemas.microsoft.com/office/drawing/2014/main" val="3330723520"/>
                    </a:ext>
                  </a:extLst>
                </a:gridCol>
                <a:gridCol w="7135090">
                  <a:extLst>
                    <a:ext uri="{9D8B030D-6E8A-4147-A177-3AD203B41FA5}">
                      <a16:colId xmlns:a16="http://schemas.microsoft.com/office/drawing/2014/main" val="2195220044"/>
                    </a:ext>
                  </a:extLst>
                </a:gridCol>
              </a:tblGrid>
              <a:tr h="1163782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Планирование аудита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видеосвязь, электронная почта, различные платформы для обмена и обработки текстовой информации, фото-, видео-, аудиоинформации и другой цифровой информации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435599"/>
                  </a:ext>
                </a:extLst>
              </a:tr>
              <a:tr h="1205346">
                <a:tc>
                  <a:txBody>
                    <a:bodyPr/>
                    <a:lstStyle/>
                    <a:p>
                      <a:pPr algn="ctr"/>
                      <a:r>
                        <a:rPr lang="ru-RU" sz="2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вступительного совещания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Видеосвязь, телефонная связь, различные платформы для обмена и обработки текстовой информации, фото-, видео-, аудиоинформации и другой цифровой информации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279776"/>
                  </a:ext>
                </a:extLst>
              </a:tr>
              <a:tr h="120534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Интервью с персоналом проверяемой организации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видеосвязь, электронная почта, различные платформы для обмена и обработки текстовой информации, фото-, видео-, аудиоинформации и другой цифровой информации, антивирусное и шифровальное программное обеспечение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494980"/>
                  </a:ext>
                </a:extLst>
              </a:tr>
              <a:tr h="120534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Наблюдение за процессами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Видеосвязь, технические средства (сбора, накопления, передачи, обработки, хранения и защиты аудиовизуальной и другой цифровой информации), удаленный доступ к электронным базам данных, телеметрия, электронная почта, различные платформы для обмена и обработки текстовой информации, фото-, видео-, аудиоинформации и другой цифровой информации, антивирусное и шифровальное программное обеспечение и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28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37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2067"/>
              </p:ext>
            </p:extLst>
          </p:nvPr>
        </p:nvGraphicFramePr>
        <p:xfrm>
          <a:off x="360218" y="443346"/>
          <a:ext cx="11416146" cy="604612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407939">
                  <a:extLst>
                    <a:ext uri="{9D8B030D-6E8A-4147-A177-3AD203B41FA5}">
                      <a16:colId xmlns:a16="http://schemas.microsoft.com/office/drawing/2014/main" val="1351908919"/>
                    </a:ext>
                  </a:extLst>
                </a:gridCol>
                <a:gridCol w="7008207">
                  <a:extLst>
                    <a:ext uri="{9D8B030D-6E8A-4147-A177-3AD203B41FA5}">
                      <a16:colId xmlns:a16="http://schemas.microsoft.com/office/drawing/2014/main" val="2175019239"/>
                    </a:ext>
                  </a:extLst>
                </a:gridCol>
              </a:tblGrid>
              <a:tr h="1482436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/>
                        <a:t>Обмен и обработка информации в ходе аудита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видеосвязь, технические средства (сбора, накопления, передачи, обработки, хранения и защиты аудиовизуальной и другой цифровой информации), облачные технологии, электронная почта, различные платформы для обмена и обработки текстовой информации, фото-, видео-, аудиоинформации и другой цифровой информации, антивирусное и шифровальное программное обеспечение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967849"/>
                  </a:ext>
                </a:extLst>
              </a:tr>
              <a:tr h="1257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Проведение заключительного совещания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Телефонная связь, видеосвязь, различные платформы для обмена и обработки текстовой информации, фото-, видео-, аудиоинформации и другой цифровой информации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790730"/>
                  </a:ext>
                </a:extLst>
              </a:tr>
              <a:tr h="92548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Рассылка отчета по аудиту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Электронная почта, облачные технологии, различные платформы для обмена и обработки текстовой информации, фото-, видео-, аудиоинформации и другой цифровой информации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49272"/>
                  </a:ext>
                </a:extLst>
              </a:tr>
              <a:tr h="148243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Завершение аудита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dirty="0" smtClean="0">
                          <a:effectLst/>
                        </a:rPr>
                        <a:t>Технические </a:t>
                      </a:r>
                      <a:r>
                        <a:rPr lang="ru-RU" dirty="0">
                          <a:effectLst/>
                        </a:rPr>
                        <a:t>средства (сбора, накопления, передачи, обработки, хранения и защиты аудиовизуальной и другой цифровой информации), удаленный доступ к электронным базам данных, облачные технологии, электронная почта, различные платформы для обмена и обработки текстовой информации, фото-, видео-, аудиоинформации и другой цифровой информации и т.д.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56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106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727" y="346364"/>
            <a:ext cx="10058400" cy="1371600"/>
          </a:xfrm>
        </p:spPr>
        <p:txBody>
          <a:bodyPr/>
          <a:lstStyle/>
          <a:p>
            <a:r>
              <a:rPr lang="ru-RU" dirty="0" smtClean="0"/>
              <a:t>Проведение аудита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727" y="1717964"/>
            <a:ext cx="7869382" cy="44611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При формировании программы аудитов необходимо учесть следующие сценарии проведения </a:t>
            </a:r>
            <a:r>
              <a:rPr lang="ru-RU" sz="2000" dirty="0" smtClean="0"/>
              <a:t>аудитов </a:t>
            </a:r>
            <a:r>
              <a:rPr lang="ru-RU" sz="2000" dirty="0"/>
              <a:t>или их любые </a:t>
            </a:r>
            <a:r>
              <a:rPr lang="ru-RU" sz="2000" dirty="0" smtClean="0"/>
              <a:t>совокупности: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а) группа по аудиту осуществляет дистанционный аудит организации;</a:t>
            </a:r>
          </a:p>
          <a:p>
            <a:pPr marL="0" indent="0">
              <a:buNone/>
            </a:pPr>
            <a:r>
              <a:rPr lang="ru-RU" sz="2000" dirty="0"/>
              <a:t>б) группа по аудиту осуществляет аудит на месте части площадок организации (например, </a:t>
            </a:r>
            <a:r>
              <a:rPr lang="ru-RU" sz="2000" dirty="0" smtClean="0"/>
              <a:t>головной </a:t>
            </a:r>
            <a:r>
              <a:rPr lang="ru-RU" sz="2000" dirty="0"/>
              <a:t>офис), другую часть площадок организации (например, ее филиалы) проверяют дистанционно;</a:t>
            </a:r>
          </a:p>
          <a:p>
            <a:pPr marL="0" indent="0">
              <a:buNone/>
            </a:pPr>
            <a:r>
              <a:rPr lang="ru-RU" sz="2000" dirty="0"/>
              <a:t>в) группа по аудиту осуществляет аудит организации на площадке (на месте), при этом </a:t>
            </a:r>
            <a:r>
              <a:rPr lang="ru-RU" sz="2000" dirty="0" smtClean="0"/>
              <a:t>дистанционно </a:t>
            </a:r>
            <a:r>
              <a:rPr lang="ru-RU" sz="2000" dirty="0"/>
              <a:t>проверяют персонал и/или процессы организации, находящиеся за пределами этой площадки;</a:t>
            </a:r>
          </a:p>
          <a:p>
            <a:pPr marL="0" indent="0">
              <a:buNone/>
            </a:pPr>
            <a:r>
              <a:rPr lang="ru-RU" sz="2000" dirty="0"/>
              <a:t>г) часть группы аудиторов осуществляет аудит на месте (например, руководитель группы и </a:t>
            </a:r>
            <a:r>
              <a:rPr lang="ru-RU" sz="2000" dirty="0" smtClean="0"/>
              <a:t>аудиторы</a:t>
            </a:r>
            <a:r>
              <a:rPr lang="ru-RU" sz="2000" dirty="0"/>
              <a:t>). другая часть группы аудиторов (например, технический эксперт по конкретной </a:t>
            </a:r>
            <a:r>
              <a:rPr lang="ru-RU" sz="2000" dirty="0" smtClean="0"/>
              <a:t>предметной области</a:t>
            </a:r>
            <a:r>
              <a:rPr lang="ru-RU" sz="2000" dirty="0"/>
              <a:t>) участвует в аудите дистанционно.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1325" y="2518712"/>
            <a:ext cx="2951912" cy="2859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08869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856297"/>
              </p:ext>
            </p:extLst>
          </p:nvPr>
        </p:nvGraphicFramePr>
        <p:xfrm>
          <a:off x="0" y="0"/>
          <a:ext cx="11984181" cy="72736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827353">
                  <a:extLst>
                    <a:ext uri="{9D8B030D-6E8A-4147-A177-3AD203B41FA5}">
                      <a16:colId xmlns:a16="http://schemas.microsoft.com/office/drawing/2014/main" val="2408225741"/>
                    </a:ext>
                  </a:extLst>
                </a:gridCol>
                <a:gridCol w="5156828">
                  <a:extLst>
                    <a:ext uri="{9D8B030D-6E8A-4147-A177-3AD203B41FA5}">
                      <a16:colId xmlns:a16="http://schemas.microsoft.com/office/drawing/2014/main" val="3686777914"/>
                    </a:ext>
                  </a:extLst>
                </a:gridCol>
              </a:tblGrid>
              <a:tr h="4663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Риски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Возможности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348610"/>
                  </a:ext>
                </a:extLst>
              </a:tr>
              <a:tr h="93261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Неадекватность методов дистанционного аудита целям 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Минимизация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времени и затрат на доставку группы аудиторов на площадку проверяемого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822208"/>
                  </a:ext>
                </a:extLst>
              </a:tr>
              <a:tr h="93261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Невыполнение</a:t>
                      </a:r>
                      <a:r>
                        <a:rPr lang="ru-RU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законодательных и нормативных правовых требований, относящихся к объ­екту проверки, процессу оценки соответствия, конфиденциальности и безопасности 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рисков в области охраны труда как членов группы аудиторов, так и представителей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проверяемого объекта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4247248"/>
                  </a:ext>
                </a:extLst>
              </a:tr>
              <a:tr h="93261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Неполучение достоверной и объективной информации о состоянии объекта аудита (излишнее влияние персонала на выборку при сборе свидетельств аудита)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воздействия на окружающую среду как результат уменьшения использования группой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аудиторов транспорта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835202"/>
                  </a:ext>
                </a:extLst>
              </a:tr>
              <a:tr h="1492191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Потеря или нежелательное разглашение информации, в результате несанкциониро­ванного намеренного или случайного доступа к этой информации не уполномоченных на это сторон или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ошибочных действий членов группы аудиторов или представителей проверяемого объекта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Расширение выборки за счет облегчения доступа к географически удаленным площадкам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проверяемого объекта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870393"/>
                  </a:ext>
                </a:extLst>
              </a:tr>
              <a:tr h="93786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Невыполнение требований соответствующих заинтересованных сторон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Облегчение привлечения географически удаленных технических экспертов в специализиро­ванных предметных областях и т. д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899696"/>
                  </a:ext>
                </a:extLst>
              </a:tr>
              <a:tr h="665018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Несовершенство информационно-коммуникационной инфраструктуры группы аудиторов или проверяемого объекта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107371"/>
                  </a:ext>
                </a:extLst>
              </a:tr>
              <a:tr h="839881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Недостаток компетентности в области методов дистанционного аудита</a:t>
                      </a:r>
                    </a:p>
                    <a:p>
                      <a:pPr algn="ctr"/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678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076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222</TotalTime>
  <Words>1265</Words>
  <Application>Microsoft Office PowerPoint</Application>
  <PresentationFormat>Широкоэкранный</PresentationFormat>
  <Paragraphs>87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Garamond</vt:lpstr>
      <vt:lpstr>Савон</vt:lpstr>
      <vt:lpstr>ГОСТ Р 59424-2021 Руководящие указания по дистанционному проведению анализа состояния производства и аудита систем менеджмента </vt:lpstr>
      <vt:lpstr>Презентация PowerPoint</vt:lpstr>
      <vt:lpstr>Область применения</vt:lpstr>
      <vt:lpstr>Принципы проведения дистанционного анализа состояния производства и аудита систем менеджмента</vt:lpstr>
      <vt:lpstr>Основные методы и действия при проведении дистанционного аудита и соответствующие информационно-коммуникационные технологии</vt:lpstr>
      <vt:lpstr>Презентация PowerPoint</vt:lpstr>
      <vt:lpstr>Презентация PowerPoint</vt:lpstr>
      <vt:lpstr>Проведение аудита</vt:lpstr>
      <vt:lpstr>Презентация PowerPoint</vt:lpstr>
      <vt:lpstr>Презентация PowerPoint</vt:lpstr>
      <vt:lpstr>Компетентность и оценка аудиторов</vt:lpstr>
      <vt:lpstr>Плюсы и минусы дистанционного аудита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ГОСТ Р 59424-2021 Руководящие указания по дистанционному проведению анализа состояния производства и аудита систем менеджмента </dc:title>
  <dc:creator>1</dc:creator>
  <cp:lastModifiedBy>Наталья Поленова</cp:lastModifiedBy>
  <cp:revision>18</cp:revision>
  <dcterms:created xsi:type="dcterms:W3CDTF">2021-10-18T08:33:11Z</dcterms:created>
  <dcterms:modified xsi:type="dcterms:W3CDTF">2022-04-11T18:00:34Z</dcterms:modified>
</cp:coreProperties>
</file>