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32" r:id="rId5"/>
    <p:sldMasterId id="2147483756" r:id="rId6"/>
  </p:sldMasterIdLst>
  <p:notesMasterIdLst>
    <p:notesMasterId r:id="rId29"/>
  </p:notesMasterIdLst>
  <p:sldIdLst>
    <p:sldId id="309" r:id="rId7"/>
    <p:sldId id="299" r:id="rId8"/>
    <p:sldId id="256" r:id="rId9"/>
    <p:sldId id="257" r:id="rId10"/>
    <p:sldId id="258" r:id="rId11"/>
    <p:sldId id="259" r:id="rId12"/>
    <p:sldId id="286" r:id="rId13"/>
    <p:sldId id="287" r:id="rId14"/>
    <p:sldId id="288" r:id="rId15"/>
    <p:sldId id="262" r:id="rId16"/>
    <p:sldId id="290" r:id="rId17"/>
    <p:sldId id="295" r:id="rId18"/>
    <p:sldId id="260" r:id="rId19"/>
    <p:sldId id="263" r:id="rId20"/>
    <p:sldId id="261" r:id="rId21"/>
    <p:sldId id="277" r:id="rId22"/>
    <p:sldId id="281" r:id="rId23"/>
    <p:sldId id="279" r:id="rId24"/>
    <p:sldId id="268" r:id="rId25"/>
    <p:sldId id="307" r:id="rId26"/>
    <p:sldId id="313" r:id="rId27"/>
    <p:sldId id="30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25BA3-C7C8-48E8-BB92-DB017661501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0358D369-EB28-4C6D-A815-B09CD8ABA563}">
      <dgm:prSet phldrT="[Текст]" custT="1"/>
      <dgm:spPr/>
      <dgm:t>
        <a:bodyPr/>
        <a:lstStyle/>
        <a:p>
          <a:r>
            <a:rPr lang="ru-RU" sz="2400" b="1" dirty="0" smtClean="0">
              <a:latin typeface="Arial" panose="020B0604020202020204" pitchFamily="34" charset="0"/>
              <a:cs typeface="Arial" panose="020B0604020202020204" pitchFamily="34" charset="0"/>
            </a:rPr>
            <a:t>«ИНДИВИДУАЛЬНЫЙ ПРОЕКТ» </a:t>
          </a:r>
        </a:p>
        <a:p>
          <a:r>
            <a:rPr lang="ru-RU" sz="2400" b="1" dirty="0" smtClean="0">
              <a:latin typeface="Arial" panose="020B0604020202020204" pitchFamily="34" charset="0"/>
              <a:cs typeface="Arial" panose="020B0604020202020204" pitchFamily="34" charset="0"/>
            </a:rPr>
            <a:t>(10-11 КЛАССЫ, 1 ЧАС В НЕДЕЛЮ)</a:t>
          </a:r>
          <a:endParaRPr lang="ru-RU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433D16-4572-40A6-A8FA-1AE08F98DF54}" type="parTrans" cxnId="{0781480F-C005-4C1D-99BF-BF56A847DEE3}">
      <dgm:prSet/>
      <dgm:spPr/>
      <dgm:t>
        <a:bodyPr/>
        <a:lstStyle/>
        <a:p>
          <a:endParaRPr lang="ru-RU"/>
        </a:p>
      </dgm:t>
    </dgm:pt>
    <dgm:pt modelId="{7E019F7E-0CD6-45F1-BB87-969092CB26BB}" type="sibTrans" cxnId="{0781480F-C005-4C1D-99BF-BF56A847DEE3}">
      <dgm:prSet/>
      <dgm:spPr/>
      <dgm:t>
        <a:bodyPr/>
        <a:lstStyle/>
        <a:p>
          <a:endParaRPr lang="ru-RU"/>
        </a:p>
      </dgm:t>
    </dgm:pt>
    <dgm:pt modelId="{DF444204-7ACB-4AA3-8A33-603F01D8EEFA}">
      <dgm:prSet phldrT="[Текст]" custT="1"/>
      <dgm:spPr/>
      <dgm:t>
        <a:bodyPr/>
        <a:lstStyle/>
        <a:p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МЕТОДОЛОГИЧЕСКИЙ БЛОК </a:t>
          </a:r>
          <a:endParaRPr lang="ru-RU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C170C5-C51E-4495-99C1-305BB69614FA}" type="parTrans" cxnId="{355EF434-DD64-4CC1-AA0B-B2F0B9C3AC15}">
      <dgm:prSet/>
      <dgm:spPr/>
      <dgm:t>
        <a:bodyPr/>
        <a:lstStyle/>
        <a:p>
          <a:endParaRPr lang="ru-RU"/>
        </a:p>
      </dgm:t>
    </dgm:pt>
    <dgm:pt modelId="{8D67CD93-A891-4FC9-9138-0EC360CF91AE}" type="sibTrans" cxnId="{355EF434-DD64-4CC1-AA0B-B2F0B9C3AC15}">
      <dgm:prSet/>
      <dgm:spPr/>
      <dgm:t>
        <a:bodyPr/>
        <a:lstStyle/>
        <a:p>
          <a:endParaRPr lang="ru-RU"/>
        </a:p>
      </dgm:t>
    </dgm:pt>
    <dgm:pt modelId="{C6B927BD-88FF-484A-B05F-744A85DAF75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ПРАКТИЧЕСКИЙ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БЛОК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7AB7EE-27E9-4C96-92E3-EB389B56425A}" type="parTrans" cxnId="{C2BC7C67-0CE9-4FD5-8BFD-8CCD987D6847}">
      <dgm:prSet/>
      <dgm:spPr/>
      <dgm:t>
        <a:bodyPr/>
        <a:lstStyle/>
        <a:p>
          <a:endParaRPr lang="ru-RU"/>
        </a:p>
      </dgm:t>
    </dgm:pt>
    <dgm:pt modelId="{51121905-E680-41C3-9D25-23122C4D40B4}" type="sibTrans" cxnId="{C2BC7C67-0CE9-4FD5-8BFD-8CCD987D6847}">
      <dgm:prSet/>
      <dgm:spPr/>
      <dgm:t>
        <a:bodyPr/>
        <a:lstStyle/>
        <a:p>
          <a:endParaRPr lang="ru-RU"/>
        </a:p>
      </dgm:t>
    </dgm:pt>
    <dgm:pt modelId="{F6890654-6EB5-4E6F-ABFB-3790D737D3FD}" type="pres">
      <dgm:prSet presAssocID="{62525BA3-C7C8-48E8-BB92-DB017661501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6CA04F0-44C7-4E58-8154-729F1781B60C}" type="pres">
      <dgm:prSet presAssocID="{0358D369-EB28-4C6D-A815-B09CD8ABA563}" presName="hierRoot1" presStyleCnt="0"/>
      <dgm:spPr/>
    </dgm:pt>
    <dgm:pt modelId="{78720835-A6A4-488E-B105-3E4FAF368589}" type="pres">
      <dgm:prSet presAssocID="{0358D369-EB28-4C6D-A815-B09CD8ABA563}" presName="composite" presStyleCnt="0"/>
      <dgm:spPr/>
    </dgm:pt>
    <dgm:pt modelId="{83B3EA76-F827-4D20-A201-DAD3AD25297B}" type="pres">
      <dgm:prSet presAssocID="{0358D369-EB28-4C6D-A815-B09CD8ABA563}" presName="background" presStyleLbl="node0" presStyleIdx="0" presStyleCnt="1"/>
      <dgm:spPr/>
    </dgm:pt>
    <dgm:pt modelId="{6E8C8460-BA69-4774-8B54-FC6C2CF5D156}" type="pres">
      <dgm:prSet presAssocID="{0358D369-EB28-4C6D-A815-B09CD8ABA563}" presName="text" presStyleLbl="fgAcc0" presStyleIdx="0" presStyleCnt="1" custScaleX="2316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3DD003-FB57-4ACD-BCD0-5B27021F7D8D}" type="pres">
      <dgm:prSet presAssocID="{0358D369-EB28-4C6D-A815-B09CD8ABA563}" presName="hierChild2" presStyleCnt="0"/>
      <dgm:spPr/>
    </dgm:pt>
    <dgm:pt modelId="{2586B3E1-540F-49A4-916D-3F0991DF21C6}" type="pres">
      <dgm:prSet presAssocID="{65C170C5-C51E-4495-99C1-305BB69614F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A962F97-540F-41EA-B2C1-8B5BD2476A5A}" type="pres">
      <dgm:prSet presAssocID="{DF444204-7ACB-4AA3-8A33-603F01D8EEFA}" presName="hierRoot2" presStyleCnt="0"/>
      <dgm:spPr/>
    </dgm:pt>
    <dgm:pt modelId="{91E754FB-3509-4FCA-B1CD-B542185AB516}" type="pres">
      <dgm:prSet presAssocID="{DF444204-7ACB-4AA3-8A33-603F01D8EEFA}" presName="composite2" presStyleCnt="0"/>
      <dgm:spPr/>
    </dgm:pt>
    <dgm:pt modelId="{6B171CF8-7B8D-4B96-9224-083909BC1A35}" type="pres">
      <dgm:prSet presAssocID="{DF444204-7ACB-4AA3-8A33-603F01D8EEFA}" presName="background2" presStyleLbl="node2" presStyleIdx="0" presStyleCnt="2"/>
      <dgm:spPr/>
    </dgm:pt>
    <dgm:pt modelId="{35C8549E-4A1C-46F4-8270-97783B6C54F9}" type="pres">
      <dgm:prSet presAssocID="{DF444204-7ACB-4AA3-8A33-603F01D8EEFA}" presName="text2" presStyleLbl="fgAcc2" presStyleIdx="0" presStyleCnt="2" custScaleX="115319" custLinFactNeighborX="-1466" custLinFactNeighborY="-7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383FD3-FBE8-4C6B-AC6E-6B22B04283BD}" type="pres">
      <dgm:prSet presAssocID="{DF444204-7ACB-4AA3-8A33-603F01D8EEFA}" presName="hierChild3" presStyleCnt="0"/>
      <dgm:spPr/>
    </dgm:pt>
    <dgm:pt modelId="{97565ED9-2A7C-49D1-AC98-009E51475302}" type="pres">
      <dgm:prSet presAssocID="{B87AB7EE-27E9-4C96-92E3-EB389B56425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27C2EEA-057B-40E3-89B8-6F887E40C901}" type="pres">
      <dgm:prSet presAssocID="{C6B927BD-88FF-484A-B05F-744A85DAF750}" presName="hierRoot2" presStyleCnt="0"/>
      <dgm:spPr/>
    </dgm:pt>
    <dgm:pt modelId="{32266F83-7C48-468A-8D4C-3B08FBD8287E}" type="pres">
      <dgm:prSet presAssocID="{C6B927BD-88FF-484A-B05F-744A85DAF750}" presName="composite2" presStyleCnt="0"/>
      <dgm:spPr/>
    </dgm:pt>
    <dgm:pt modelId="{C8BC9BB1-17AB-4846-B647-ABB9D123DCA1}" type="pres">
      <dgm:prSet presAssocID="{C6B927BD-88FF-484A-B05F-744A85DAF750}" presName="background2" presStyleLbl="node2" presStyleIdx="1" presStyleCnt="2"/>
      <dgm:spPr/>
    </dgm:pt>
    <dgm:pt modelId="{5FE72EC1-3363-4C93-95E5-688771E65A55}" type="pres">
      <dgm:prSet presAssocID="{C6B927BD-88FF-484A-B05F-744A85DAF750}" presName="text2" presStyleLbl="fgAcc2" presStyleIdx="1" presStyleCnt="2" custScaleX="1152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CE9CE0-63F0-44DC-9B4F-9DCAB1EC808D}" type="pres">
      <dgm:prSet presAssocID="{C6B927BD-88FF-484A-B05F-744A85DAF750}" presName="hierChild3" presStyleCnt="0"/>
      <dgm:spPr/>
    </dgm:pt>
  </dgm:ptLst>
  <dgm:cxnLst>
    <dgm:cxn modelId="{355EF434-DD64-4CC1-AA0B-B2F0B9C3AC15}" srcId="{0358D369-EB28-4C6D-A815-B09CD8ABA563}" destId="{DF444204-7ACB-4AA3-8A33-603F01D8EEFA}" srcOrd="0" destOrd="0" parTransId="{65C170C5-C51E-4495-99C1-305BB69614FA}" sibTransId="{8D67CD93-A891-4FC9-9138-0EC360CF91AE}"/>
    <dgm:cxn modelId="{7B064ABE-C1BC-42FC-9DC2-A149D015F1C1}" type="presOf" srcId="{B87AB7EE-27E9-4C96-92E3-EB389B56425A}" destId="{97565ED9-2A7C-49D1-AC98-009E51475302}" srcOrd="0" destOrd="0" presId="urn:microsoft.com/office/officeart/2005/8/layout/hierarchy1"/>
    <dgm:cxn modelId="{48F003BB-0E69-4E9B-8E33-312A8EFBCC51}" type="presOf" srcId="{65C170C5-C51E-4495-99C1-305BB69614FA}" destId="{2586B3E1-540F-49A4-916D-3F0991DF21C6}" srcOrd="0" destOrd="0" presId="urn:microsoft.com/office/officeart/2005/8/layout/hierarchy1"/>
    <dgm:cxn modelId="{588F9349-72D4-4551-947C-3FB6D59FF6D0}" type="presOf" srcId="{0358D369-EB28-4C6D-A815-B09CD8ABA563}" destId="{6E8C8460-BA69-4774-8B54-FC6C2CF5D156}" srcOrd="0" destOrd="0" presId="urn:microsoft.com/office/officeart/2005/8/layout/hierarchy1"/>
    <dgm:cxn modelId="{BE3F8B14-29AA-4D46-AC0B-32ED9A056FF9}" type="presOf" srcId="{62525BA3-C7C8-48E8-BB92-DB0176615018}" destId="{F6890654-6EB5-4E6F-ABFB-3790D737D3FD}" srcOrd="0" destOrd="0" presId="urn:microsoft.com/office/officeart/2005/8/layout/hierarchy1"/>
    <dgm:cxn modelId="{C2BC7C67-0CE9-4FD5-8BFD-8CCD987D6847}" srcId="{0358D369-EB28-4C6D-A815-B09CD8ABA563}" destId="{C6B927BD-88FF-484A-B05F-744A85DAF750}" srcOrd="1" destOrd="0" parTransId="{B87AB7EE-27E9-4C96-92E3-EB389B56425A}" sibTransId="{51121905-E680-41C3-9D25-23122C4D40B4}"/>
    <dgm:cxn modelId="{FB86B88F-B350-4302-AED4-4277556581CC}" type="presOf" srcId="{DF444204-7ACB-4AA3-8A33-603F01D8EEFA}" destId="{35C8549E-4A1C-46F4-8270-97783B6C54F9}" srcOrd="0" destOrd="0" presId="urn:microsoft.com/office/officeart/2005/8/layout/hierarchy1"/>
    <dgm:cxn modelId="{FCED10F4-057A-43F9-A011-9E77380B5345}" type="presOf" srcId="{C6B927BD-88FF-484A-B05F-744A85DAF750}" destId="{5FE72EC1-3363-4C93-95E5-688771E65A55}" srcOrd="0" destOrd="0" presId="urn:microsoft.com/office/officeart/2005/8/layout/hierarchy1"/>
    <dgm:cxn modelId="{0781480F-C005-4C1D-99BF-BF56A847DEE3}" srcId="{62525BA3-C7C8-48E8-BB92-DB0176615018}" destId="{0358D369-EB28-4C6D-A815-B09CD8ABA563}" srcOrd="0" destOrd="0" parTransId="{BD433D16-4572-40A6-A8FA-1AE08F98DF54}" sibTransId="{7E019F7E-0CD6-45F1-BB87-969092CB26BB}"/>
    <dgm:cxn modelId="{450AC30E-1915-4D57-B567-FCA1DE7AE8A1}" type="presParOf" srcId="{F6890654-6EB5-4E6F-ABFB-3790D737D3FD}" destId="{36CA04F0-44C7-4E58-8154-729F1781B60C}" srcOrd="0" destOrd="0" presId="urn:microsoft.com/office/officeart/2005/8/layout/hierarchy1"/>
    <dgm:cxn modelId="{D94B2863-8EED-47C9-871F-4BA365FABB3D}" type="presParOf" srcId="{36CA04F0-44C7-4E58-8154-729F1781B60C}" destId="{78720835-A6A4-488E-B105-3E4FAF368589}" srcOrd="0" destOrd="0" presId="urn:microsoft.com/office/officeart/2005/8/layout/hierarchy1"/>
    <dgm:cxn modelId="{C066C967-E3C9-41CE-9B85-BEC6A126ACDB}" type="presParOf" srcId="{78720835-A6A4-488E-B105-3E4FAF368589}" destId="{83B3EA76-F827-4D20-A201-DAD3AD25297B}" srcOrd="0" destOrd="0" presId="urn:microsoft.com/office/officeart/2005/8/layout/hierarchy1"/>
    <dgm:cxn modelId="{D3880969-CAD0-4F98-8056-1AE7269A76AC}" type="presParOf" srcId="{78720835-A6A4-488E-B105-3E4FAF368589}" destId="{6E8C8460-BA69-4774-8B54-FC6C2CF5D156}" srcOrd="1" destOrd="0" presId="urn:microsoft.com/office/officeart/2005/8/layout/hierarchy1"/>
    <dgm:cxn modelId="{54CF387F-BDCE-4060-BD87-E8085FB20A0F}" type="presParOf" srcId="{36CA04F0-44C7-4E58-8154-729F1781B60C}" destId="{483DD003-FB57-4ACD-BCD0-5B27021F7D8D}" srcOrd="1" destOrd="0" presId="urn:microsoft.com/office/officeart/2005/8/layout/hierarchy1"/>
    <dgm:cxn modelId="{B6711FC5-F4FB-4B1B-8EE0-2E98FDBE5320}" type="presParOf" srcId="{483DD003-FB57-4ACD-BCD0-5B27021F7D8D}" destId="{2586B3E1-540F-49A4-916D-3F0991DF21C6}" srcOrd="0" destOrd="0" presId="urn:microsoft.com/office/officeart/2005/8/layout/hierarchy1"/>
    <dgm:cxn modelId="{31D3BEBE-0A5F-4E81-A595-ADC8EAC16A9B}" type="presParOf" srcId="{483DD003-FB57-4ACD-BCD0-5B27021F7D8D}" destId="{FA962F97-540F-41EA-B2C1-8B5BD2476A5A}" srcOrd="1" destOrd="0" presId="urn:microsoft.com/office/officeart/2005/8/layout/hierarchy1"/>
    <dgm:cxn modelId="{1C569C1F-1F85-4F23-8434-4547EA57C0C6}" type="presParOf" srcId="{FA962F97-540F-41EA-B2C1-8B5BD2476A5A}" destId="{91E754FB-3509-4FCA-B1CD-B542185AB516}" srcOrd="0" destOrd="0" presId="urn:microsoft.com/office/officeart/2005/8/layout/hierarchy1"/>
    <dgm:cxn modelId="{92C3D26F-4DF2-4FA1-92B1-CE69D51AFB61}" type="presParOf" srcId="{91E754FB-3509-4FCA-B1CD-B542185AB516}" destId="{6B171CF8-7B8D-4B96-9224-083909BC1A35}" srcOrd="0" destOrd="0" presId="urn:microsoft.com/office/officeart/2005/8/layout/hierarchy1"/>
    <dgm:cxn modelId="{52DDC5F5-7568-4982-8345-7073707FD2A0}" type="presParOf" srcId="{91E754FB-3509-4FCA-B1CD-B542185AB516}" destId="{35C8549E-4A1C-46F4-8270-97783B6C54F9}" srcOrd="1" destOrd="0" presId="urn:microsoft.com/office/officeart/2005/8/layout/hierarchy1"/>
    <dgm:cxn modelId="{78A82D6B-07D4-441D-B2D2-B051C4315D09}" type="presParOf" srcId="{FA962F97-540F-41EA-B2C1-8B5BD2476A5A}" destId="{7E383FD3-FBE8-4C6B-AC6E-6B22B04283BD}" srcOrd="1" destOrd="0" presId="urn:microsoft.com/office/officeart/2005/8/layout/hierarchy1"/>
    <dgm:cxn modelId="{30332055-0D7A-485D-A114-B71199EA216E}" type="presParOf" srcId="{483DD003-FB57-4ACD-BCD0-5B27021F7D8D}" destId="{97565ED9-2A7C-49D1-AC98-009E51475302}" srcOrd="2" destOrd="0" presId="urn:microsoft.com/office/officeart/2005/8/layout/hierarchy1"/>
    <dgm:cxn modelId="{8133E2A8-B082-4DE4-A57C-4C40B0C0A80C}" type="presParOf" srcId="{483DD003-FB57-4ACD-BCD0-5B27021F7D8D}" destId="{827C2EEA-057B-40E3-89B8-6F887E40C901}" srcOrd="3" destOrd="0" presId="urn:microsoft.com/office/officeart/2005/8/layout/hierarchy1"/>
    <dgm:cxn modelId="{5C492CCA-AD21-4101-AD0E-E089256F5219}" type="presParOf" srcId="{827C2EEA-057B-40E3-89B8-6F887E40C901}" destId="{32266F83-7C48-468A-8D4C-3B08FBD8287E}" srcOrd="0" destOrd="0" presId="urn:microsoft.com/office/officeart/2005/8/layout/hierarchy1"/>
    <dgm:cxn modelId="{B6018287-9950-4F76-9A19-C8E7F9082DDD}" type="presParOf" srcId="{32266F83-7C48-468A-8D4C-3B08FBD8287E}" destId="{C8BC9BB1-17AB-4846-B647-ABB9D123DCA1}" srcOrd="0" destOrd="0" presId="urn:microsoft.com/office/officeart/2005/8/layout/hierarchy1"/>
    <dgm:cxn modelId="{FB59DF05-56F7-4D62-86DE-F3DA2ADB6601}" type="presParOf" srcId="{32266F83-7C48-468A-8D4C-3B08FBD8287E}" destId="{5FE72EC1-3363-4C93-95E5-688771E65A55}" srcOrd="1" destOrd="0" presId="urn:microsoft.com/office/officeart/2005/8/layout/hierarchy1"/>
    <dgm:cxn modelId="{7CB4776E-7503-4E9D-871D-D9A92AF12613}" type="presParOf" srcId="{827C2EEA-057B-40E3-89B8-6F887E40C901}" destId="{66CE9CE0-63F0-44DC-9B4F-9DCAB1EC808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D5AA65-19A7-4998-A921-BA1797FB94EF}" type="doc">
      <dgm:prSet loTypeId="urn:microsoft.com/office/officeart/2005/8/layout/gear1" loCatId="process" qsTypeId="urn:microsoft.com/office/officeart/2005/8/quickstyle/simple1" qsCatId="simple" csTypeId="urn:microsoft.com/office/officeart/2005/8/colors/accent4_4" csCatId="accent4" phldr="1"/>
      <dgm:spPr/>
    </dgm:pt>
    <dgm:pt modelId="{D8320F37-D672-42E5-9F4A-65B1D2AB958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профессионально-грамотное педагогическое сопровождение проекта</a:t>
          </a:r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 smtClean="0"/>
        </a:p>
        <a:p>
          <a:pPr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/>
        </a:p>
      </dgm:t>
    </dgm:pt>
    <dgm:pt modelId="{97D432FD-0693-4697-9FEC-FDDD30EAC4F3}" type="parTrans" cxnId="{3239CF76-92D5-43E8-9F26-76C5BBD3AB3C}">
      <dgm:prSet/>
      <dgm:spPr/>
      <dgm:t>
        <a:bodyPr/>
        <a:lstStyle/>
        <a:p>
          <a:endParaRPr lang="ru-RU"/>
        </a:p>
      </dgm:t>
    </dgm:pt>
    <dgm:pt modelId="{769479FC-F9B3-411B-A015-8B7073A95774}" type="sibTrans" cxnId="{3239CF76-92D5-43E8-9F26-76C5BBD3AB3C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76346FCC-6944-4466-B895-8CB9B44FDCD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учебный материал в рамках предмета «Индивидуальный проект»</a:t>
          </a: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/>
        </a:p>
      </dgm:t>
    </dgm:pt>
    <dgm:pt modelId="{CB5061D2-8CBD-4480-9725-10826391E695}" type="parTrans" cxnId="{3734DAAE-3157-47CB-9F5F-308476A67B0E}">
      <dgm:prSet/>
      <dgm:spPr/>
      <dgm:t>
        <a:bodyPr/>
        <a:lstStyle/>
        <a:p>
          <a:endParaRPr lang="ru-RU"/>
        </a:p>
      </dgm:t>
    </dgm:pt>
    <dgm:pt modelId="{D8A07602-B1BF-4520-BACD-ED019A231D5B}" type="sibTrans" cxnId="{3734DAAE-3157-47CB-9F5F-308476A67B0E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5319AD55-F941-421F-B3BF-15F5663EDE39}">
      <dgm:prSet phldrT="[Текст]" custT="1"/>
      <dgm:spPr/>
      <dgm:t>
        <a:bodyPr/>
        <a:lstStyle/>
        <a:p>
          <a:pPr marL="0" marR="0" indent="0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800" b="1" dirty="0" err="1" smtClean="0"/>
            <a:t>метапредметные</a:t>
          </a:r>
          <a:r>
            <a:rPr lang="ru-RU" sz="1800" b="1" dirty="0" smtClean="0"/>
            <a:t>, предметные и личностные результаты</a:t>
          </a:r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/>
        </a:p>
      </dgm:t>
    </dgm:pt>
    <dgm:pt modelId="{A7955A54-0958-400F-B1E0-AD3DA29B9C16}" type="parTrans" cxnId="{D1CE3A3B-B4C5-465A-84A1-E97BBAB44046}">
      <dgm:prSet/>
      <dgm:spPr/>
      <dgm:t>
        <a:bodyPr/>
        <a:lstStyle/>
        <a:p>
          <a:endParaRPr lang="ru-RU"/>
        </a:p>
      </dgm:t>
    </dgm:pt>
    <dgm:pt modelId="{5EF567EC-8632-4DA0-A2C1-30BFB53D0B0F}" type="sibTrans" cxnId="{D1CE3A3B-B4C5-465A-84A1-E97BBAB44046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4F3312DE-723F-483D-B950-CA89A5C9D937}" type="pres">
      <dgm:prSet presAssocID="{93D5AA65-19A7-4998-A921-BA1797FB94E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B7EF9CE-B0ED-4F72-913A-4A67959232EF}" type="pres">
      <dgm:prSet presAssocID="{D8320F37-D672-42E5-9F4A-65B1D2AB958F}" presName="gear1" presStyleLbl="node1" presStyleIdx="0" presStyleCnt="3" custAng="0" custScaleX="96652" custScaleY="82474" custLinFactNeighborX="5625" custLinFactNeighborY="-18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4B7FD-EB92-4774-A6D1-27FADB7FFAE7}" type="pres">
      <dgm:prSet presAssocID="{D8320F37-D672-42E5-9F4A-65B1D2AB958F}" presName="gear1srcNode" presStyleLbl="node1" presStyleIdx="0" presStyleCnt="3"/>
      <dgm:spPr/>
      <dgm:t>
        <a:bodyPr/>
        <a:lstStyle/>
        <a:p>
          <a:endParaRPr lang="ru-RU"/>
        </a:p>
      </dgm:t>
    </dgm:pt>
    <dgm:pt modelId="{6A85D8AA-A044-4287-996F-42D67251AD47}" type="pres">
      <dgm:prSet presAssocID="{D8320F37-D672-42E5-9F4A-65B1D2AB958F}" presName="gear1dstNode" presStyleLbl="node1" presStyleIdx="0" presStyleCnt="3"/>
      <dgm:spPr/>
      <dgm:t>
        <a:bodyPr/>
        <a:lstStyle/>
        <a:p>
          <a:endParaRPr lang="ru-RU"/>
        </a:p>
      </dgm:t>
    </dgm:pt>
    <dgm:pt modelId="{FEDBFF45-E757-4950-9FB0-5B99C7BBDC9A}" type="pres">
      <dgm:prSet presAssocID="{76346FCC-6944-4466-B895-8CB9B44FDCD9}" presName="gear2" presStyleLbl="node1" presStyleIdx="1" presStyleCnt="3" custAng="578271" custScaleX="131379" custScaleY="130147" custLinFactNeighborX="-22598" custLinFactNeighborY="1878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CC0D65-09D4-4FF5-A978-F83154288740}" type="pres">
      <dgm:prSet presAssocID="{76346FCC-6944-4466-B895-8CB9B44FDCD9}" presName="gear2srcNode" presStyleLbl="node1" presStyleIdx="1" presStyleCnt="3"/>
      <dgm:spPr/>
      <dgm:t>
        <a:bodyPr/>
        <a:lstStyle/>
        <a:p>
          <a:endParaRPr lang="ru-RU"/>
        </a:p>
      </dgm:t>
    </dgm:pt>
    <dgm:pt modelId="{0103A2A4-3943-41D7-84F2-0B33D4670BE6}" type="pres">
      <dgm:prSet presAssocID="{76346FCC-6944-4466-B895-8CB9B44FDCD9}" presName="gear2dstNode" presStyleLbl="node1" presStyleIdx="1" presStyleCnt="3"/>
      <dgm:spPr/>
      <dgm:t>
        <a:bodyPr/>
        <a:lstStyle/>
        <a:p>
          <a:endParaRPr lang="ru-RU"/>
        </a:p>
      </dgm:t>
    </dgm:pt>
    <dgm:pt modelId="{D7F81C10-E80E-4F55-B774-B2CAA60C944E}" type="pres">
      <dgm:prSet presAssocID="{5319AD55-F941-421F-B3BF-15F5663EDE39}" presName="gear3" presStyleLbl="node1" presStyleIdx="2" presStyleCnt="3" custAng="21527103" custScaleX="138078" custScaleY="130008" custLinFactNeighborX="6613" custLinFactNeighborY="3945"/>
      <dgm:spPr/>
      <dgm:t>
        <a:bodyPr/>
        <a:lstStyle/>
        <a:p>
          <a:endParaRPr lang="ru-RU"/>
        </a:p>
      </dgm:t>
    </dgm:pt>
    <dgm:pt modelId="{7112ADFA-AD57-4DA9-9685-7FFAEF25DAE7}" type="pres">
      <dgm:prSet presAssocID="{5319AD55-F941-421F-B3BF-15F5663EDE3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C8871-BDBC-459B-AE2C-CA314EF30820}" type="pres">
      <dgm:prSet presAssocID="{5319AD55-F941-421F-B3BF-15F5663EDE39}" presName="gear3srcNode" presStyleLbl="node1" presStyleIdx="2" presStyleCnt="3"/>
      <dgm:spPr/>
      <dgm:t>
        <a:bodyPr/>
        <a:lstStyle/>
        <a:p>
          <a:endParaRPr lang="ru-RU"/>
        </a:p>
      </dgm:t>
    </dgm:pt>
    <dgm:pt modelId="{0392C15F-6C03-470C-95E6-08F8A2B9122A}" type="pres">
      <dgm:prSet presAssocID="{5319AD55-F941-421F-B3BF-15F5663EDE39}" presName="gear3dstNode" presStyleLbl="node1" presStyleIdx="2" presStyleCnt="3"/>
      <dgm:spPr/>
      <dgm:t>
        <a:bodyPr/>
        <a:lstStyle/>
        <a:p>
          <a:endParaRPr lang="ru-RU"/>
        </a:p>
      </dgm:t>
    </dgm:pt>
    <dgm:pt modelId="{B404F4F2-86B3-4101-89E4-0535B5D5DECC}" type="pres">
      <dgm:prSet presAssocID="{769479FC-F9B3-411B-A015-8B7073A95774}" presName="connector1" presStyleLbl="sibTrans2D1" presStyleIdx="0" presStyleCnt="3"/>
      <dgm:spPr/>
      <dgm:t>
        <a:bodyPr/>
        <a:lstStyle/>
        <a:p>
          <a:endParaRPr lang="ru-RU"/>
        </a:p>
      </dgm:t>
    </dgm:pt>
    <dgm:pt modelId="{838B1CE3-17F5-4502-8DAF-774B6FDA614F}" type="pres">
      <dgm:prSet presAssocID="{D8A07602-B1BF-4520-BACD-ED019A231D5B}" presName="connector2" presStyleLbl="sibTrans2D1" presStyleIdx="1" presStyleCnt="3" custAng="9182302" custFlipHor="1" custScaleX="108496" custLinFactNeighborX="-35776" custLinFactNeighborY="31774"/>
      <dgm:spPr/>
      <dgm:t>
        <a:bodyPr/>
        <a:lstStyle/>
        <a:p>
          <a:endParaRPr lang="ru-RU"/>
        </a:p>
      </dgm:t>
    </dgm:pt>
    <dgm:pt modelId="{D6D816B8-33BE-490B-AC1A-9A5B09DF405D}" type="pres">
      <dgm:prSet presAssocID="{5EF567EC-8632-4DA0-A2C1-30BFB53D0B0F}" presName="connector3" presStyleLbl="sibTrans2D1" presStyleIdx="2" presStyleCnt="3" custAng="818204" custScaleX="138195" custScaleY="98032" custLinFactNeighborX="11192" custLinFactNeighborY="-4941"/>
      <dgm:spPr/>
      <dgm:t>
        <a:bodyPr/>
        <a:lstStyle/>
        <a:p>
          <a:endParaRPr lang="ru-RU"/>
        </a:p>
      </dgm:t>
    </dgm:pt>
  </dgm:ptLst>
  <dgm:cxnLst>
    <dgm:cxn modelId="{697F0AB7-15CA-4665-9291-82D6822E5E95}" type="presOf" srcId="{D8A07602-B1BF-4520-BACD-ED019A231D5B}" destId="{838B1CE3-17F5-4502-8DAF-774B6FDA614F}" srcOrd="0" destOrd="0" presId="urn:microsoft.com/office/officeart/2005/8/layout/gear1"/>
    <dgm:cxn modelId="{3239CF76-92D5-43E8-9F26-76C5BBD3AB3C}" srcId="{93D5AA65-19A7-4998-A921-BA1797FB94EF}" destId="{D8320F37-D672-42E5-9F4A-65B1D2AB958F}" srcOrd="0" destOrd="0" parTransId="{97D432FD-0693-4697-9FEC-FDDD30EAC4F3}" sibTransId="{769479FC-F9B3-411B-A015-8B7073A95774}"/>
    <dgm:cxn modelId="{AFA5777C-1FDD-4B00-9F66-93784181B165}" type="presOf" srcId="{5EF567EC-8632-4DA0-A2C1-30BFB53D0B0F}" destId="{D6D816B8-33BE-490B-AC1A-9A5B09DF405D}" srcOrd="0" destOrd="0" presId="urn:microsoft.com/office/officeart/2005/8/layout/gear1"/>
    <dgm:cxn modelId="{BB945E44-6297-47C9-A961-95E2723B59BC}" type="presOf" srcId="{D8320F37-D672-42E5-9F4A-65B1D2AB958F}" destId="{DB7EF9CE-B0ED-4F72-913A-4A67959232EF}" srcOrd="0" destOrd="0" presId="urn:microsoft.com/office/officeart/2005/8/layout/gear1"/>
    <dgm:cxn modelId="{AA0243A3-218E-4F78-A1DB-25F92329898A}" type="presOf" srcId="{5319AD55-F941-421F-B3BF-15F5663EDE39}" destId="{D7F81C10-E80E-4F55-B774-B2CAA60C944E}" srcOrd="0" destOrd="0" presId="urn:microsoft.com/office/officeart/2005/8/layout/gear1"/>
    <dgm:cxn modelId="{CD8D8CA2-2869-4EE1-8C2C-1567BB9BED69}" type="presOf" srcId="{76346FCC-6944-4466-B895-8CB9B44FDCD9}" destId="{0103A2A4-3943-41D7-84F2-0B33D4670BE6}" srcOrd="2" destOrd="0" presId="urn:microsoft.com/office/officeart/2005/8/layout/gear1"/>
    <dgm:cxn modelId="{7F764F45-4C93-45C6-9E42-3281E0C14B0C}" type="presOf" srcId="{D8320F37-D672-42E5-9F4A-65B1D2AB958F}" destId="{6A85D8AA-A044-4287-996F-42D67251AD47}" srcOrd="2" destOrd="0" presId="urn:microsoft.com/office/officeart/2005/8/layout/gear1"/>
    <dgm:cxn modelId="{A76C9817-7842-4893-895D-047C66D5995E}" type="presOf" srcId="{5319AD55-F941-421F-B3BF-15F5663EDE39}" destId="{0392C15F-6C03-470C-95E6-08F8A2B9122A}" srcOrd="3" destOrd="0" presId="urn:microsoft.com/office/officeart/2005/8/layout/gear1"/>
    <dgm:cxn modelId="{2A230868-E215-4D85-B8CB-C84E76B39DF0}" type="presOf" srcId="{769479FC-F9B3-411B-A015-8B7073A95774}" destId="{B404F4F2-86B3-4101-89E4-0535B5D5DECC}" srcOrd="0" destOrd="0" presId="urn:microsoft.com/office/officeart/2005/8/layout/gear1"/>
    <dgm:cxn modelId="{3734DAAE-3157-47CB-9F5F-308476A67B0E}" srcId="{93D5AA65-19A7-4998-A921-BA1797FB94EF}" destId="{76346FCC-6944-4466-B895-8CB9B44FDCD9}" srcOrd="1" destOrd="0" parTransId="{CB5061D2-8CBD-4480-9725-10826391E695}" sibTransId="{D8A07602-B1BF-4520-BACD-ED019A231D5B}"/>
    <dgm:cxn modelId="{745A35B4-91E2-4A41-B113-D683FCEF8EC9}" type="presOf" srcId="{93D5AA65-19A7-4998-A921-BA1797FB94EF}" destId="{4F3312DE-723F-483D-B950-CA89A5C9D937}" srcOrd="0" destOrd="0" presId="urn:microsoft.com/office/officeart/2005/8/layout/gear1"/>
    <dgm:cxn modelId="{5C9B2A3D-5366-4C78-A0AB-51E297E42B0B}" type="presOf" srcId="{5319AD55-F941-421F-B3BF-15F5663EDE39}" destId="{7112ADFA-AD57-4DA9-9685-7FFAEF25DAE7}" srcOrd="1" destOrd="0" presId="urn:microsoft.com/office/officeart/2005/8/layout/gear1"/>
    <dgm:cxn modelId="{0EF75615-CB0E-484B-BF0F-4F49A8976098}" type="presOf" srcId="{76346FCC-6944-4466-B895-8CB9B44FDCD9}" destId="{A4CC0D65-09D4-4FF5-A978-F83154288740}" srcOrd="1" destOrd="0" presId="urn:microsoft.com/office/officeart/2005/8/layout/gear1"/>
    <dgm:cxn modelId="{D6FC7676-79BB-42D3-8EAA-D591A054B55D}" type="presOf" srcId="{D8320F37-D672-42E5-9F4A-65B1D2AB958F}" destId="{FF94B7FD-EB92-4774-A6D1-27FADB7FFAE7}" srcOrd="1" destOrd="0" presId="urn:microsoft.com/office/officeart/2005/8/layout/gear1"/>
    <dgm:cxn modelId="{2B1FBDD0-410E-4E0B-B3F1-910262DD1BEB}" type="presOf" srcId="{5319AD55-F941-421F-B3BF-15F5663EDE39}" destId="{BD6C8871-BDBC-459B-AE2C-CA314EF30820}" srcOrd="2" destOrd="0" presId="urn:microsoft.com/office/officeart/2005/8/layout/gear1"/>
    <dgm:cxn modelId="{D1CE3A3B-B4C5-465A-84A1-E97BBAB44046}" srcId="{93D5AA65-19A7-4998-A921-BA1797FB94EF}" destId="{5319AD55-F941-421F-B3BF-15F5663EDE39}" srcOrd="2" destOrd="0" parTransId="{A7955A54-0958-400F-B1E0-AD3DA29B9C16}" sibTransId="{5EF567EC-8632-4DA0-A2C1-30BFB53D0B0F}"/>
    <dgm:cxn modelId="{FA7A1938-9DAF-4525-9ED9-F9D3E7D81308}" type="presOf" srcId="{76346FCC-6944-4466-B895-8CB9B44FDCD9}" destId="{FEDBFF45-E757-4950-9FB0-5B99C7BBDC9A}" srcOrd="0" destOrd="0" presId="urn:microsoft.com/office/officeart/2005/8/layout/gear1"/>
    <dgm:cxn modelId="{D375E9D3-5B92-43D0-A293-85841E517509}" type="presParOf" srcId="{4F3312DE-723F-483D-B950-CA89A5C9D937}" destId="{DB7EF9CE-B0ED-4F72-913A-4A67959232EF}" srcOrd="0" destOrd="0" presId="urn:microsoft.com/office/officeart/2005/8/layout/gear1"/>
    <dgm:cxn modelId="{70DBBBDA-D45E-4B20-85DB-E12059320E57}" type="presParOf" srcId="{4F3312DE-723F-483D-B950-CA89A5C9D937}" destId="{FF94B7FD-EB92-4774-A6D1-27FADB7FFAE7}" srcOrd="1" destOrd="0" presId="urn:microsoft.com/office/officeart/2005/8/layout/gear1"/>
    <dgm:cxn modelId="{807A6556-549D-419F-9E4C-456D52811B60}" type="presParOf" srcId="{4F3312DE-723F-483D-B950-CA89A5C9D937}" destId="{6A85D8AA-A044-4287-996F-42D67251AD47}" srcOrd="2" destOrd="0" presId="urn:microsoft.com/office/officeart/2005/8/layout/gear1"/>
    <dgm:cxn modelId="{3C2EC5F4-0ADA-403F-B446-27D1E896AD54}" type="presParOf" srcId="{4F3312DE-723F-483D-B950-CA89A5C9D937}" destId="{FEDBFF45-E757-4950-9FB0-5B99C7BBDC9A}" srcOrd="3" destOrd="0" presId="urn:microsoft.com/office/officeart/2005/8/layout/gear1"/>
    <dgm:cxn modelId="{CCF4F940-C94E-4E35-8F18-51C1C1FD8970}" type="presParOf" srcId="{4F3312DE-723F-483D-B950-CA89A5C9D937}" destId="{A4CC0D65-09D4-4FF5-A978-F83154288740}" srcOrd="4" destOrd="0" presId="urn:microsoft.com/office/officeart/2005/8/layout/gear1"/>
    <dgm:cxn modelId="{79D5229C-9D4D-4DEE-BD33-A46798849752}" type="presParOf" srcId="{4F3312DE-723F-483D-B950-CA89A5C9D937}" destId="{0103A2A4-3943-41D7-84F2-0B33D4670BE6}" srcOrd="5" destOrd="0" presId="urn:microsoft.com/office/officeart/2005/8/layout/gear1"/>
    <dgm:cxn modelId="{5A4F417A-35F5-4278-8083-817ADA12E9D9}" type="presParOf" srcId="{4F3312DE-723F-483D-B950-CA89A5C9D937}" destId="{D7F81C10-E80E-4F55-B774-B2CAA60C944E}" srcOrd="6" destOrd="0" presId="urn:microsoft.com/office/officeart/2005/8/layout/gear1"/>
    <dgm:cxn modelId="{CFE325FD-A19C-4504-9BB1-EA27CECA5A9D}" type="presParOf" srcId="{4F3312DE-723F-483D-B950-CA89A5C9D937}" destId="{7112ADFA-AD57-4DA9-9685-7FFAEF25DAE7}" srcOrd="7" destOrd="0" presId="urn:microsoft.com/office/officeart/2005/8/layout/gear1"/>
    <dgm:cxn modelId="{AF0CF365-7485-4352-9D55-4D4C8ACAAB06}" type="presParOf" srcId="{4F3312DE-723F-483D-B950-CA89A5C9D937}" destId="{BD6C8871-BDBC-459B-AE2C-CA314EF30820}" srcOrd="8" destOrd="0" presId="urn:microsoft.com/office/officeart/2005/8/layout/gear1"/>
    <dgm:cxn modelId="{CF42C37A-DE1B-46DC-BCB6-86F8A13772AF}" type="presParOf" srcId="{4F3312DE-723F-483D-B950-CA89A5C9D937}" destId="{0392C15F-6C03-470C-95E6-08F8A2B9122A}" srcOrd="9" destOrd="0" presId="urn:microsoft.com/office/officeart/2005/8/layout/gear1"/>
    <dgm:cxn modelId="{32900A08-6EF4-4161-A332-E569452FCA01}" type="presParOf" srcId="{4F3312DE-723F-483D-B950-CA89A5C9D937}" destId="{B404F4F2-86B3-4101-89E4-0535B5D5DECC}" srcOrd="10" destOrd="0" presId="urn:microsoft.com/office/officeart/2005/8/layout/gear1"/>
    <dgm:cxn modelId="{5C333F77-DBAF-4793-BD53-8E7E6F895626}" type="presParOf" srcId="{4F3312DE-723F-483D-B950-CA89A5C9D937}" destId="{838B1CE3-17F5-4502-8DAF-774B6FDA614F}" srcOrd="11" destOrd="0" presId="urn:microsoft.com/office/officeart/2005/8/layout/gear1"/>
    <dgm:cxn modelId="{4A85C4AE-0E6E-4B45-9AAA-BADEFE3BAA28}" type="presParOf" srcId="{4F3312DE-723F-483D-B950-CA89A5C9D937}" destId="{D6D816B8-33BE-490B-AC1A-9A5B09DF405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7EF9CE-B0ED-4F72-913A-4A67959232EF}">
      <dsp:nvSpPr>
        <dsp:cNvPr id="0" name=""/>
        <dsp:cNvSpPr/>
      </dsp:nvSpPr>
      <dsp:spPr>
        <a:xfrm>
          <a:off x="4298309" y="3381263"/>
          <a:ext cx="3181731" cy="2809046"/>
        </a:xfrm>
        <a:prstGeom prst="gear9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/>
            <a:t>профессионально-грамотное педагогическое сопровождение проекта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4910124" y="4039269"/>
        <a:ext cx="1958101" cy="1443907"/>
      </dsp:txXfrm>
    </dsp:sp>
    <dsp:sp modelId="{FEDBFF45-E757-4950-9FB0-5B99C7BBDC9A}">
      <dsp:nvSpPr>
        <dsp:cNvPr id="0" name=""/>
        <dsp:cNvSpPr/>
      </dsp:nvSpPr>
      <dsp:spPr>
        <a:xfrm rot="578271">
          <a:off x="1127959" y="2433484"/>
          <a:ext cx="3254356" cy="3223839"/>
        </a:xfrm>
        <a:prstGeom prst="gear6">
          <a:avLst/>
        </a:prstGeom>
        <a:solidFill>
          <a:schemeClr val="accent4">
            <a:shade val="50000"/>
            <a:hueOff val="-139623"/>
            <a:satOff val="-4225"/>
            <a:lumOff val="277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/>
            <a:t>учебный материал в рамках предмета «Индивидуальный проект»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1944006" y="3250000"/>
        <a:ext cx="1622262" cy="1590807"/>
      </dsp:txXfrm>
    </dsp:sp>
    <dsp:sp modelId="{D7F81C10-E80E-4F55-B774-B2CAA60C944E}">
      <dsp:nvSpPr>
        <dsp:cNvPr id="0" name=""/>
        <dsp:cNvSpPr/>
      </dsp:nvSpPr>
      <dsp:spPr>
        <a:xfrm rot="20627103">
          <a:off x="3162428" y="421503"/>
          <a:ext cx="3422882" cy="3083640"/>
        </a:xfrm>
        <a:prstGeom prst="gear6">
          <a:avLst/>
        </a:prstGeom>
        <a:solidFill>
          <a:schemeClr val="accent4">
            <a:shade val="50000"/>
            <a:hueOff val="-139623"/>
            <a:satOff val="-4225"/>
            <a:lumOff val="277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  <a:p>
          <a:pPr marL="0" marR="0" lvl="0" indent="0" algn="ctr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b="1" kern="1200" dirty="0" smtClean="0"/>
        </a:p>
        <a:p>
          <a:pPr marL="0" marR="0" lvl="0" indent="0" algn="ctr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err="1" smtClean="0"/>
            <a:t>метапредметные</a:t>
          </a:r>
          <a:r>
            <a:rPr lang="ru-RU" sz="1800" b="1" kern="1200" dirty="0" smtClean="0"/>
            <a:t>, предметные и личностные результаты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 rot="900000">
        <a:off x="3933288" y="1077714"/>
        <a:ext cx="1881162" cy="1771217"/>
      </dsp:txXfrm>
    </dsp:sp>
    <dsp:sp modelId="{B404F4F2-86B3-4101-89E4-0535B5D5DECC}">
      <dsp:nvSpPr>
        <dsp:cNvPr id="0" name=""/>
        <dsp:cNvSpPr/>
      </dsp:nvSpPr>
      <dsp:spPr>
        <a:xfrm>
          <a:off x="3818648" y="2619659"/>
          <a:ext cx="4359652" cy="4359652"/>
        </a:xfrm>
        <a:prstGeom prst="circularArrow">
          <a:avLst>
            <a:gd name="adj1" fmla="val 4687"/>
            <a:gd name="adj2" fmla="val 299029"/>
            <a:gd name="adj3" fmla="val 2549593"/>
            <a:gd name="adj4" fmla="val 15791060"/>
            <a:gd name="adj5" fmla="val 5469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8B1CE3-17F5-4502-8DAF-774B6FDA614F}">
      <dsp:nvSpPr>
        <dsp:cNvPr id="0" name=""/>
        <dsp:cNvSpPr/>
      </dsp:nvSpPr>
      <dsp:spPr>
        <a:xfrm rot="12417698" flipH="1">
          <a:off x="369900" y="2791274"/>
          <a:ext cx="3436675" cy="316755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D816B8-33BE-490B-AC1A-9A5B09DF405D}">
      <dsp:nvSpPr>
        <dsp:cNvPr id="0" name=""/>
        <dsp:cNvSpPr/>
      </dsp:nvSpPr>
      <dsp:spPr>
        <a:xfrm rot="818204">
          <a:off x="2632394" y="-42784"/>
          <a:ext cx="4719728" cy="334805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53905-8129-4B93-829A-E76DB9300D45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77ED8-3762-48B8-B587-1D2F982117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567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cfc98ea5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4cfc98ea50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3387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4cfc98ea50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4cfc98ea50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18010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03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42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934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706D7-7F69-495B-8DE2-7028887DDE2C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B30463C-5769-4691-BDC9-8B6989D7716F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2728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B5134-86BC-47A3-90E8-61CD3720CAA5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C2AB4-8AD9-44E9-A859-2E615D70A1D7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8475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5B88E-9429-451B-B77A-DEAC4E3E4DFD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0489424-5098-47D6-A7C7-026B2AB5A35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9535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F9AC0-B5C0-4EE5-9E43-EBAD1C543F61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1A702-623B-489E-890F-CFB1F00CBB4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40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EA02E-45F8-4264-A16F-EE40FD6E6353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EB6A296E-C300-49EE-BA89-899A2CC4797C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5627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CBCD0-7FFA-49CF-AFC3-B131A042C635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93F75-E1AC-4B37-8200-3A12F1A0199D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000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8A152-0D2F-460E-93D1-94103C3396D6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8F8BD4A-7E90-446D-9F4B-342FD092C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084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6492FF5-B3FB-41D6-9CB2-E1C1FCAC2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C3E4F-11FE-4209-99F7-61761E48B6F4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3662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2455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26555-92C7-4DAD-BA29-97597100565E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D1539-20FE-4A90-B879-0262074A49CB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5820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A41B5-ED72-4DF7-B803-D020B757EAE5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9E812-B594-45BF-A0FF-88BBF1F0A3B1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624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36E21-4C0B-46BE-A3AC-1BA565A919E0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85BA6-849A-492D-B8A3-450C55D12484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556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992767"/>
            <a:ext cx="8520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6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42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6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8904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6367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0986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530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245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400" kern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2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22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8712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5640767"/>
            <a:ext cx="59988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1031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474833"/>
            <a:ext cx="85206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4202967"/>
            <a:ext cx="85206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ru">
                <a:solidFill>
                  <a:srgbClr val="595959"/>
                </a:solidFill>
              </a:rPr>
              <a:pPr/>
              <a:t>‹#›</a:t>
            </a:fld>
            <a:endParaRPr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6019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5160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549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631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4299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8907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9485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8446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756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4851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302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3611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6794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8721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6953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042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352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774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215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78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61202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8757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0299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9999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7102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3716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7324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017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3406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9771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633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692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6698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0865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1754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6889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64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35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145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34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774DC-2384-4C4B-9420-21EAE7E76952}" type="datetimeFigureOut">
              <a:rPr lang="ru-RU" smtClean="0"/>
              <a:pPr/>
              <a:t>24.04.2022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D476B-007D-4939-8023-3F4868EE37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30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8C35FD0-D2B5-449B-9F3D-35305E8B313D}" type="datetimeFigureOut">
              <a:rPr lang="ru-RU"/>
              <a:pPr>
                <a:defRPr/>
              </a:pPr>
              <a:t>24.04.2022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accent3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40E64B-BCD9-4439-BEB1-941904ABC146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1229285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E0A208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E0A208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738AC8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" kern="0">
                <a:solidFill>
                  <a:srgbClr val="595959"/>
                </a:solidFill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</a:pPr>
              <a:t>‹#›</a:t>
            </a:fld>
            <a:endParaRPr kern="0">
              <a:solidFill>
                <a:srgbClr val="595959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960951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0" r:id="rId7"/>
    <p:sldLayoutId id="2147483681" r:id="rId8"/>
    <p:sldLayoutId id="2147483682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25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4/24/2022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299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774DC-2384-4C4B-9420-21EAE7E7695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D476B-007D-4939-8023-3F4868EE37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698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chool43.spb.ru/images/pictures/1456779632_48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680"/>
            <a:ext cx="8100392" cy="685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6387" y="620688"/>
            <a:ext cx="8892480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ОРГАНИЗАЦИОННО-МЕТОДИЧЕСКОЕ СОПРОВОЖДЕНИЕ ИНДИВИДУАЛЬНОГО </a:t>
            </a:r>
          </a:p>
          <a:p>
            <a:pPr algn="ctr"/>
            <a:r>
              <a:rPr lang="ru-RU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УЧЕБНО-ИССЛЕДОВАТЕЛЬСКОГО ПРОЕКТА</a:t>
            </a:r>
            <a:endParaRPr lang="ru-RU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98555" y="1866142"/>
            <a:ext cx="465031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Большакова Любовь Сергеевна, 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 английского языка </a:t>
            </a: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ГБОУ гимназии №498 Невского района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40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2" t="13572" r="21250" b="13333"/>
          <a:stretch/>
        </p:blipFill>
        <p:spPr bwMode="auto">
          <a:xfrm>
            <a:off x="0" y="0"/>
            <a:ext cx="920356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amsung\Desktop\РП 19=20\Рисунок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6"/>
          <a:stretch/>
        </p:blipFill>
        <p:spPr bwMode="auto">
          <a:xfrm>
            <a:off x="788276" y="1418897"/>
            <a:ext cx="7917888" cy="528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1187624" y="106113"/>
            <a:ext cx="664845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000" dirty="0" smtClean="0">
                <a:solidFill>
                  <a:schemeClr val="bg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Организация работы над ИИП</a:t>
            </a:r>
            <a:endParaRPr lang="ru-RU" sz="4000" dirty="0">
              <a:solidFill>
                <a:schemeClr val="bg1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72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578977" y="1531523"/>
            <a:ext cx="7933164" cy="5120921"/>
            <a:chOff x="151469" y="332655"/>
            <a:chExt cx="9260497" cy="6319477"/>
          </a:xfrm>
        </p:grpSpPr>
        <p:pic>
          <p:nvPicPr>
            <p:cNvPr id="4" name="Picture 2" descr="C:\Users\samsung\Desktop\РП 19=20\Рисунок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96"/>
            <a:stretch/>
          </p:blipFill>
          <p:spPr bwMode="auto">
            <a:xfrm>
              <a:off x="1307654" y="332655"/>
              <a:ext cx="8104312" cy="63194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Левая фигурная скобка 4"/>
            <p:cNvSpPr/>
            <p:nvPr/>
          </p:nvSpPr>
          <p:spPr>
            <a:xfrm>
              <a:off x="827584" y="476672"/>
              <a:ext cx="432048" cy="2628292"/>
            </a:xfrm>
            <a:prstGeom prst="leftBrace">
              <a:avLst>
                <a:gd name="adj1" fmla="val 40254"/>
                <a:gd name="adj2" fmla="val 45830"/>
              </a:avLst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2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6" name="Левая фигурная скобка 5"/>
            <p:cNvSpPr/>
            <p:nvPr/>
          </p:nvSpPr>
          <p:spPr>
            <a:xfrm>
              <a:off x="827584" y="3643010"/>
              <a:ext cx="432048" cy="2628291"/>
            </a:xfrm>
            <a:prstGeom prst="leftBrace">
              <a:avLst>
                <a:gd name="adj1" fmla="val 40254"/>
                <a:gd name="adj2" fmla="val 45830"/>
              </a:avLst>
            </a:prstGeom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tx2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702822" y="1521365"/>
              <a:ext cx="2247493" cy="538908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 КЛАСС</a:t>
              </a:r>
              <a:endParaRPr lang="ru-RU" sz="24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702750" y="4687701"/>
              <a:ext cx="2247346" cy="538908"/>
            </a:xfrm>
            <a:prstGeom prst="rect">
              <a:avLst/>
            </a:prstGeom>
            <a:noFill/>
            <a:ln>
              <a:solidFill>
                <a:schemeClr val="accent4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 КЛАСС</a:t>
              </a:r>
              <a:endPara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94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81123976"/>
              </p:ext>
            </p:extLst>
          </p:nvPr>
        </p:nvGraphicFramePr>
        <p:xfrm>
          <a:off x="611560" y="692696"/>
          <a:ext cx="784887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565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4" t="14524" r="21384" b="12143"/>
          <a:stretch/>
        </p:blipFill>
        <p:spPr bwMode="auto">
          <a:xfrm>
            <a:off x="0" y="1"/>
            <a:ext cx="915257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326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8665" y="160338"/>
            <a:ext cx="5418829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Методологический курс </a:t>
            </a: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1938" indent="-261938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такое индивидуальный проект и зачем он нужен? </a:t>
            </a:r>
          </a:p>
          <a:p>
            <a:pPr marL="261938" indent="-261938">
              <a:buFont typeface="Wingdings" panose="05000000000000000000" pitchFamily="2" charset="2"/>
              <a:buChar char="ü"/>
            </a:pP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1938" indent="-261938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и исследование: разница и особенности. </a:t>
            </a:r>
          </a:p>
          <a:p>
            <a:pPr marL="261938" indent="-261938">
              <a:buFont typeface="Wingdings" panose="05000000000000000000" pitchFamily="2" charset="2"/>
              <a:buChar char="ü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1938" indent="-261938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Замысел, цель, задачи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критерии результативности. </a:t>
            </a:r>
          </a:p>
          <a:p>
            <a:pPr marL="261938" indent="-261938">
              <a:buFont typeface="Wingdings" panose="05000000000000000000" pitchFamily="2" charset="2"/>
              <a:buChar char="ü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1938" indent="-261938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 и его реализация. </a:t>
            </a:r>
          </a:p>
          <a:p>
            <a:pPr marL="261938" indent="-261938">
              <a:buFont typeface="Wingdings" panose="05000000000000000000" pitchFamily="2" charset="2"/>
              <a:buChar char="ü"/>
            </a:pP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1938" indent="-261938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лучше презентовать свою работу?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utoShape 2" descr="https://salescu.com/wp-content/uploads/2016/06/proces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salescu.com/wp-content/uploads/2016/06/proces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4"/>
          <a:stretch/>
        </p:blipFill>
        <p:spPr bwMode="auto">
          <a:xfrm rot="5400000">
            <a:off x="-1637053" y="1644991"/>
            <a:ext cx="6850064" cy="357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81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 txBox="1">
            <a:spLocks noGrp="1"/>
          </p:cNvSpPr>
          <p:nvPr>
            <p:ph type="title"/>
          </p:nvPr>
        </p:nvSpPr>
        <p:spPr>
          <a:xfrm>
            <a:off x="255725" y="404664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ТЕМА И ПРОБЛЕМА ПРОЕКТА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2" name="Google Shape;202;p28"/>
          <p:cNvSpPr txBox="1">
            <a:spLocks noGrp="1"/>
          </p:cNvSpPr>
          <p:nvPr>
            <p:ph type="body" idx="1"/>
          </p:nvPr>
        </p:nvSpPr>
        <p:spPr>
          <a:xfrm>
            <a:off x="311700" y="2564245"/>
            <a:ext cx="3995100" cy="29613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Aft>
                <a:spcPts val="0"/>
              </a:spcAft>
              <a:buNone/>
            </a:pPr>
            <a:r>
              <a:rPr lang="ru" sz="1600" b="1" dirty="0">
                <a:solidFill>
                  <a:schemeClr val="tx1"/>
                </a:solidFill>
              </a:rPr>
              <a:t>Тема проекта должна быть:</a:t>
            </a:r>
            <a:endParaRPr sz="1600" b="1" dirty="0">
              <a:solidFill>
                <a:schemeClr val="tx1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Aft>
                <a:spcPts val="0"/>
              </a:spcAft>
              <a:buSzPts val="1400"/>
              <a:buChar char="●"/>
            </a:pPr>
            <a:r>
              <a:rPr lang="ru" sz="1600" b="1" dirty="0">
                <a:solidFill>
                  <a:schemeClr val="tx1"/>
                </a:solidFill>
              </a:rPr>
              <a:t>важной в мировоззренческом плане; </a:t>
            </a:r>
            <a:endParaRPr sz="1600" b="1" dirty="0">
              <a:solidFill>
                <a:schemeClr val="tx1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Aft>
                <a:spcPts val="0"/>
              </a:spcAft>
              <a:buSzPts val="1400"/>
              <a:buChar char="●"/>
            </a:pPr>
            <a:r>
              <a:rPr lang="ru" sz="1600" b="1" dirty="0">
                <a:solidFill>
                  <a:schemeClr val="tx1"/>
                </a:solidFill>
              </a:rPr>
              <a:t>личностно-значимой для учащегося; </a:t>
            </a:r>
            <a:endParaRPr sz="1600" b="1" dirty="0">
              <a:solidFill>
                <a:schemeClr val="tx1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Aft>
                <a:spcPts val="0"/>
              </a:spcAft>
              <a:buSzPts val="1400"/>
              <a:buChar char="●"/>
            </a:pPr>
            <a:r>
              <a:rPr lang="ru" sz="1600" b="1" dirty="0">
                <a:solidFill>
                  <a:schemeClr val="tx1"/>
                </a:solidFill>
              </a:rPr>
              <a:t>учитывающей особенности возраста;</a:t>
            </a:r>
            <a:endParaRPr sz="1600" b="1" dirty="0">
              <a:solidFill>
                <a:schemeClr val="tx1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Aft>
                <a:spcPts val="0"/>
              </a:spcAft>
              <a:buSzPts val="1400"/>
              <a:buChar char="●"/>
            </a:pPr>
            <a:r>
              <a:rPr lang="ru" sz="1600" b="1" dirty="0">
                <a:solidFill>
                  <a:schemeClr val="tx1"/>
                </a:solidFill>
              </a:rPr>
              <a:t>обеспечивающей достижение личностных, метапредметных и предметных результатов обучения  </a:t>
            </a:r>
            <a:endParaRPr sz="1600" b="1" dirty="0">
              <a:solidFill>
                <a:schemeClr val="tx1"/>
              </a:solidFill>
            </a:endParaRPr>
          </a:p>
        </p:txBody>
      </p:sp>
      <p:sp>
        <p:nvSpPr>
          <p:cNvPr id="203" name="Google Shape;203;p28"/>
          <p:cNvSpPr txBox="1">
            <a:spLocks noGrp="1"/>
          </p:cNvSpPr>
          <p:nvPr>
            <p:ph type="body" idx="1"/>
          </p:nvPr>
        </p:nvSpPr>
        <p:spPr>
          <a:xfrm>
            <a:off x="4816875" y="2552633"/>
            <a:ext cx="3995100" cy="290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 dirty="0">
                <a:solidFill>
                  <a:srgbClr val="000000"/>
                </a:solidFill>
              </a:rPr>
              <a:t>Проблема должна </a:t>
            </a:r>
            <a:r>
              <a:rPr lang="ru" sz="1600" b="1" dirty="0" smtClean="0">
                <a:solidFill>
                  <a:srgbClr val="000000"/>
                </a:solidFill>
              </a:rPr>
              <a:t>быть:</a:t>
            </a:r>
            <a:endParaRPr sz="1600" b="1" dirty="0">
              <a:solidFill>
                <a:srgbClr val="00000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ru" sz="1600" b="1" dirty="0">
                <a:solidFill>
                  <a:srgbClr val="000000"/>
                </a:solidFill>
              </a:rPr>
              <a:t>практико-ориентированной;</a:t>
            </a:r>
            <a:endParaRPr sz="1600" b="1" dirty="0">
              <a:solidFill>
                <a:srgbClr val="00000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ru" sz="1600" b="1" dirty="0">
                <a:solidFill>
                  <a:srgbClr val="000000"/>
                </a:solidFill>
              </a:rPr>
              <a:t>понятной для учащегося;</a:t>
            </a:r>
            <a:endParaRPr sz="1600" b="1" dirty="0">
              <a:solidFill>
                <a:srgbClr val="00000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ru" sz="1600" b="1" dirty="0">
                <a:solidFill>
                  <a:srgbClr val="000000"/>
                </a:solidFill>
              </a:rPr>
              <a:t>связанной с профилем обучения и будущей профессией;</a:t>
            </a:r>
            <a:endParaRPr sz="1600" b="1" dirty="0">
              <a:solidFill>
                <a:srgbClr val="000000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</a:pPr>
            <a:r>
              <a:rPr lang="ru" sz="1600" b="1" dirty="0">
                <a:solidFill>
                  <a:srgbClr val="000000"/>
                </a:solidFill>
              </a:rPr>
              <a:t>требующей использования разной информации из разных источников (книги, Интернет, музеи и др.)</a:t>
            </a:r>
            <a:endParaRPr sz="1600" b="1" dirty="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Aft>
                <a:spcPts val="1600"/>
              </a:spcAft>
              <a:buNone/>
            </a:pPr>
            <a:endParaRPr sz="1600" b="1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704971" y="1214866"/>
            <a:ext cx="7944249" cy="830133"/>
            <a:chOff x="703550" y="1573000"/>
            <a:chExt cx="7944249" cy="830133"/>
          </a:xfrm>
        </p:grpSpPr>
        <p:sp>
          <p:nvSpPr>
            <p:cNvPr id="204" name="Google Shape;204;p28"/>
            <p:cNvSpPr/>
            <p:nvPr/>
          </p:nvSpPr>
          <p:spPr>
            <a:xfrm>
              <a:off x="703550" y="1629933"/>
              <a:ext cx="2624100" cy="773200"/>
            </a:xfrm>
            <a:prstGeom prst="rect">
              <a:avLst/>
            </a:prstGeom>
            <a:solidFill>
              <a:srgbClr val="A4C2F4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2400" b="1" dirty="0"/>
                <a:t>Тема проекта</a:t>
              </a:r>
              <a:endParaRPr sz="2400" b="1" dirty="0"/>
            </a:p>
          </p:txBody>
        </p:sp>
        <p:sp>
          <p:nvSpPr>
            <p:cNvPr id="205" name="Google Shape;205;p28"/>
            <p:cNvSpPr/>
            <p:nvPr/>
          </p:nvSpPr>
          <p:spPr>
            <a:xfrm>
              <a:off x="5027525" y="1629933"/>
              <a:ext cx="2624100" cy="773200"/>
            </a:xfrm>
            <a:prstGeom prst="rect">
              <a:avLst/>
            </a:prstGeom>
            <a:solidFill>
              <a:srgbClr val="B6D7A8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2400" b="1" dirty="0"/>
                <a:t>Проблема проекта</a:t>
              </a:r>
              <a:endParaRPr sz="2400" b="1" dirty="0"/>
            </a:p>
          </p:txBody>
        </p:sp>
        <p:sp>
          <p:nvSpPr>
            <p:cNvPr id="206" name="Google Shape;206;p28"/>
            <p:cNvSpPr/>
            <p:nvPr/>
          </p:nvSpPr>
          <p:spPr>
            <a:xfrm>
              <a:off x="3745925" y="1807433"/>
              <a:ext cx="770100" cy="405600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rgbClr val="76A5A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8"/>
            <p:cNvSpPr/>
            <p:nvPr/>
          </p:nvSpPr>
          <p:spPr>
            <a:xfrm>
              <a:off x="8100393" y="1573000"/>
              <a:ext cx="547406" cy="763599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b="0" i="0" dirty="0">
                  <a:ln w="9525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4125"/>
                  </a:solidFill>
                  <a:latin typeface="Arial"/>
                </a:rPr>
                <a:t>?</a:t>
              </a:r>
            </a:p>
          </p:txBody>
        </p:sp>
      </p:grpSp>
      <p:sp>
        <p:nvSpPr>
          <p:cNvPr id="208" name="Google Shape;208;p28"/>
          <p:cNvSpPr txBox="1"/>
          <p:nvPr/>
        </p:nvSpPr>
        <p:spPr>
          <a:xfrm>
            <a:off x="110050" y="5401107"/>
            <a:ext cx="8811950" cy="1152128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 b="1" dirty="0"/>
              <a:t>Анализ проблемы напрямую влияет на планирование проекта, на определение всех его возможных мероприятий, на постановку цели, задач проекта и определение основного результата.</a:t>
            </a:r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110278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Откуда берутся проблемы для проектов?</a:t>
            </a:r>
            <a:endParaRPr lang="ru-RU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68694" y="1556656"/>
            <a:ext cx="2637065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ФЕНОМЕНЫ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4709" y="3316216"/>
            <a:ext cx="2114550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ПОВСЕДНЕВНАЯ ЖИЗНЬ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53352" y="3316216"/>
            <a:ext cx="2114550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ОБЩЕНИЕ СО СВЕРСТНИКАМИ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52863" y="3316216"/>
            <a:ext cx="2114550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СОЦИАЛЬНЫЕ ПРОБЛЕМЫ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" name="Скругленная соединительная линия 7"/>
          <p:cNvCxnSpPr>
            <a:stCxn id="3" idx="2"/>
            <a:endCxn id="4" idx="0"/>
          </p:cNvCxnSpPr>
          <p:nvPr/>
        </p:nvCxnSpPr>
        <p:spPr>
          <a:xfrm rot="5400000">
            <a:off x="2553925" y="1582915"/>
            <a:ext cx="921360" cy="2545242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кругленная соединительная линия 9"/>
          <p:cNvCxnSpPr>
            <a:stCxn id="3" idx="2"/>
            <a:endCxn id="5" idx="0"/>
          </p:cNvCxnSpPr>
          <p:nvPr/>
        </p:nvCxnSpPr>
        <p:spPr>
          <a:xfrm rot="16200000" flipH="1">
            <a:off x="3838246" y="2843836"/>
            <a:ext cx="921360" cy="23401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>
            <a:stCxn id="3" idx="2"/>
            <a:endCxn id="6" idx="0"/>
          </p:cNvCxnSpPr>
          <p:nvPr/>
        </p:nvCxnSpPr>
        <p:spPr>
          <a:xfrm rot="16200000" flipH="1">
            <a:off x="5188002" y="1494080"/>
            <a:ext cx="921360" cy="2722912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https://st.depositphotos.com/1903923/1678/v/950/depositphotos_16786745-stock-illustration-back-to-school-vector-illustr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43" y="4527671"/>
            <a:ext cx="2045116" cy="156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nucleus-production.s3.amazonaws.com/uploads/84bfb168-2e2c-4e8a-9fda-30822dac6b71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217" y="4637473"/>
            <a:ext cx="1892685" cy="127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ds02.infourok.ru/uploads/ex/12db/00044512-d9f778c7/img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67"/>
          <a:stretch/>
        </p:blipFill>
        <p:spPr bwMode="auto">
          <a:xfrm>
            <a:off x="5987468" y="4527671"/>
            <a:ext cx="2891101" cy="138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0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0"/>
          <p:cNvSpPr txBox="1">
            <a:spLocks noGrp="1"/>
          </p:cNvSpPr>
          <p:nvPr>
            <p:ph type="title"/>
          </p:nvPr>
        </p:nvSpPr>
        <p:spPr>
          <a:xfrm>
            <a:off x="445955" y="116632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Цель и задачи проекта</a:t>
            </a:r>
            <a:endParaRPr b="1" dirty="0"/>
          </a:p>
        </p:txBody>
      </p:sp>
      <p:sp>
        <p:nvSpPr>
          <p:cNvPr id="225" name="Google Shape;225;p30"/>
          <p:cNvSpPr txBox="1">
            <a:spLocks noGrp="1"/>
          </p:cNvSpPr>
          <p:nvPr>
            <p:ph type="body" idx="1"/>
          </p:nvPr>
        </p:nvSpPr>
        <p:spPr>
          <a:xfrm>
            <a:off x="445500" y="620688"/>
            <a:ext cx="8520600" cy="348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 b="1" dirty="0">
                <a:solidFill>
                  <a:srgbClr val="FF0000"/>
                </a:solidFill>
              </a:rPr>
              <a:t>Цель</a:t>
            </a:r>
            <a:r>
              <a:rPr lang="ru" sz="2000" b="1" dirty="0">
                <a:solidFill>
                  <a:srgbClr val="000000"/>
                </a:solidFill>
              </a:rPr>
              <a:t> - это </a:t>
            </a:r>
            <a:r>
              <a:rPr lang="ru" sz="2000" b="1" u="sng" dirty="0">
                <a:solidFill>
                  <a:srgbClr val="000000"/>
                </a:solidFill>
              </a:rPr>
              <a:t>то, что мы хотим получить при проведении </a:t>
            </a:r>
            <a:r>
              <a:rPr lang="ru" sz="2000" b="1" u="sng" dirty="0" smtClean="0">
                <a:solidFill>
                  <a:srgbClr val="000000"/>
                </a:solidFill>
              </a:rPr>
              <a:t>исследования</a:t>
            </a:r>
            <a:r>
              <a:rPr lang="ru" sz="2000" b="1" dirty="0">
                <a:solidFill>
                  <a:srgbClr val="000000"/>
                </a:solidFill>
              </a:rPr>
              <a:t>, некоторый образ будущего. По существу, в цели </a:t>
            </a:r>
            <a:r>
              <a:rPr lang="ru" sz="2000" b="1" dirty="0" smtClean="0">
                <a:solidFill>
                  <a:srgbClr val="000000"/>
                </a:solidFill>
              </a:rPr>
              <a:t>форм улируется </a:t>
            </a:r>
            <a:r>
              <a:rPr lang="ru" sz="2000" b="1" dirty="0">
                <a:solidFill>
                  <a:srgbClr val="000000"/>
                </a:solidFill>
              </a:rPr>
              <a:t>общий замысел исследования. Поэтому она должна быть сформулирована кратко, лаконично и предельно точно в смысловом отношении.</a:t>
            </a:r>
            <a:endParaRPr sz="20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 b="1" dirty="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 b="1" dirty="0">
                <a:solidFill>
                  <a:srgbClr val="FF0000"/>
                </a:solidFill>
              </a:rPr>
              <a:t>Задачи исследования </a:t>
            </a:r>
            <a:r>
              <a:rPr lang="ru" sz="2000" b="1" dirty="0">
                <a:solidFill>
                  <a:srgbClr val="000000"/>
                </a:solidFill>
              </a:rPr>
              <a:t>— это </a:t>
            </a:r>
            <a:r>
              <a:rPr lang="ru" sz="2000" b="1" u="sng" dirty="0">
                <a:solidFill>
                  <a:srgbClr val="000000"/>
                </a:solidFill>
              </a:rPr>
              <a:t>те действия, которые необходимо выполнить для достижения поставленной цели</a:t>
            </a:r>
            <a:r>
              <a:rPr lang="ru" sz="2000" b="1" dirty="0">
                <a:solidFill>
                  <a:srgbClr val="000000"/>
                </a:solidFill>
              </a:rPr>
              <a:t>, решения проблемы или для проверки сформулированной гипотезы исследования и достижения результата</a:t>
            </a:r>
            <a:r>
              <a:rPr lang="ru" sz="2000" b="1" dirty="0" smtClean="0">
                <a:solidFill>
                  <a:srgbClr val="000000"/>
                </a:solidFill>
              </a:rPr>
              <a:t>.</a:t>
            </a:r>
            <a:endParaRPr sz="2000" b="1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912700" y="4336543"/>
            <a:ext cx="6902400" cy="1808534"/>
            <a:chOff x="912700" y="4948433"/>
            <a:chExt cx="6902400" cy="1808534"/>
          </a:xfrm>
        </p:grpSpPr>
        <p:sp>
          <p:nvSpPr>
            <p:cNvPr id="226" name="Google Shape;226;p30"/>
            <p:cNvSpPr/>
            <p:nvPr/>
          </p:nvSpPr>
          <p:spPr>
            <a:xfrm>
              <a:off x="912700" y="5488567"/>
              <a:ext cx="1293000" cy="862000"/>
            </a:xfrm>
            <a:prstGeom prst="roundRect">
              <a:avLst>
                <a:gd name="adj" fmla="val 16667"/>
              </a:avLst>
            </a:prstGeom>
            <a:solidFill>
              <a:srgbClr val="F9CB9C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b="1" dirty="0"/>
                <a:t>ЦЕЛЬ</a:t>
              </a:r>
              <a:endParaRPr b="1" dirty="0"/>
            </a:p>
          </p:txBody>
        </p:sp>
        <p:sp>
          <p:nvSpPr>
            <p:cNvPr id="227" name="Google Shape;227;p30"/>
            <p:cNvSpPr/>
            <p:nvPr/>
          </p:nvSpPr>
          <p:spPr>
            <a:xfrm>
              <a:off x="2775450" y="4948433"/>
              <a:ext cx="1293000" cy="520000"/>
            </a:xfrm>
            <a:prstGeom prst="roundRect">
              <a:avLst>
                <a:gd name="adj" fmla="val 16667"/>
              </a:avLst>
            </a:prstGeom>
            <a:solidFill>
              <a:srgbClr val="FCE5CD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/>
                <a:t>Задача 1</a:t>
              </a:r>
              <a:endParaRPr/>
            </a:p>
          </p:txBody>
        </p:sp>
        <p:sp>
          <p:nvSpPr>
            <p:cNvPr id="228" name="Google Shape;228;p30"/>
            <p:cNvSpPr/>
            <p:nvPr/>
          </p:nvSpPr>
          <p:spPr>
            <a:xfrm>
              <a:off x="2794600" y="5592700"/>
              <a:ext cx="1293000" cy="520000"/>
            </a:xfrm>
            <a:prstGeom prst="roundRect">
              <a:avLst>
                <a:gd name="adj" fmla="val 16667"/>
              </a:avLst>
            </a:prstGeom>
            <a:solidFill>
              <a:srgbClr val="FCE5CD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/>
                <a:t>Задача 2</a:t>
              </a:r>
              <a:endParaRPr/>
            </a:p>
          </p:txBody>
        </p:sp>
        <p:sp>
          <p:nvSpPr>
            <p:cNvPr id="229" name="Google Shape;229;p30"/>
            <p:cNvSpPr/>
            <p:nvPr/>
          </p:nvSpPr>
          <p:spPr>
            <a:xfrm>
              <a:off x="2794600" y="6236967"/>
              <a:ext cx="1293000" cy="520000"/>
            </a:xfrm>
            <a:prstGeom prst="roundRect">
              <a:avLst>
                <a:gd name="adj" fmla="val 16667"/>
              </a:avLst>
            </a:prstGeom>
            <a:solidFill>
              <a:srgbClr val="FCE5CD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dirty="0"/>
                <a:t>Задача ...</a:t>
              </a:r>
              <a:endParaRPr dirty="0"/>
            </a:p>
          </p:txBody>
        </p:sp>
        <p:cxnSp>
          <p:nvCxnSpPr>
            <p:cNvPr id="230" name="Google Shape;230;p30"/>
            <p:cNvCxnSpPr>
              <a:stCxn id="226" idx="3"/>
              <a:endCxn id="227" idx="1"/>
            </p:cNvCxnSpPr>
            <p:nvPr/>
          </p:nvCxnSpPr>
          <p:spPr>
            <a:xfrm rot="10800000" flipH="1">
              <a:off x="2205700" y="5208367"/>
              <a:ext cx="569700" cy="711200"/>
            </a:xfrm>
            <a:prstGeom prst="curvedConnector3">
              <a:avLst>
                <a:gd name="adj1" fmla="val 50004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31" name="Google Shape;231;p30"/>
            <p:cNvCxnSpPr>
              <a:stCxn id="226" idx="3"/>
              <a:endCxn id="228" idx="1"/>
            </p:cNvCxnSpPr>
            <p:nvPr/>
          </p:nvCxnSpPr>
          <p:spPr>
            <a:xfrm rot="10800000" flipH="1">
              <a:off x="2205700" y="5852767"/>
              <a:ext cx="588900" cy="66800"/>
            </a:xfrm>
            <a:prstGeom prst="curved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232" name="Google Shape;232;p30"/>
            <p:cNvCxnSpPr>
              <a:stCxn id="226" idx="3"/>
              <a:endCxn id="229" idx="1"/>
            </p:cNvCxnSpPr>
            <p:nvPr/>
          </p:nvCxnSpPr>
          <p:spPr>
            <a:xfrm>
              <a:off x="2205700" y="5919567"/>
              <a:ext cx="588900" cy="577600"/>
            </a:xfrm>
            <a:prstGeom prst="curvedConnector3">
              <a:avLst>
                <a:gd name="adj1" fmla="val 5000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33" name="Google Shape;233;p30"/>
            <p:cNvSpPr/>
            <p:nvPr/>
          </p:nvSpPr>
          <p:spPr>
            <a:xfrm>
              <a:off x="5286100" y="5425367"/>
              <a:ext cx="2529000" cy="711200"/>
            </a:xfrm>
            <a:prstGeom prst="rect">
              <a:avLst/>
            </a:prstGeom>
            <a:solidFill>
              <a:srgbClr val="B6D7A8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/>
                <a:t>Планируемый результат</a:t>
              </a:r>
              <a:endParaRPr/>
            </a:p>
          </p:txBody>
        </p:sp>
        <p:sp>
          <p:nvSpPr>
            <p:cNvPr id="234" name="Google Shape;234;p30"/>
            <p:cNvSpPr/>
            <p:nvPr/>
          </p:nvSpPr>
          <p:spPr>
            <a:xfrm>
              <a:off x="4420950" y="5590167"/>
              <a:ext cx="569700" cy="420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B6D7A8"/>
            </a:solidFill>
            <a:ln w="2857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4448999" y="3957978"/>
            <a:ext cx="4203202" cy="75713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1600" b="1" i="1" dirty="0">
                <a:solidFill>
                  <a:srgbClr val="000046"/>
                </a:solidFill>
                <a:latin typeface="Arial" pitchFamily="34" charset="0"/>
                <a:cs typeface="Arial" pitchFamily="34" charset="0"/>
              </a:rPr>
              <a:t>Внешний результат</a:t>
            </a:r>
          </a:p>
          <a:p>
            <a:pPr lvl="0" algn="ctr" defTabSz="10668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1600" dirty="0">
                <a:solidFill>
                  <a:srgbClr val="000046"/>
                </a:solidFill>
                <a:latin typeface="Arial" pitchFamily="34" charset="0"/>
                <a:cs typeface="Arial" pitchFamily="34" charset="0"/>
              </a:rPr>
              <a:t>можно увидеть, осмыслить, применить в реальной практической деятельности</a:t>
            </a:r>
            <a:endParaRPr lang="ru-RU" sz="1600" b="1" i="1" dirty="0">
              <a:solidFill>
                <a:srgbClr val="00004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71336" y="5630314"/>
            <a:ext cx="4695219" cy="107721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1600" b="1" i="1" dirty="0">
                <a:solidFill>
                  <a:srgbClr val="000046"/>
                </a:solidFill>
                <a:latin typeface="Arial" pitchFamily="34" charset="0"/>
                <a:cs typeface="Arial" pitchFamily="34" charset="0"/>
              </a:rPr>
              <a:t>Внутренний результат</a:t>
            </a:r>
          </a:p>
          <a:p>
            <a:pPr lvl="0"/>
            <a:r>
              <a:rPr lang="ru-RU" sz="1600" dirty="0">
                <a:solidFill>
                  <a:srgbClr val="000046"/>
                </a:solidFill>
                <a:latin typeface="Arial" pitchFamily="34" charset="0"/>
                <a:cs typeface="Arial" pitchFamily="34" charset="0"/>
              </a:rPr>
              <a:t>опыт деятельности – становится бесценным достоянием учащегося, соединяя в себе знания и умения, компетенции и ценности</a:t>
            </a:r>
            <a:endParaRPr lang="ru-RU" sz="1600" b="1" i="1" dirty="0">
              <a:solidFill>
                <a:srgbClr val="00004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29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14313" y="1500188"/>
            <a:ext cx="4429125" cy="733425"/>
          </a:xfrm>
        </p:spPr>
        <p:txBody>
          <a:bodyPr/>
          <a:lstStyle/>
          <a:p>
            <a:pPr>
              <a:defRPr/>
            </a:pP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Результат проектирования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91075" y="1524000"/>
            <a:ext cx="4041775" cy="731838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 исследования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4" name="Содержимое 3"/>
          <p:cNvSpPr>
            <a:spLocks noGrp="1"/>
          </p:cNvSpPr>
          <p:nvPr>
            <p:ph sz="quarter" idx="2"/>
          </p:nvPr>
        </p:nvSpPr>
        <p:spPr>
          <a:xfrm>
            <a:off x="244929" y="2385529"/>
            <a:ext cx="4286250" cy="2143125"/>
          </a:xfrm>
        </p:spPr>
        <p:txBody>
          <a:bodyPr/>
          <a:lstStyle/>
          <a:p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продукт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обладающий потребительскими качествами (презентация-тренажер, сайт, памятка, брошюра, пособие, макет, бизнес-план, справочник, виртуальная экскурсия и т.п.).</a:t>
            </a:r>
          </a:p>
        </p:txBody>
      </p:sp>
      <p:sp>
        <p:nvSpPr>
          <p:cNvPr id="20485" name="Содержимое 4"/>
          <p:cNvSpPr>
            <a:spLocks noGrp="1"/>
          </p:cNvSpPr>
          <p:nvPr>
            <p:ph sz="quarter" idx="4"/>
          </p:nvPr>
        </p:nvSpPr>
        <p:spPr>
          <a:xfrm>
            <a:off x="4786313" y="2357438"/>
            <a:ext cx="4038600" cy="1785937"/>
          </a:xfrm>
        </p:spPr>
        <p:txBody>
          <a:bodyPr/>
          <a:lstStyle/>
          <a:p>
            <a:r>
              <a:rPr lang="ru-RU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новое знание</a:t>
            </a:r>
          </a:p>
        </p:txBody>
      </p:sp>
      <p:sp>
        <p:nvSpPr>
          <p:cNvPr id="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Чем отличается проектная и исследовательская деятельность ?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 rot="16200000">
            <a:off x="4403612" y="392906"/>
            <a:ext cx="571500" cy="8215312"/>
          </a:xfrm>
          <a:prstGeom prst="leftBrace">
            <a:avLst>
              <a:gd name="adj1" fmla="val 8333"/>
              <a:gd name="adj2" fmla="val 4868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0489" name="Rectangle 1"/>
          <p:cNvSpPr>
            <a:spLocks noChangeArrowheads="1"/>
          </p:cNvSpPr>
          <p:nvPr/>
        </p:nvSpPr>
        <p:spPr bwMode="auto">
          <a:xfrm>
            <a:off x="285750" y="4786313"/>
            <a:ext cx="8572500" cy="1200150"/>
          </a:xfrm>
          <a:prstGeom prst="rect">
            <a:avLst/>
          </a:prstGeom>
          <a:solidFill>
            <a:srgbClr val="FF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 должен быть получен обучающимся самостоятельно, а не заимствован откуда-то в готовом виде.</a:t>
            </a:r>
            <a:endParaRPr lang="ru-RU" altLang="ru-RU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82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&quot;проект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38"/>
          <a:stretch/>
        </p:blipFill>
        <p:spPr bwMode="auto">
          <a:xfrm>
            <a:off x="1115616" y="4149080"/>
            <a:ext cx="3821410" cy="253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одержимое 2"/>
          <p:cNvSpPr txBox="1">
            <a:spLocks/>
          </p:cNvSpPr>
          <p:nvPr/>
        </p:nvSpPr>
        <p:spPr>
          <a:xfrm>
            <a:off x="395536" y="476672"/>
            <a:ext cx="5616624" cy="396044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Проект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форма организации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совместной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деятельности учителя и обучающихся, совокупность приёмов и действий в их определённой последовательности, направленная на достижение поставленной цели – решение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конкретной проблемы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значимой для обучающихся и оформленной в виде конечного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продукта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Картинки по запросу &quot;проектная деятельность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64" r="13108"/>
          <a:stretch/>
        </p:blipFill>
        <p:spPr bwMode="auto">
          <a:xfrm>
            <a:off x="5306785" y="3502878"/>
            <a:ext cx="3837215" cy="33551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&quot;проблема решение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65771">
            <a:off x="5895048" y="480390"/>
            <a:ext cx="3217914" cy="295386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28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alog.prosv.ru/images/big/31b7c7e1-207b-11e8-b3ea-0050569c7d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64" y="500202"/>
            <a:ext cx="3944778" cy="549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07397" y="238592"/>
            <a:ext cx="4200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ПРАКТИЧЕСКИЙ БЛОК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55958" y="761812"/>
            <a:ext cx="49805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1938" indent="-261938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Научить исследовательским процедурам на простых примерах</a:t>
            </a:r>
          </a:p>
          <a:p>
            <a:pPr marL="261938" indent="-261938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Сформировать понятие об исследовательской логике. </a:t>
            </a:r>
          </a:p>
          <a:p>
            <a:pPr marL="261938" indent="-261938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Научить работать с информацией (для чего?). </a:t>
            </a:r>
          </a:p>
          <a:p>
            <a:pPr marL="261938" indent="-261938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Совместно определять суть затруднений и находить способы их преодоления. </a:t>
            </a:r>
          </a:p>
        </p:txBody>
      </p:sp>
    </p:spTree>
    <p:extLst>
      <p:ext uri="{BB962C8B-B14F-4D97-AF65-F5344CB8AC3E}">
        <p14:creationId xmlns:p14="http://schemas.microsoft.com/office/powerpoint/2010/main" val="196629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63" y="-11113"/>
            <a:ext cx="7967662" cy="58420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anose="020B0806030902050204" pitchFamily="34" charset="0"/>
                <a:cs typeface="Times New Roman" panose="02020603050405020304" pitchFamily="18" charset="0"/>
              </a:rPr>
              <a:t>КУЛЬТУРА ИССЛЕДОВАНИЯ И ПРОЕКТИРОВАНИЯ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488" y="573088"/>
            <a:ext cx="1746250" cy="2428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90725" y="573088"/>
            <a:ext cx="4362450" cy="1390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90725" y="2049463"/>
            <a:ext cx="4029075" cy="2257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7600" y="4294188"/>
            <a:ext cx="4086225" cy="2563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1138" y="4503738"/>
            <a:ext cx="4616450" cy="1265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08934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332656"/>
            <a:ext cx="2952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8064A2">
                    <a:lumMod val="50000"/>
                  </a:srgbClr>
                </a:solidFill>
              </a:rPr>
              <a:t>ЕДИНОЕ МЕТОДИЧЕСКОЕ ПРОСТРАНСТВО  ОБРАЗОВАТЕЛЬНОЙ ОРГАНИЗАЦИИ</a:t>
            </a:r>
            <a:endParaRPr lang="ru-RU" sz="2400" b="1" dirty="0">
              <a:solidFill>
                <a:srgbClr val="8064A2">
                  <a:lumMod val="50000"/>
                </a:srgbClr>
              </a:solidFill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498968832"/>
              </p:ext>
            </p:extLst>
          </p:nvPr>
        </p:nvGraphicFramePr>
        <p:xfrm>
          <a:off x="755576" y="92531"/>
          <a:ext cx="8611475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4887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5034" y="15111"/>
            <a:ext cx="5377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ПОЭТАПНЫЙ ПРОЦЕСС ФОРМИРОВАНИЯ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ПРОЕКТНО-ИССЛЕДОВАТЕЛЬСКИХ УМЕНИЙ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793496"/>
              </p:ext>
            </p:extLst>
          </p:nvPr>
        </p:nvGraphicFramePr>
        <p:xfrm>
          <a:off x="1591" y="789776"/>
          <a:ext cx="9144000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Начальная ступень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Основная ступень образования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Старшая школа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предлагает учащимся проектно-исследовательские задачи и творческие задания как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элементы</a:t>
                      </a:r>
                      <a:r>
                        <a:rPr lang="ru-RU" dirty="0" smtClean="0"/>
                        <a:t> проектно-исследовательской деятельности.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Исследования и проекты как деятельность по типовому алгоритму с оказанием необходимой помощи со стороны учителя как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блоки элементов: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проекты на внеурочных занятиях,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исследования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</a:rPr>
                        <a:t> на уроке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Исследования и проекты по выбору. </a:t>
                      </a:r>
                    </a:p>
                    <a:p>
                      <a:r>
                        <a:rPr lang="ru-RU" dirty="0" smtClean="0"/>
                        <a:t>Алгоритм подбирается/</a:t>
                      </a:r>
                    </a:p>
                    <a:p>
                      <a:r>
                        <a:rPr lang="ru-RU" dirty="0" smtClean="0"/>
                        <a:t>конструируется учащимся. </a:t>
                      </a:r>
                    </a:p>
                    <a:p>
                      <a:r>
                        <a:rPr lang="ru-RU" dirty="0" smtClean="0"/>
                        <a:t>Учитель – консультант, партнер, эксперт.</a:t>
                      </a:r>
                    </a:p>
                    <a:p>
                      <a:r>
                        <a:rPr lang="ru-RU" dirty="0" smtClean="0"/>
                        <a:t>Высокий</a:t>
                      </a:r>
                      <a:r>
                        <a:rPr lang="ru-RU" baseline="0" dirty="0" smtClean="0"/>
                        <a:t> уровень самостоятельности и ответственности.</a:t>
                      </a:r>
                    </a:p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Полноценные</a:t>
                      </a:r>
                      <a:r>
                        <a:rPr lang="ru-RU" dirty="0" smtClean="0"/>
                        <a:t> проекты</a:t>
                      </a:r>
                      <a:r>
                        <a:rPr lang="ru-RU" baseline="0" dirty="0" smtClean="0"/>
                        <a:t> и исследования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Ситуации, провоцирующие мыслительную деятельность</a:t>
                      </a:r>
                    </a:p>
                    <a:p>
                      <a:r>
                        <a:rPr lang="ru-RU" dirty="0" smtClean="0"/>
                        <a:t>и поиск ответов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Совместный поиск сложных решений. Изменение алгоритмов. Несложные проекты и исследования</a:t>
                      </a:r>
                      <a:r>
                        <a:rPr lang="ru-RU" baseline="0" dirty="0" smtClean="0"/>
                        <a:t> в условиях коммуникации «учитель-учащийся»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Индивидуальная деятельность.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342361" y="4005064"/>
            <a:ext cx="2520280" cy="67322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9 класс – обязательный проект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679" y="5760589"/>
            <a:ext cx="2520280" cy="67322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От элементов проекта до учебного проекта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41185" y="5561907"/>
            <a:ext cx="2520280" cy="87190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Учебный предмет «Индивидуальный проект», ИИП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2535950" y="4341676"/>
            <a:ext cx="707462" cy="1329258"/>
          </a:xfrm>
          <a:prstGeom prst="straightConnector1">
            <a:avLst/>
          </a:prstGeom>
          <a:ln w="762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862641" y="4729150"/>
            <a:ext cx="373603" cy="1030223"/>
          </a:xfrm>
          <a:prstGeom prst="straightConnector1">
            <a:avLst/>
          </a:prstGeom>
          <a:ln w="762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2990058" y="1747256"/>
            <a:ext cx="2917601" cy="139178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049442" y="1985350"/>
            <a:ext cx="2917601" cy="115368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51520" y="3619391"/>
            <a:ext cx="2298829" cy="77134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Эвристическая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беседа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35" grpId="0" animBg="1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ФГОС СОО </a:t>
            </a: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Индивидуальный проект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представляет собой особую форму организации деятельности обучающихся (учебное исследование или учебный проект). </a:t>
            </a:r>
          </a:p>
          <a:p>
            <a:pPr algn="just"/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• Индивидуальный проект выполняется обучающимся 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самостоятельно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под руководством учителя (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тьютора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 по выбранной теме в рамках одного или нескольких изучаемых учебных предметов, курсов в любой избранной области деятельности (познавательной, практической, учебно-исследовательской, социальной, иной).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1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ФГОС СОО</a:t>
            </a:r>
          </a:p>
          <a:p>
            <a:pPr algn="ctr"/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Индивидуальный проект выполняется обучающимся в течение 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одного или двух лет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 рамках учебного времени, специально отведённого учебным планом, и должен быть представлен в виде 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завершённого учебного исследования или разработанного проекта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информационного, творческого, социального, прикладного, инновационного, конструкторского, инженерного.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20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37"/>
            <a:ext cx="856895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Результаты выполнения индивидуального проекта должны отражать (ФГОС):</a:t>
            </a:r>
          </a:p>
          <a:p>
            <a:pPr algn="ctr"/>
            <a:endParaRPr lang="ru-RU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• </a:t>
            </a:r>
            <a:r>
              <a:rPr 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сформированность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навыков коммуникативной, учебно-исследовательской деятельности, критического мышления;</a:t>
            </a:r>
          </a:p>
          <a:p>
            <a:pPr algn="just"/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• способность к инновационной, аналитической, творческой, интеллектуальной деятельности; </a:t>
            </a:r>
          </a:p>
          <a:p>
            <a:pPr algn="just"/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сформированность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навыков проектной деятельности, а также самостоятельного применения приобретённых знаний и способов действий при решении различных задач, используя знания одного или нескольких учебных предметов или предметных областей;</a:t>
            </a:r>
          </a:p>
          <a:p>
            <a:pPr algn="just"/>
            <a:endParaRPr lang="ru-RU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• способность постановки цели и формулирования гипотезы исследования, планирования работы, отбора и интерпретации необходимой информации, структурирования аргументации результатов исследования на основе собранных данных, презентации результатов.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7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78396"/>
            <a:ext cx="70421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Условия эффективности 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проектно-исследовательской деятельности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283" y="1009393"/>
            <a:ext cx="862513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Самостоятельность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школьника в разработке проекта в сочетании с педагогическим руководством.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Учет 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индивидуальных особенностей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(способностей, творческих возможностей, интересов ученика) при выборе темы проекта.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Практическая 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познавательная значимость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, полезность будущего проекта, его востребованность, направленность на решение реальных проблем.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атмосферы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творческой познавательной активности, демонстрация педагогом искренней заинтересованности в работе школьника над проектом.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Консультирование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школьника не только по содержанию проблемы, методам исследования, но и по рациональной организации работы над проектом.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Учет </a:t>
            </a:r>
            <a:r>
              <a:rPr lang="ru-RU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возрастных особенностей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и возможностей старшеклассников.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85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13507"/>
            <a:ext cx="618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ОСОБЕННОСТИ СТАРШЕКЛАССНИКОВ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675172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Юность</a:t>
            </a:r>
            <a:r>
              <a:rPr lang="ru-RU" sz="2400" b="1" dirty="0" smtClean="0"/>
              <a:t> – важный период вхождения человека во взрослую жизнь. Это «третий мир», существующий между миром взрослых и детей/подростков.</a:t>
            </a:r>
          </a:p>
          <a:p>
            <a:r>
              <a:rPr lang="ru-RU" sz="2400" b="1" u="sng" dirty="0" smtClean="0"/>
              <a:t>Личностные характеристики: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Снижение доверчивости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Снижение внешней эмоциональности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Повышение интереса к оценке окружающих</a:t>
            </a:r>
          </a:p>
          <a:p>
            <a:r>
              <a:rPr lang="ru-RU" sz="2400" b="1" u="sng" dirty="0" smtClean="0"/>
              <a:t>Физиологические особенности: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Продолжается интенсивный рост организма (</a:t>
            </a:r>
            <a:r>
              <a:rPr lang="ru-RU" sz="2000" b="1" dirty="0" err="1" smtClean="0"/>
              <a:t>самостроительство</a:t>
            </a:r>
            <a:r>
              <a:rPr lang="ru-RU" sz="2000" b="1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Сглаживаются диспропорции в развитии функциональных систем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/>
              <a:t>Нарастание мышечной массы (потребность в белковой пище)</a:t>
            </a:r>
          </a:p>
          <a:p>
            <a:pPr marL="285750" indent="-285750">
              <a:buFontTx/>
              <a:buChar char="-"/>
            </a:pPr>
            <a:endParaRPr lang="ru-RU" sz="2400" b="1" u="sng" dirty="0" smtClean="0"/>
          </a:p>
          <a:p>
            <a:pPr marL="285750" indent="-285750">
              <a:buFontTx/>
              <a:buChar char="-"/>
            </a:pPr>
            <a:endParaRPr lang="ru-RU" sz="24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274440" y="4651307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Рекомендации: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Не допускать перегрузки, с пониманием относиться к проявлениям усталости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215757" y="2032178"/>
            <a:ext cx="3775939" cy="4825822"/>
            <a:chOff x="5215757" y="2032178"/>
            <a:chExt cx="3775939" cy="4825822"/>
          </a:xfrm>
        </p:grpSpPr>
        <p:pic>
          <p:nvPicPr>
            <p:cNvPr id="1026" name="Picture 2" descr="http://new.crimiz.ru/images/articles/2016/226/vetkovski-raion-teacher-school-14-0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5757" y="4659632"/>
              <a:ext cx="3650861" cy="219836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Выноска-облако 6"/>
            <p:cNvSpPr/>
            <p:nvPr/>
          </p:nvSpPr>
          <p:spPr>
            <a:xfrm rot="1018903">
              <a:off x="6806179" y="2032178"/>
              <a:ext cx="2185517" cy="1369204"/>
            </a:xfrm>
            <a:prstGeom prst="cloudCallout">
              <a:avLst>
                <a:gd name="adj1" fmla="val 41866"/>
                <a:gd name="adj2" fmla="val 116333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i="1" dirty="0" smtClean="0"/>
                <a:t>И ЖЕЛАНИЕ СПАТЬ…</a:t>
              </a:r>
              <a:endParaRPr lang="ru-RU" sz="2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758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8728" y="203156"/>
            <a:ext cx="775045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ОСОБЕННОСТИ как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МОТИВЫ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участия </a:t>
            </a:r>
          </a:p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в проектно-исследовательской деятельности</a:t>
            </a:r>
          </a:p>
          <a:p>
            <a:pPr algn="ctr"/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753" y="1340768"/>
            <a:ext cx="87849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Потребность в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самоутверждении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– реализуется в результатах деятельности (прогнозируют успех и неуспех)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Уже достаточно развита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волевая сфера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Могут взяться за дело из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прагматичных соображений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(поступление в вуз)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Потребность в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престиже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Осмысленный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интерес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Расширение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круга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«географии»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общения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Картинки по запросу &quot;самоутверждение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688" y="2685691"/>
            <a:ext cx="3828793" cy="2157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Картинки по запросу &quot;проектная деятельность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16" y="4815540"/>
            <a:ext cx="3122639" cy="1833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&quot;самоутверждение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23" y="4875256"/>
            <a:ext cx="2676525" cy="1714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артинки по запросу &quot;интерес к учебе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851" y="4712423"/>
            <a:ext cx="3118780" cy="21104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22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1022</Words>
  <Application>Microsoft Office PowerPoint</Application>
  <PresentationFormat>Экран (4:3)</PresentationFormat>
  <Paragraphs>150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22</vt:i4>
      </vt:variant>
    </vt:vector>
  </HeadingPairs>
  <TitlesOfParts>
    <vt:vector size="37" baseType="lpstr">
      <vt:lpstr>Arial</vt:lpstr>
      <vt:lpstr>Bookman Old Style</vt:lpstr>
      <vt:lpstr>Calibri</vt:lpstr>
      <vt:lpstr>Calibri Light</vt:lpstr>
      <vt:lpstr>Georgia</vt:lpstr>
      <vt:lpstr>Impact</vt:lpstr>
      <vt:lpstr>Times New Roman</vt:lpstr>
      <vt:lpstr>Wingdings</vt:lpstr>
      <vt:lpstr>Wingdings 2</vt:lpstr>
      <vt:lpstr>Тема Office</vt:lpstr>
      <vt:lpstr>Официальная</vt:lpstr>
      <vt:lpstr>Simple Light</vt:lpstr>
      <vt:lpstr>Office Theme</vt:lpstr>
      <vt:lpstr>4_Office Theme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Организация работы над ИИП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И ПРОБЛЕМА ПРОЕКТА</vt:lpstr>
      <vt:lpstr>Откуда берутся проблемы для проектов?</vt:lpstr>
      <vt:lpstr>Цель и задачи проекта</vt:lpstr>
      <vt:lpstr>Чем отличается проектная и исследовательская деятельность ?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Krauler</cp:lastModifiedBy>
  <cp:revision>64</cp:revision>
  <dcterms:created xsi:type="dcterms:W3CDTF">2020-02-24T13:35:47Z</dcterms:created>
  <dcterms:modified xsi:type="dcterms:W3CDTF">2022-04-24T10:47:59Z</dcterms:modified>
</cp:coreProperties>
</file>