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8" r:id="rId2"/>
    <p:sldId id="302" r:id="rId3"/>
    <p:sldId id="346" r:id="rId4"/>
    <p:sldId id="341" r:id="rId5"/>
    <p:sldId id="347" r:id="rId6"/>
    <p:sldId id="348" r:id="rId7"/>
    <p:sldId id="353" r:id="rId8"/>
    <p:sldId id="350" r:id="rId9"/>
    <p:sldId id="351" r:id="rId10"/>
    <p:sldId id="354" r:id="rId11"/>
    <p:sldId id="349" r:id="rId12"/>
    <p:sldId id="30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1D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110" d="100"/>
          <a:sy n="110" d="100"/>
        </p:scale>
        <p:origin x="-10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670B8-1011-4B45-AD24-C9EF4178CCFE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01A82-8FE0-41A2-AE8A-0D21B7242C1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796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D77D7FA-C37C-4876-A91F-094B34951FA1}" type="datetimeFigureOut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2FECDBF-792E-49C3-AC9D-54F08203E7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heel spokes="3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632848" cy="720079"/>
          </a:xfrm>
        </p:spPr>
        <p:txBody>
          <a:bodyPr anchor="t">
            <a:normAutofit fontScale="90000"/>
          </a:bodyPr>
          <a:lstStyle/>
          <a:p>
            <a:pPr lvl="0"/>
            <a:r>
              <a:rPr lang="ru-RU" sz="22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 </a:t>
            </a:r>
            <a:r>
              <a:rPr lang="ru-RU" sz="2200" i="1" dirty="0">
                <a:solidFill>
                  <a:srgbClr val="000066"/>
                </a:solidFill>
                <a:latin typeface="Segoe" pitchFamily="34" charset="0"/>
              </a:rPr>
              <a:t>Муниципальное дошкольное образовательное учреждение Белогорский  </a:t>
            </a:r>
            <a:r>
              <a:rPr lang="ru-RU" sz="2200" i="1" dirty="0" smtClean="0">
                <a:solidFill>
                  <a:srgbClr val="000066"/>
                </a:solidFill>
                <a:latin typeface="Segoe" pitchFamily="34" charset="0"/>
              </a:rPr>
              <a:t>детский  сад </a:t>
            </a:r>
            <a:r>
              <a:rPr lang="ru-RU" sz="2200" i="1" dirty="0">
                <a:solidFill>
                  <a:srgbClr val="000066"/>
                </a:solidFill>
                <a:latin typeface="Segoe" pitchFamily="34" charset="0"/>
              </a:rPr>
              <a:t>«Снежинка»</a:t>
            </a:r>
            <a:r>
              <a:rPr lang="ru-RU" sz="2200" dirty="0">
                <a:solidFill>
                  <a:srgbClr val="000066"/>
                </a:solidFill>
                <a:latin typeface="Segoe" pitchFamily="34" charset="0"/>
              </a:rPr>
              <a:t/>
            </a:r>
            <a:br>
              <a:rPr lang="ru-RU" sz="2200" dirty="0">
                <a:solidFill>
                  <a:srgbClr val="000066"/>
                </a:solidFill>
                <a:latin typeface="Segoe" pitchFamily="34" charset="0"/>
              </a:rPr>
            </a:br>
            <a:r>
              <a:rPr lang="ru-RU" sz="2200" dirty="0">
                <a:solidFill>
                  <a:srgbClr val="C00000"/>
                </a:solidFill>
                <a:cs typeface="Aharoni" panose="02010803020104030203" pitchFamily="2" charset="-79"/>
              </a:rPr>
              <a:t/>
            </a:r>
            <a:br>
              <a:rPr lang="ru-RU" sz="2200" dirty="0">
                <a:solidFill>
                  <a:srgbClr val="C00000"/>
                </a:solidFill>
                <a:cs typeface="Aharoni" panose="02010803020104030203" pitchFamily="2" charset="-79"/>
              </a:rPr>
            </a:br>
            <a:r>
              <a:rPr lang="ru-RU" sz="5400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Georgia" pitchFamily="18" charset="0"/>
              </a:rPr>
              <a:t>«</a:t>
            </a:r>
            <a:r>
              <a:rPr lang="ru-RU" sz="3300" b="1" i="1" dirty="0" smtClean="0">
                <a:solidFill>
                  <a:srgbClr val="C00000"/>
                </a:solidFill>
                <a:latin typeface="Georgia" pitchFamily="18" charset="0"/>
              </a:rPr>
              <a:t>Кейс-технология как форма работы с детьми дошкольного возраста и её использование  в экологическом воспитании дошкольников»</a:t>
            </a:r>
            <a:br>
              <a:rPr lang="ru-RU" sz="33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Georgia" pitchFamily="18" charset="0"/>
              </a:rPr>
              <a:t>(из опыта работы)</a:t>
            </a:r>
            <a:endParaRPr lang="ru-RU" sz="2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509120"/>
            <a:ext cx="5040559" cy="792088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rgbClr val="C00000"/>
                </a:solidFill>
                <a:cs typeface="Aharoni" panose="02010803020104030203" pitchFamily="2" charset="-79"/>
              </a:rPr>
              <a:t>     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haroni" panose="02010803020104030203" pitchFamily="2" charset="-79"/>
              </a:rPr>
              <a:t>      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</p:txBody>
      </p:sp>
      <p:pic>
        <p:nvPicPr>
          <p:cNvPr id="5" name="Рисунок 4" descr="https://ds05.infourok.ru/uploads/ex/0249/000dd170-2bf93cf2/img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70" r="45514" b="7692"/>
          <a:stretch/>
        </p:blipFill>
        <p:spPr bwMode="auto">
          <a:xfrm>
            <a:off x="251520" y="4581129"/>
            <a:ext cx="2285560" cy="20049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Текст 3"/>
          <p:cNvSpPr txBox="1">
            <a:spLocks/>
          </p:cNvSpPr>
          <p:nvPr/>
        </p:nvSpPr>
        <p:spPr>
          <a:xfrm>
            <a:off x="6516216" y="4503812"/>
            <a:ext cx="2376264" cy="151995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i="1" dirty="0" smtClean="0">
              <a:solidFill>
                <a:srgbClr val="000066"/>
              </a:solidFill>
              <a:latin typeface="Segoe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1" dirty="0" smtClean="0">
                <a:solidFill>
                  <a:srgbClr val="000066"/>
                </a:solidFill>
                <a:latin typeface="Segoe" pitchFamily="34" charset="0"/>
              </a:rPr>
              <a:t>Воспитатели:</a:t>
            </a:r>
            <a:endParaRPr lang="ru-RU" i="1" dirty="0">
              <a:solidFill>
                <a:srgbClr val="000066"/>
              </a:solidFill>
              <a:latin typeface="Segoe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i="1" dirty="0" smtClean="0">
                <a:solidFill>
                  <a:srgbClr val="000066"/>
                </a:solidFill>
                <a:latin typeface="Segoe" pitchFamily="34" charset="0"/>
              </a:rPr>
              <a:t>Алехина С.В.,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Segoe" pitchFamily="34" charset="0"/>
                <a:ea typeface="+mn-ea"/>
                <a:cs typeface="+mn-cs"/>
              </a:rPr>
              <a:t>Стрельцова</a:t>
            </a:r>
            <a:r>
              <a:rPr kumimoji="0" lang="ru-RU" i="1" u="none" strike="noStrike" kern="120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Segoe" pitchFamily="34" charset="0"/>
                <a:ea typeface="+mn-ea"/>
                <a:cs typeface="+mn-cs"/>
              </a:rPr>
              <a:t> М.А.  </a:t>
            </a:r>
            <a:endParaRPr kumimoji="0" lang="ru-RU" i="1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9595288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wnloads\2022-02-06_16-10-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805469" cy="6120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D:\Downloads\2022-02-07_11-19-1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4" t="7581" r="804" b="6084"/>
          <a:stretch/>
        </p:blipFill>
        <p:spPr bwMode="auto">
          <a:xfrm>
            <a:off x="2699792" y="1916832"/>
            <a:ext cx="1620334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torage.yandexcloud.net/def-pro-library/assets/library/library/963%D0%AF/Page_0000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9" t="11632" r="5339" b="54344"/>
          <a:stretch/>
        </p:blipFill>
        <p:spPr bwMode="auto">
          <a:xfrm>
            <a:off x="5508104" y="4437112"/>
            <a:ext cx="3310724" cy="1780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983439"/>
      </p:ext>
    </p:extLst>
  </p:cSld>
  <p:clrMapOvr>
    <a:masterClrMapping/>
  </p:clrMapOvr>
  <p:transition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0252201"/>
              </p:ext>
            </p:extLst>
          </p:nvPr>
        </p:nvGraphicFramePr>
        <p:xfrm>
          <a:off x="827584" y="1772816"/>
          <a:ext cx="7416800" cy="3819372"/>
        </p:xfrm>
        <a:graphic>
          <a:graphicData uri="http://schemas.openxmlformats.org/drawingml/2006/table">
            <a:tbl>
              <a:tblPr firstRow="1" firstCol="1" bandRow="1"/>
              <a:tblGrid>
                <a:gridCol w="3784081"/>
                <a:gridCol w="3632719"/>
              </a:tblGrid>
              <a:tr h="6494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ЭТАП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знакомство с ситуацией, её особенностями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понимание проблемной ситуации и ситуации принятия решения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4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 ЭТАП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выделение основной проблемы, ознакомление с вопросами по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кейсу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научиться добывать информацию, необходимую для поиска решения и оценивать ее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9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 ЭТАП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предложение концепции или тем для «мозгового штурма», обсуждение возможностей альтернативных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решений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развитие альтернативного мышления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44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IV ЭТАП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–сопоставление итогов: выдвигают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аргументы,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размышляют, применяют полученные знания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сопоставление и оценка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вариантов, взаимосвязь интересов, в которых находятся отдельные решения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664" marR="676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251520" y="260649"/>
            <a:ext cx="8229600" cy="648071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работы с кейсом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2200" y="1569566"/>
            <a:ext cx="43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2766" y="2420888"/>
            <a:ext cx="5309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2200" y="3212976"/>
            <a:ext cx="5309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8" name="Picture 2" descr="C:\Users\User\Desktop\1610937344_43-p-fon-svitkom-dlya-prezentatsii-58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" r="3352" b="3081"/>
          <a:stretch/>
        </p:blipFill>
        <p:spPr bwMode="auto">
          <a:xfrm>
            <a:off x="0" y="4509120"/>
            <a:ext cx="867497" cy="93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476676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7" y="260648"/>
            <a:ext cx="7704856" cy="5328592"/>
          </a:xfrm>
        </p:spPr>
        <p:txBody>
          <a:bodyPr anchor="t">
            <a:noAutofit/>
          </a:bodyPr>
          <a:lstStyle/>
          <a:p>
            <a:pPr algn="l"/>
            <a:r>
              <a:rPr 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освоения кейс-технологий дети:</a:t>
            </a:r>
            <a:br>
              <a:rPr 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+mn-lt"/>
              </a:rPr>
            </a:br>
            <a:r>
              <a:rPr lang="ru-RU" sz="2400" dirty="0" smtClean="0">
                <a:solidFill>
                  <a:srgbClr val="002060"/>
                </a:solidFill>
              </a:rPr>
              <a:t>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учатся </a:t>
            </a:r>
            <a:r>
              <a:rPr lang="ru-RU" sz="2400" dirty="0">
                <a:solidFill>
                  <a:srgbClr val="002060"/>
                </a:solidFill>
              </a:rPr>
              <a:t>получать необходимую информацию в общении;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осваивают </a:t>
            </a:r>
            <a:r>
              <a:rPr lang="ru-RU" sz="2400" dirty="0">
                <a:solidFill>
                  <a:srgbClr val="002060"/>
                </a:solidFill>
              </a:rPr>
              <a:t>умение соотносить свои устремления с интересами других;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учатся </a:t>
            </a:r>
            <a:r>
              <a:rPr lang="ru-RU" sz="2400" dirty="0">
                <a:solidFill>
                  <a:srgbClr val="002060"/>
                </a:solidFill>
              </a:rPr>
              <a:t>доказывать свою точку зрения, 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аргументировать </a:t>
            </a:r>
            <a:r>
              <a:rPr lang="ru-RU" sz="2400" dirty="0">
                <a:solidFill>
                  <a:srgbClr val="002060"/>
                </a:solidFill>
              </a:rPr>
              <a:t>ответ, формулировать вопрос, участвовать в дискуссии;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учатся </a:t>
            </a:r>
            <a:r>
              <a:rPr lang="ru-RU" sz="2400" dirty="0">
                <a:solidFill>
                  <a:srgbClr val="002060"/>
                </a:solidFill>
              </a:rPr>
              <a:t>отстаивать свою точку зрения;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осваивают </a:t>
            </a:r>
            <a:r>
              <a:rPr lang="ru-RU" sz="2400" dirty="0">
                <a:solidFill>
                  <a:srgbClr val="002060"/>
                </a:solidFill>
              </a:rPr>
              <a:t>умение принимать помощь других.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+mn-lt"/>
              </a:rPr>
            </a:br>
            <a:r>
              <a:rPr lang="ru-RU" sz="2400" dirty="0" smtClean="0">
                <a:latin typeface="+mn-lt"/>
              </a:rPr>
              <a:t>-учатся отстаивать свою точку зрения;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-умение принимать помощь.</a:t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160383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80920" cy="252028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технология </a:t>
            </a:r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 </a:t>
            </a:r>
            <a:r>
              <a:rPr lang="ru-RU" sz="2700" b="1" dirty="0">
                <a:solidFill>
                  <a:srgbClr val="002060"/>
                </a:solidFill>
              </a:rPr>
              <a:t/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это </a:t>
            </a:r>
            <a:r>
              <a:rPr lang="ru-RU" sz="2700" dirty="0">
                <a:solidFill>
                  <a:srgbClr val="002060"/>
                </a:solidFill>
              </a:rPr>
              <a:t>разбор ситуации или конкретного случая, деловая </a:t>
            </a:r>
            <a:r>
              <a:rPr lang="ru-RU" sz="2700" dirty="0" smtClean="0">
                <a:solidFill>
                  <a:srgbClr val="002060"/>
                </a:solidFill>
              </a:rPr>
              <a:t>игра.</a:t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Главное </a:t>
            </a:r>
            <a:r>
              <a:rPr lang="ru-RU" sz="2700" dirty="0">
                <a:solidFill>
                  <a:srgbClr val="002060"/>
                </a:solidFill>
              </a:rPr>
              <a:t>ее предназначение – развивать способность анализировать различные проблемы и находить их решение, а также умение работать с информацией. </a:t>
            </a: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/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100" dirty="0">
                <a:solidFill>
                  <a:srgbClr val="0070C0"/>
                </a:solidFill>
              </a:rPr>
              <a:t/>
            </a:r>
            <a:br>
              <a:rPr lang="ru-RU" sz="3100" dirty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611560" y="3789040"/>
            <a:ext cx="7272808" cy="18002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2600" dirty="0">
                <a:solidFill>
                  <a:srgbClr val="002060"/>
                </a:solidFill>
              </a:rPr>
              <a:t>Название </a:t>
            </a:r>
            <a:r>
              <a:rPr lang="ru-RU" sz="2600" b="1" dirty="0">
                <a:solidFill>
                  <a:srgbClr val="FF0000"/>
                </a:solidFill>
              </a:rPr>
              <a:t>кейс-технология</a:t>
            </a:r>
            <a:r>
              <a:rPr lang="ru-RU" sz="2600" dirty="0">
                <a:solidFill>
                  <a:srgbClr val="002060"/>
                </a:solidFill>
              </a:rPr>
              <a:t> произошло от латинского </a:t>
            </a:r>
            <a:r>
              <a:rPr lang="ru-RU" sz="2600" b="1" dirty="0">
                <a:solidFill>
                  <a:srgbClr val="002060"/>
                </a:solidFill>
              </a:rPr>
              <a:t>«</a:t>
            </a:r>
            <a:r>
              <a:rPr lang="ru-RU" sz="2600" b="1" dirty="0" err="1">
                <a:solidFill>
                  <a:srgbClr val="002060"/>
                </a:solidFill>
              </a:rPr>
              <a:t>casus</a:t>
            </a:r>
            <a:r>
              <a:rPr lang="ru-RU" sz="2600" b="1" dirty="0">
                <a:solidFill>
                  <a:srgbClr val="002060"/>
                </a:solidFill>
              </a:rPr>
              <a:t>»</a:t>
            </a:r>
            <a:r>
              <a:rPr lang="ru-RU" sz="2600" dirty="0">
                <a:solidFill>
                  <a:srgbClr val="002060"/>
                </a:solidFill>
              </a:rPr>
              <a:t> - запутанный, необычный случай; а также от английского </a:t>
            </a:r>
            <a:r>
              <a:rPr lang="ru-RU" sz="2600" b="1" dirty="0">
                <a:solidFill>
                  <a:srgbClr val="002060"/>
                </a:solidFill>
              </a:rPr>
              <a:t>«</a:t>
            </a:r>
            <a:r>
              <a:rPr lang="ru-RU" sz="2600" b="1" dirty="0" err="1">
                <a:solidFill>
                  <a:srgbClr val="002060"/>
                </a:solidFill>
              </a:rPr>
              <a:t>case</a:t>
            </a:r>
            <a:r>
              <a:rPr lang="ru-RU" sz="2600" b="1" dirty="0">
                <a:solidFill>
                  <a:srgbClr val="002060"/>
                </a:solidFill>
              </a:rPr>
              <a:t>» - </a:t>
            </a:r>
            <a:r>
              <a:rPr lang="ru-RU" sz="2600" dirty="0">
                <a:solidFill>
                  <a:srgbClr val="002060"/>
                </a:solidFill>
              </a:rPr>
              <a:t>портфель, чемоданчик.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6660320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772816"/>
            <a:ext cx="8147050" cy="165618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i="1" dirty="0" smtClean="0">
                <a:solidFill>
                  <a:srgbClr val="FF0000"/>
                </a:solidFill>
              </a:rPr>
              <a:t>Цель: </a:t>
            </a:r>
            <a:r>
              <a:rPr lang="ru-RU" sz="2700" dirty="0" smtClean="0">
                <a:solidFill>
                  <a:srgbClr val="002060"/>
                </a:solidFill>
              </a:rPr>
              <a:t>формирование экологических знаний - </a:t>
            </a:r>
            <a:r>
              <a:rPr lang="ru-RU" sz="2400" dirty="0" smtClean="0">
                <a:solidFill>
                  <a:srgbClr val="002060"/>
                </a:solidFill>
              </a:rPr>
              <a:t>помочь каждому дошкольнику определить собственный уникальный путь освоения знаний, которые ему более необходимы.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83503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719138" y="1951038"/>
            <a:ext cx="8424862" cy="467995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buNone/>
              <a:defRPr/>
            </a:pPr>
            <a:r>
              <a:rPr lang="ru-RU" sz="7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sz="8000" b="1" i="1" u="sng" dirty="0" smtClean="0">
                <a:solidFill>
                  <a:srgbClr val="131DD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Печатный </a:t>
            </a:r>
            <a:r>
              <a:rPr lang="ru-RU" sz="8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i="1" dirty="0" smtClean="0">
                <a:solidFill>
                  <a:srgbClr val="002060"/>
                </a:solidFill>
              </a:rPr>
              <a:t>(</a:t>
            </a:r>
            <a:r>
              <a:rPr lang="ru-RU" sz="8000" i="1" dirty="0">
                <a:solidFill>
                  <a:srgbClr val="002060"/>
                </a:solidFill>
              </a:rPr>
              <a:t>может </a:t>
            </a:r>
            <a:r>
              <a:rPr lang="ru-RU" sz="8000" i="1" dirty="0" smtClean="0">
                <a:solidFill>
                  <a:srgbClr val="002060"/>
                </a:solidFill>
              </a:rPr>
              <a:t>содержать графики,    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ru-RU" sz="8000" i="1" dirty="0">
                <a:solidFill>
                  <a:srgbClr val="002060"/>
                </a:solidFill>
              </a:rPr>
              <a:t> </a:t>
            </a:r>
            <a:r>
              <a:rPr lang="ru-RU" sz="8000" i="1" dirty="0" smtClean="0">
                <a:solidFill>
                  <a:srgbClr val="002060"/>
                </a:solidFill>
              </a:rPr>
              <a:t>                                                    таблицы</a:t>
            </a:r>
            <a:r>
              <a:rPr lang="ru-RU" sz="8000" i="1" dirty="0">
                <a:solidFill>
                  <a:srgbClr val="002060"/>
                </a:solidFill>
              </a:rPr>
              <a:t>, диаграммы, иллюстрации, </a:t>
            </a:r>
            <a:r>
              <a:rPr lang="ru-RU" sz="8000" i="1" dirty="0" smtClean="0">
                <a:solidFill>
                  <a:srgbClr val="002060"/>
                </a:solidFill>
              </a:rPr>
              <a:t>что   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ru-RU" sz="8000" i="1" dirty="0">
                <a:solidFill>
                  <a:srgbClr val="002060"/>
                </a:solidFill>
              </a:rPr>
              <a:t> </a:t>
            </a:r>
            <a:r>
              <a:rPr lang="ru-RU" sz="8000" i="1" dirty="0" smtClean="0">
                <a:solidFill>
                  <a:srgbClr val="002060"/>
                </a:solidFill>
              </a:rPr>
              <a:t>                                                    делает </a:t>
            </a:r>
            <a:r>
              <a:rPr lang="ru-RU" sz="8000" i="1" dirty="0">
                <a:solidFill>
                  <a:srgbClr val="002060"/>
                </a:solidFill>
              </a:rPr>
              <a:t>его более наглядным</a:t>
            </a:r>
            <a:r>
              <a:rPr lang="ru-RU" sz="8000" i="1" dirty="0" smtClean="0">
                <a:solidFill>
                  <a:srgbClr val="002060"/>
                </a:solidFill>
              </a:rPr>
              <a:t>). </a:t>
            </a:r>
          </a:p>
          <a:p>
            <a:pPr marL="0" indent="0">
              <a:lnSpc>
                <a:spcPct val="120000"/>
              </a:lnSpc>
              <a:buNone/>
            </a:pPr>
            <a:endParaRPr lang="ru-RU" sz="8000" i="1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80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8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8000" b="1" i="1" u="sng" dirty="0" smtClean="0">
                <a:solidFill>
                  <a:srgbClr val="131DD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Мультимедиа</a:t>
            </a:r>
            <a:r>
              <a:rPr lang="ru-RU" sz="80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8000" i="1" dirty="0" smtClean="0">
                <a:solidFill>
                  <a:srgbClr val="002060"/>
                </a:solidFill>
              </a:rPr>
              <a:t>наиболее популярный   в последнее                              время, но зависит от технического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8000" i="1" dirty="0" smtClean="0">
                <a:solidFill>
                  <a:srgbClr val="002060"/>
                </a:solidFill>
              </a:rPr>
              <a:t>                                                    оснащения.</a:t>
            </a:r>
            <a:endParaRPr lang="ru-RU" sz="8000" i="1" dirty="0">
              <a:solidFill>
                <a:srgbClr val="00206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8000" i="1" dirty="0" smtClean="0">
                <a:solidFill>
                  <a:schemeClr val="tx1"/>
                </a:solidFill>
              </a:rPr>
              <a:t> </a:t>
            </a:r>
            <a:endParaRPr lang="ru-RU" sz="8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8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8000" b="1" dirty="0" smtClean="0">
                <a:solidFill>
                  <a:srgbClr val="131DD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</a:t>
            </a:r>
            <a:r>
              <a:rPr lang="ru-RU" sz="80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8000" i="1" dirty="0" smtClean="0">
                <a:solidFill>
                  <a:srgbClr val="002060"/>
                </a:solidFill>
              </a:rPr>
              <a:t>(может содержать фильм,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altLang="ru-RU" sz="8000" i="1" dirty="0">
                <a:solidFill>
                  <a:srgbClr val="002060"/>
                </a:solidFill>
              </a:rPr>
              <a:t> </a:t>
            </a:r>
            <a:r>
              <a:rPr lang="ru-RU" altLang="ru-RU" sz="8000" i="1" dirty="0" smtClean="0">
                <a:solidFill>
                  <a:srgbClr val="002060"/>
                </a:solidFill>
              </a:rPr>
              <a:t>                                                  материалы. Его минус - ограничена возможность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altLang="ru-RU" sz="8000" i="1" dirty="0">
                <a:solidFill>
                  <a:srgbClr val="002060"/>
                </a:solidFill>
              </a:rPr>
              <a:t> </a:t>
            </a:r>
            <a:r>
              <a:rPr lang="ru-RU" altLang="ru-RU" sz="8000" i="1" dirty="0" smtClean="0">
                <a:solidFill>
                  <a:srgbClr val="002060"/>
                </a:solidFill>
              </a:rPr>
              <a:t>                                                  многократного просмотра </a:t>
            </a:r>
            <a:r>
              <a:rPr lang="ru-RU" altLang="ru-RU" sz="8000" i="1" dirty="0" smtClean="0">
                <a:solidFill>
                  <a:srgbClr val="002060"/>
                </a:solidFill>
                <a:sym typeface="Symbol" pitchFamily="18" charset="2"/>
              </a:rPr>
              <a:t>  искажение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altLang="ru-RU" sz="8000" i="1" dirty="0" smtClean="0">
                <a:solidFill>
                  <a:srgbClr val="002060"/>
                </a:solidFill>
                <a:sym typeface="Symbol" pitchFamily="18" charset="2"/>
              </a:rPr>
              <a:t>                                                   информации </a:t>
            </a:r>
            <a:r>
              <a:rPr lang="ru-RU" altLang="ru-RU" sz="8000" i="1" dirty="0">
                <a:solidFill>
                  <a:srgbClr val="002060"/>
                </a:solidFill>
                <a:sym typeface="Symbol" pitchFamily="18" charset="2"/>
              </a:rPr>
              <a:t>и ошибки</a:t>
            </a:r>
            <a:r>
              <a:rPr lang="ru-RU" altLang="ru-RU" sz="8000" i="1" dirty="0">
                <a:solidFill>
                  <a:srgbClr val="002060"/>
                </a:solidFill>
              </a:rPr>
              <a:t>).</a:t>
            </a:r>
          </a:p>
          <a:p>
            <a:pPr marL="0" indent="0">
              <a:buNone/>
            </a:pPr>
            <a:endParaRPr lang="ru-RU" sz="2800" b="1" i="1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pPr marL="0" indent="0">
              <a:buNone/>
            </a:pP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8229600" cy="9366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                 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              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кейсов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00" y="36450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" name="Рисунок 5" descr="documen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416" y="1891733"/>
            <a:ext cx="1548320" cy="1339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7" descr="24240_img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272" y="3382164"/>
            <a:ext cx="1512464" cy="1343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9" descr="item_520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321" y="5085184"/>
            <a:ext cx="1496416" cy="12869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Стрелка вправо 14"/>
          <p:cNvSpPr/>
          <p:nvPr/>
        </p:nvSpPr>
        <p:spPr>
          <a:xfrm>
            <a:off x="2483768" y="2356356"/>
            <a:ext cx="678687" cy="242316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2449224" y="3847031"/>
            <a:ext cx="678687" cy="242316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2449224" y="5486358"/>
            <a:ext cx="678687" cy="242316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64209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719138" y="1951038"/>
            <a:ext cx="7957318" cy="335017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Font typeface="Arial" charset="0"/>
              <a:buNone/>
            </a:pPr>
            <a:r>
              <a:rPr lang="ru-RU" altLang="ru-RU" sz="9600" b="1" i="1" u="sng" dirty="0">
                <a:latin typeface="+mj-lt"/>
                <a:cs typeface="Times New Roman" pitchFamily="18" charset="0"/>
              </a:rPr>
              <a:t>Практические</a:t>
            </a:r>
            <a:r>
              <a:rPr lang="ru-RU" altLang="ru-RU" sz="9600" dirty="0">
                <a:latin typeface="+mj-lt"/>
                <a:cs typeface="Times New Roman" pitchFamily="18" charset="0"/>
              </a:rPr>
              <a:t> </a:t>
            </a:r>
            <a:r>
              <a:rPr lang="ru-RU" altLang="ru-RU" sz="9600" dirty="0" smtClean="0">
                <a:latin typeface="+mj-lt"/>
                <a:cs typeface="Times New Roman" pitchFamily="18" charset="0"/>
              </a:rPr>
              <a:t>– отражают реальные жизненные ситуации</a:t>
            </a:r>
            <a:endParaRPr lang="ru-RU" altLang="ru-RU" sz="9600" dirty="0">
              <a:latin typeface="+mj-lt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endParaRPr lang="ru-RU" altLang="ru-RU" sz="9600" dirty="0">
              <a:latin typeface="+mj-lt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r>
              <a:rPr lang="ru-RU" altLang="ru-RU" sz="9600" b="1" i="1" u="sng" dirty="0">
                <a:latin typeface="+mj-lt"/>
                <a:cs typeface="Times New Roman" pitchFamily="18" charset="0"/>
              </a:rPr>
              <a:t>Обучающие</a:t>
            </a:r>
            <a:r>
              <a:rPr lang="ru-RU" altLang="ru-RU" sz="9600" b="1" i="1" dirty="0">
                <a:latin typeface="+mj-lt"/>
                <a:cs typeface="Times New Roman" pitchFamily="18" charset="0"/>
              </a:rPr>
              <a:t> </a:t>
            </a:r>
            <a:r>
              <a:rPr lang="ru-RU" altLang="ru-RU" sz="9600" dirty="0">
                <a:latin typeface="+mj-lt"/>
                <a:cs typeface="Times New Roman" pitchFamily="18" charset="0"/>
              </a:rPr>
              <a:t>– основной задачей  </a:t>
            </a:r>
            <a:r>
              <a:rPr lang="ru-RU" altLang="ru-RU" sz="9600" dirty="0" smtClean="0">
                <a:latin typeface="+mj-lt"/>
                <a:cs typeface="Times New Roman" pitchFamily="18" charset="0"/>
              </a:rPr>
              <a:t>которых  </a:t>
            </a:r>
            <a:r>
              <a:rPr lang="ru-RU" altLang="ru-RU" sz="9600" dirty="0">
                <a:latin typeface="+mj-lt"/>
                <a:cs typeface="Times New Roman" pitchFamily="18" charset="0"/>
              </a:rPr>
              <a:t>выступает </a:t>
            </a:r>
            <a:r>
              <a:rPr lang="ru-RU" altLang="ru-RU" sz="9600" dirty="0" smtClean="0">
                <a:latin typeface="+mj-lt"/>
                <a:cs typeface="Times New Roman" pitchFamily="18" charset="0"/>
              </a:rPr>
              <a:t>обучение</a:t>
            </a:r>
            <a:endParaRPr lang="ru-RU" altLang="ru-RU" sz="9600" dirty="0">
              <a:latin typeface="+mj-lt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endParaRPr lang="ru-RU" altLang="ru-RU" sz="9600" dirty="0">
              <a:latin typeface="+mj-lt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r>
              <a:rPr lang="ru-RU" altLang="ru-RU" sz="9600" b="1" i="1" u="sng" dirty="0" smtClean="0">
                <a:latin typeface="+mj-lt"/>
                <a:cs typeface="Times New Roman" pitchFamily="18" charset="0"/>
              </a:rPr>
              <a:t>Научно-исследовательские</a:t>
            </a:r>
            <a:r>
              <a:rPr lang="ru-RU" altLang="ru-RU" sz="9600" b="1" i="1" dirty="0" smtClean="0">
                <a:latin typeface="+mj-lt"/>
                <a:cs typeface="Times New Roman" pitchFamily="18" charset="0"/>
              </a:rPr>
              <a:t> </a:t>
            </a:r>
            <a:r>
              <a:rPr lang="ru-RU" altLang="ru-RU" sz="9600" dirty="0" smtClean="0">
                <a:latin typeface="+mj-lt"/>
                <a:cs typeface="Times New Roman" pitchFamily="18" charset="0"/>
              </a:rPr>
              <a:t>- ориентированы  на </a:t>
            </a:r>
            <a:r>
              <a:rPr lang="ru-RU" altLang="ru-RU" sz="9600" dirty="0">
                <a:latin typeface="+mj-lt"/>
                <a:cs typeface="Times New Roman" pitchFamily="18" charset="0"/>
              </a:rPr>
              <a:t>включение обучающегося в исследовательскую деятельность.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ru-RU" sz="8000" b="1" dirty="0" smtClean="0">
                <a:solidFill>
                  <a:srgbClr val="002060"/>
                </a:solidFill>
                <a:latin typeface="+mj-lt"/>
              </a:rPr>
              <a:t> </a:t>
            </a:r>
            <a:endParaRPr lang="ru-RU" altLang="ru-RU" sz="8000" i="1" dirty="0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ru-RU" sz="2800" b="1" i="1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pPr marL="0" indent="0">
              <a:buNone/>
            </a:pP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8229600" cy="647799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                 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                           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кейсов по содержанию 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00" y="36450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022680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2922" y="260648"/>
            <a:ext cx="777686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кейс - технологии в ДОУ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rgbClr val="FF0000"/>
              </a:solidFill>
            </a:endParaRPr>
          </a:p>
          <a:p>
            <a:pPr marL="285750" indent="-285750">
              <a:buBlip>
                <a:blip r:embed="rId2"/>
              </a:buBlip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Метод игрового проектирования 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– процесс создания или совершенствования объектов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Метод ситуационно-ролевых игр 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– предлагается в виде инсценировки создать ситуацию и дать возможность оценить поступки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Метод дискуссии 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– обмен мнениями по какому-либо вопросу в соответствии с более или менее определенными правилами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Метод ситуационного анализа 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– анализ конкретных ситуаций, упражнений (кейс-</a:t>
            </a:r>
            <a:r>
              <a:rPr lang="ru-RU" sz="2400" dirty="0" err="1">
                <a:solidFill>
                  <a:srgbClr val="002060"/>
                </a:solidFill>
                <a:latin typeface="+mj-lt"/>
              </a:rPr>
              <a:t>стади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), фото-кейсы, кейсы-иллюстрации.</a:t>
            </a:r>
          </a:p>
        </p:txBody>
      </p:sp>
    </p:spTree>
    <p:extLst>
      <p:ext uri="{BB962C8B-B14F-4D97-AF65-F5344CB8AC3E}">
        <p14:creationId xmlns:p14="http://schemas.microsoft.com/office/powerpoint/2010/main" val="329640442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2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Для создания кейса необходимо:</a:t>
            </a:r>
          </a:p>
          <a:p>
            <a:endParaRPr lang="ru-RU" sz="2200" dirty="0"/>
          </a:p>
          <a:p>
            <a:endParaRPr lang="ru-RU" sz="2200" dirty="0"/>
          </a:p>
          <a:p>
            <a:r>
              <a:rPr lang="ru-RU" sz="2400" dirty="0">
                <a:solidFill>
                  <a:srgbClr val="002060"/>
                </a:solidFill>
              </a:rPr>
              <a:t>1. Определение темы и вопроса исследования – должны быть интересны детям.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2. </a:t>
            </a:r>
            <a:r>
              <a:rPr lang="ru-RU" sz="2400" dirty="0" smtClean="0">
                <a:solidFill>
                  <a:srgbClr val="002060"/>
                </a:solidFill>
              </a:rPr>
              <a:t>Выбор </a:t>
            </a:r>
            <a:r>
              <a:rPr lang="ru-RU" sz="2400" dirty="0">
                <a:solidFill>
                  <a:srgbClr val="002060"/>
                </a:solidFill>
              </a:rPr>
              <a:t>объекта исследования – «конкретной ситуации»;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3. Определение контекста;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4. Планирование кейс-исследования, проведение сбора материала и анализа материала;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5. Поиск решений, обсуждение возможных сценариев дальнейшего развития ситуации;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6. Описание и редактирование кейса;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7. Формулирование вопроса для дальнейшего обсуждения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246115602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1700808"/>
            <a:ext cx="8229600" cy="3599854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rgbClr val="002060"/>
                </a:solidFill>
              </a:rPr>
              <a:t>I.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u="sng" dirty="0" smtClean="0">
                <a:solidFill>
                  <a:srgbClr val="002060"/>
                </a:solidFill>
              </a:rPr>
              <a:t>Кейсы-инциденты</a:t>
            </a:r>
            <a:r>
              <a:rPr lang="ru-RU" sz="2400" dirty="0">
                <a:solidFill>
                  <a:srgbClr val="002060"/>
                </a:solidFill>
              </a:rPr>
              <a:t> – это группа кейсов, представляющая ребёнку </a:t>
            </a:r>
            <a:r>
              <a:rPr lang="ru-RU" sz="2400" dirty="0" smtClean="0">
                <a:solidFill>
                  <a:srgbClr val="002060"/>
                </a:solidFill>
              </a:rPr>
              <a:t>уже </a:t>
            </a:r>
            <a:r>
              <a:rPr lang="ru-RU" sz="2400" dirty="0">
                <a:solidFill>
                  <a:srgbClr val="002060"/>
                </a:solidFill>
              </a:rPr>
              <a:t>свершившееся или готовящееся произойти </a:t>
            </a:r>
            <a:r>
              <a:rPr lang="ru-RU" sz="2400" dirty="0" smtClean="0">
                <a:solidFill>
                  <a:srgbClr val="002060"/>
                </a:solidFill>
              </a:rPr>
              <a:t>событие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</a:t>
            </a:r>
            <a:r>
              <a:rPr lang="ru-RU" sz="2400" dirty="0">
                <a:solidFill>
                  <a:srgbClr val="002060"/>
                </a:solidFill>
              </a:rPr>
              <a:t>Фото-кейсы и </a:t>
            </a:r>
            <a:r>
              <a:rPr lang="ru-RU" sz="2400" dirty="0" smtClean="0">
                <a:solidFill>
                  <a:srgbClr val="002060"/>
                </a:solidFill>
              </a:rPr>
              <a:t>кейсы-иллюстрации;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</a:t>
            </a:r>
            <a:r>
              <a:rPr lang="ru-RU" sz="2400" dirty="0">
                <a:solidFill>
                  <a:srgbClr val="002060"/>
                </a:solidFill>
              </a:rPr>
              <a:t>Кейсы-драматизации </a:t>
            </a:r>
            <a:r>
              <a:rPr lang="ru-RU" sz="2400" dirty="0" smtClean="0">
                <a:solidFill>
                  <a:srgbClr val="002060"/>
                </a:solidFill>
              </a:rPr>
              <a:t>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</a:t>
            </a:r>
            <a:r>
              <a:rPr lang="ru-RU" sz="2400" dirty="0">
                <a:solidFill>
                  <a:srgbClr val="002060"/>
                </a:solidFill>
              </a:rPr>
              <a:t>Кейсы на основе мультфильмов или литературных </a:t>
            </a:r>
            <a:r>
              <a:rPr lang="ru-RU" sz="2400" dirty="0" smtClean="0">
                <a:solidFill>
                  <a:srgbClr val="002060"/>
                </a:solidFill>
              </a:rPr>
              <a:t>произведений.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652856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628800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</a:rPr>
              <a:t>II. </a:t>
            </a:r>
            <a:r>
              <a:rPr lang="ru-RU" sz="2400" b="1" i="1" u="sng" dirty="0">
                <a:solidFill>
                  <a:srgbClr val="002060"/>
                </a:solidFill>
              </a:rPr>
              <a:t>Кейсы-вариации и догадки </a:t>
            </a:r>
            <a:r>
              <a:rPr lang="ru-RU" sz="2400" dirty="0">
                <a:solidFill>
                  <a:srgbClr val="002060"/>
                </a:solidFill>
              </a:rPr>
              <a:t>– этот тип кейсов применяется для того, чтобы ребёнок научился видеть только возможную возникающую проблему и работать с </a:t>
            </a:r>
            <a:r>
              <a:rPr lang="ru-RU" sz="2400" dirty="0" smtClean="0">
                <a:solidFill>
                  <a:srgbClr val="002060"/>
                </a:solidFill>
              </a:rPr>
              <a:t>вариантами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- Серия опорных картинок, воспринимая которую ребёнок осознаёт связи между </a:t>
            </a:r>
            <a:r>
              <a:rPr lang="ru-RU" sz="2400" dirty="0" smtClean="0">
                <a:solidFill>
                  <a:srgbClr val="002060"/>
                </a:solidFill>
              </a:rPr>
              <a:t>предметами; 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- Предметная картинка, демонстрирующая источник опасности 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- Кейсы-наоборот;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- Кейсы-варианты развития </a:t>
            </a:r>
            <a:r>
              <a:rPr lang="ru-RU" sz="2400" dirty="0" smtClean="0">
                <a:solidFill>
                  <a:srgbClr val="002060"/>
                </a:solidFill>
              </a:rPr>
              <a:t>событий.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48233776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30895</TotalTime>
  <Words>385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 Муниципальное дошкольное образовательное учреждение Белогорский  детский  сад «Снежинка»   «Кейс-технология как форма работы с детьми дошкольного возраста и её использование  в экологическом воспитании дошкольников» (из опыта работы)</vt:lpstr>
      <vt:lpstr>     Кейс – технология    это разбор ситуации или конкретного случая, деловая игра. Главное ее предназначение – развивать способность анализировать различные проблемы и находить их решение, а также умение работать с информацией.      </vt:lpstr>
      <vt:lpstr>Цель: формирование экологических знаний - помочь каждому дошкольнику определить собственный уникальный путь освоения знаний, которые ему более необходимы. </vt:lpstr>
      <vt:lpstr>                                     Виды кейсов                  </vt:lpstr>
      <vt:lpstr>                                                  Виды кейсов по содержанию                  </vt:lpstr>
      <vt:lpstr>Презентация PowerPoint</vt:lpstr>
      <vt:lpstr>Презентация PowerPoint</vt:lpstr>
      <vt:lpstr>I. Кейсы-инциденты – это группа кейсов, представляющая ребёнку уже свершившееся или готовящееся произойти событие  - Фото-кейсы и кейсы-иллюстрации; - Кейсы-драматизации ; - Кейсы на основе мультфильмов или литературных произведений.   </vt:lpstr>
      <vt:lpstr>Презентация PowerPoint</vt:lpstr>
      <vt:lpstr>Презентация PowerPoint</vt:lpstr>
      <vt:lpstr>Алгоритм работы с кейсом</vt:lpstr>
      <vt:lpstr>В процессе освоения кейс-технологий дети:     - учатся получать необходимую информацию в общении; - осваивают умение соотносить свои устремления с интересами других; - учатся доказывать свою точку зрения,  - аргументировать ответ, формулировать вопрос, участвовать в дискуссии; - учатся отстаивать свою точку зрения; - осваивают умение принимать помощь других.  -учатся отстаивать свою точку зрения;  -умение принимать помощь.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– технология</dc:title>
  <dc:creator>user</dc:creator>
  <cp:lastModifiedBy>User</cp:lastModifiedBy>
  <cp:revision>146</cp:revision>
  <dcterms:created xsi:type="dcterms:W3CDTF">2015-01-09T08:17:04Z</dcterms:created>
  <dcterms:modified xsi:type="dcterms:W3CDTF">2022-02-07T04:57:19Z</dcterms:modified>
</cp:coreProperties>
</file>